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78" r:id="rId3"/>
    <p:sldId id="261" r:id="rId4"/>
    <p:sldId id="274" r:id="rId5"/>
    <p:sldId id="276" r:id="rId6"/>
    <p:sldId id="262" r:id="rId7"/>
    <p:sldId id="263" r:id="rId8"/>
    <p:sldId id="270" r:id="rId9"/>
    <p:sldId id="267" r:id="rId10"/>
    <p:sldId id="268" r:id="rId11"/>
    <p:sldId id="275" r:id="rId12"/>
    <p:sldId id="272" r:id="rId13"/>
    <p:sldId id="280" r:id="rId14"/>
    <p:sldId id="281" r:id="rId15"/>
    <p:sldId id="273" r:id="rId16"/>
    <p:sldId id="258" r:id="rId17"/>
    <p:sldId id="259" r:id="rId18"/>
    <p:sldId id="28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9233"/>
    <a:srgbClr val="A2D668"/>
    <a:srgbClr val="ADD9E5"/>
    <a:srgbClr val="AFA571"/>
    <a:srgbClr val="B4AA7A"/>
    <a:srgbClr val="BBB287"/>
    <a:srgbClr val="0F7707"/>
    <a:srgbClr val="AFDC7E"/>
    <a:srgbClr val="F7903B"/>
    <a:srgbClr val="4A9F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82" autoAdjust="0"/>
    <p:restoredTop sz="72368" autoAdjust="0"/>
  </p:normalViewPr>
  <p:slideViewPr>
    <p:cSldViewPr>
      <p:cViewPr>
        <p:scale>
          <a:sx n="75" d="100"/>
          <a:sy n="75" d="100"/>
        </p:scale>
        <p:origin x="-666" y="1038"/>
      </p:cViewPr>
      <p:guideLst>
        <p:guide orient="horz" pos="232"/>
        <p:guide pos="181"/>
      </p:guideLst>
    </p:cSldViewPr>
  </p:slideViewPr>
  <p:outlineViewPr>
    <p:cViewPr>
      <p:scale>
        <a:sx n="33" d="100"/>
        <a:sy n="33" d="100"/>
      </p:scale>
      <p:origin x="36" y="5892"/>
    </p:cViewPr>
  </p:outlineViewPr>
  <p:notesTextViewPr>
    <p:cViewPr>
      <p:scale>
        <a:sx n="1" d="1"/>
        <a:sy n="1" d="1"/>
      </p:scale>
      <p:origin x="0" y="0"/>
    </p:cViewPr>
  </p:notesTextViewPr>
  <p:sorterViewPr>
    <p:cViewPr>
      <p:scale>
        <a:sx n="100" d="100"/>
        <a:sy n="100" d="100"/>
      </p:scale>
      <p:origin x="0" y="1836"/>
    </p:cViewPr>
  </p:sorterViewPr>
  <p:notesViewPr>
    <p:cSldViewPr>
      <p:cViewPr varScale="1">
        <p:scale>
          <a:sx n="53" d="100"/>
          <a:sy n="53" d="100"/>
        </p:scale>
        <p:origin x="-282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ser\Dropbox\Climate%20Bonds%20Initiative\Current%20Projects\HSBC%20Report\DATA\2005\post%20hsbc%20review\working%20sheet%20ALL%20DATA%2018%20May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00024203885001"/>
          <c:y val="0.13111425125566101"/>
          <c:w val="0.57393921240156598"/>
          <c:h val="0.76299450843235594"/>
        </c:manualLayout>
      </c:layout>
      <c:pieChart>
        <c:varyColors val="1"/>
        <c:ser>
          <c:idx val="0"/>
          <c:order val="0"/>
          <c:dPt>
            <c:idx val="0"/>
            <c:bubble3D val="0"/>
            <c:spPr>
              <a:solidFill>
                <a:srgbClr val="CCFF33"/>
              </a:solidFill>
            </c:spPr>
          </c:dPt>
          <c:dPt>
            <c:idx val="1"/>
            <c:bubble3D val="0"/>
            <c:spPr>
              <a:solidFill>
                <a:srgbClr val="009900"/>
              </a:solidFill>
            </c:spPr>
          </c:dPt>
          <c:dPt>
            <c:idx val="2"/>
            <c:bubble3D val="0"/>
            <c:spPr>
              <a:solidFill>
                <a:schemeClr val="accent6">
                  <a:lumMod val="75000"/>
                </a:schemeClr>
              </a:solidFill>
            </c:spPr>
          </c:dPt>
          <c:dPt>
            <c:idx val="3"/>
            <c:bubble3D val="0"/>
            <c:spPr>
              <a:solidFill>
                <a:srgbClr val="92D050"/>
              </a:solidFill>
            </c:spPr>
          </c:dPt>
          <c:dPt>
            <c:idx val="4"/>
            <c:bubble3D val="0"/>
            <c:spPr>
              <a:solidFill>
                <a:schemeClr val="bg2">
                  <a:lumMod val="75000"/>
                </a:schemeClr>
              </a:solidFill>
            </c:spPr>
          </c:dPt>
          <c:dPt>
            <c:idx val="5"/>
            <c:bubble3D val="0"/>
            <c:spPr>
              <a:solidFill>
                <a:schemeClr val="accent5">
                  <a:lumMod val="75000"/>
                </a:schemeClr>
              </a:solidFill>
            </c:spPr>
          </c:dPt>
          <c:dLbls>
            <c:dLbl>
              <c:idx val="0"/>
              <c:layout>
                <c:manualLayout>
                  <c:x val="0.122221815245908"/>
                  <c:y val="3.0790975768162899E-3"/>
                </c:manualLayout>
              </c:layout>
              <c:tx>
                <c:rich>
                  <a:bodyPr/>
                  <a:lstStyle/>
                  <a:p>
                    <a:r>
                      <a:rPr lang="en-US" sz="1400" dirty="0" smtClean="0">
                        <a:latin typeface="Calibri" pitchFamily="34" charset="0"/>
                        <a:cs typeface="Calibri" pitchFamily="34" charset="0"/>
                      </a:rPr>
                      <a:t>$0.73bn</a:t>
                    </a:r>
                  </a:p>
                  <a:p>
                    <a:r>
                      <a:rPr lang="en-US" sz="1400" b="0" i="0" u="none" strike="noStrike" baseline="0" dirty="0" smtClean="0">
                        <a:effectLst/>
                        <a:latin typeface="Calibri" pitchFamily="34" charset="0"/>
                        <a:cs typeface="Calibri" pitchFamily="34" charset="0"/>
                      </a:rPr>
                      <a:t>Agriculture </a:t>
                    </a:r>
                    <a:endParaRPr lang="en-US" sz="1400" dirty="0"/>
                  </a:p>
                </c:rich>
              </c:tx>
              <c:showLegendKey val="0"/>
              <c:showVal val="1"/>
              <c:showCatName val="1"/>
              <c:showSerName val="0"/>
              <c:showPercent val="0"/>
              <c:showBubbleSize val="0"/>
            </c:dLbl>
            <c:dLbl>
              <c:idx val="1"/>
              <c:layout>
                <c:manualLayout>
                  <c:x val="7.9525177840452099E-2"/>
                  <c:y val="4.2837936580909002E-2"/>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lang="en-GB" sz="1400" b="0" i="0" u="none" strike="noStrike" kern="1200" baseline="0">
                        <a:solidFill>
                          <a:prstClr val="black"/>
                        </a:solidFill>
                        <a:latin typeface="Calibri" pitchFamily="34" charset="0"/>
                        <a:ea typeface="+mn-ea"/>
                        <a:cs typeface="Calibri" pitchFamily="34" charset="0"/>
                      </a:defRPr>
                    </a:pPr>
                    <a:r>
                      <a:rPr lang="en-US" sz="1400" b="0" i="0" baseline="0" dirty="0" smtClean="0">
                        <a:effectLst/>
                        <a:latin typeface="Calibri" pitchFamily="34" charset="0"/>
                        <a:cs typeface="Calibri" pitchFamily="34" charset="0"/>
                      </a:rPr>
                      <a:t>$1.49bn</a:t>
                    </a:r>
                    <a:endParaRPr lang="en-GB" sz="1400" dirty="0" smtClean="0">
                      <a:effectLst/>
                      <a:latin typeface="Calibri" pitchFamily="34" charset="0"/>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lang="en-GB" sz="1400" b="0" i="0" u="none" strike="noStrike" kern="1200" baseline="0">
                        <a:solidFill>
                          <a:prstClr val="black"/>
                        </a:solidFill>
                        <a:latin typeface="Calibri" pitchFamily="34" charset="0"/>
                        <a:ea typeface="+mn-ea"/>
                        <a:cs typeface="Calibri" pitchFamily="34" charset="0"/>
                      </a:defRPr>
                    </a:pPr>
                    <a:r>
                      <a:rPr lang="en-US" sz="1400" dirty="0" smtClean="0">
                        <a:latin typeface="Calibri" pitchFamily="34" charset="0"/>
                        <a:cs typeface="Calibri" pitchFamily="34" charset="0"/>
                      </a:rPr>
                      <a:t>Buildings</a:t>
                    </a:r>
                    <a:r>
                      <a:rPr lang="en-US" sz="1400" baseline="0" dirty="0" smtClean="0">
                        <a:latin typeface="Calibri" pitchFamily="34" charset="0"/>
                        <a:cs typeface="Calibri" pitchFamily="34" charset="0"/>
                      </a:rPr>
                      <a:t> &amp; Industry</a:t>
                    </a:r>
                    <a:endParaRPr lang="en-US" sz="1400" dirty="0" smtClean="0"/>
                  </a:p>
                </c:rich>
              </c:tx>
              <c:spPr/>
              <c:showLegendKey val="0"/>
              <c:showVal val="1"/>
              <c:showCatName val="1"/>
              <c:showSerName val="0"/>
              <c:showPercent val="0"/>
              <c:showBubbleSize val="0"/>
            </c:dLbl>
            <c:dLbl>
              <c:idx val="2"/>
              <c:layout>
                <c:manualLayout>
                  <c:x val="-0.244478522442207"/>
                  <c:y val="-4.8246098828514099E-2"/>
                </c:manualLayout>
              </c:layout>
              <c:tx>
                <c:rich>
                  <a:bodyPr/>
                  <a:lstStyle/>
                  <a:p>
                    <a:r>
                      <a:rPr lang="en-US" sz="1400" dirty="0" smtClean="0">
                        <a:latin typeface="Calibri" pitchFamily="34" charset="0"/>
                        <a:cs typeface="Calibri" pitchFamily="34" charset="0"/>
                      </a:rPr>
                      <a:t>$29.41bn </a:t>
                    </a:r>
                  </a:p>
                  <a:p>
                    <a:r>
                      <a:rPr lang="en-US" sz="1400" dirty="0" smtClean="0">
                        <a:latin typeface="Calibri" pitchFamily="34" charset="0"/>
                        <a:cs typeface="Calibri" pitchFamily="34" charset="0"/>
                      </a:rPr>
                      <a:t>Energy</a:t>
                    </a:r>
                    <a:endParaRPr lang="en-US" sz="1400" dirty="0"/>
                  </a:p>
                </c:rich>
              </c:tx>
              <c:showLegendKey val="0"/>
              <c:showVal val="1"/>
              <c:showCatName val="1"/>
              <c:showSerName val="0"/>
              <c:showPercent val="0"/>
              <c:showBubbleSize val="0"/>
            </c:dLbl>
            <c:dLbl>
              <c:idx val="3"/>
              <c:layout>
                <c:manualLayout>
                  <c:x val="-0.13888662737358601"/>
                  <c:y val="0.194886035316719"/>
                </c:manualLayout>
              </c:layout>
              <c:tx>
                <c:rich>
                  <a:bodyPr/>
                  <a:lstStyle/>
                  <a:p>
                    <a:r>
                      <a:rPr lang="en-US" sz="1400" dirty="0" smtClean="0">
                        <a:latin typeface="Calibri" pitchFamily="34" charset="0"/>
                        <a:cs typeface="Calibri" pitchFamily="34" charset="0"/>
                      </a:rPr>
                      <a:t>$22.39bn</a:t>
                    </a:r>
                  </a:p>
                  <a:p>
                    <a:r>
                      <a:rPr lang="en-US" sz="1400" dirty="0" smtClean="0">
                        <a:latin typeface="Calibri" pitchFamily="34" charset="0"/>
                        <a:cs typeface="Calibri" pitchFamily="34" charset="0"/>
                      </a:rPr>
                      <a:t>Finance</a:t>
                    </a:r>
                    <a:endParaRPr lang="en-US" sz="1400" dirty="0"/>
                  </a:p>
                </c:rich>
              </c:tx>
              <c:showLegendKey val="0"/>
              <c:showVal val="1"/>
              <c:showCatName val="1"/>
              <c:showSerName val="0"/>
              <c:showPercent val="0"/>
              <c:showBubbleSize val="0"/>
            </c:dLbl>
            <c:dLbl>
              <c:idx val="4"/>
              <c:layout>
                <c:manualLayout>
                  <c:x val="-0.53717667877585196"/>
                  <c:y val="3.7070408061874199E-2"/>
                </c:manualLayout>
              </c:layout>
              <c:tx>
                <c:rich>
                  <a:bodyPr/>
                  <a:lstStyle/>
                  <a:p>
                    <a:r>
                      <a:rPr lang="en-US" sz="1400" dirty="0" smtClean="0">
                        <a:latin typeface="Calibri" pitchFamily="34" charset="0"/>
                        <a:cs typeface="Calibri" pitchFamily="34" charset="0"/>
                      </a:rPr>
                      <a:t>$119.12bn Transport</a:t>
                    </a:r>
                    <a:endParaRPr lang="en-US" sz="1400" dirty="0"/>
                  </a:p>
                </c:rich>
              </c:tx>
              <c:showLegendKey val="0"/>
              <c:showVal val="1"/>
              <c:showCatName val="1"/>
              <c:showSerName val="0"/>
              <c:showPercent val="0"/>
              <c:showBubbleSize val="0"/>
            </c:dLbl>
            <c:dLbl>
              <c:idx val="5"/>
              <c:layout>
                <c:manualLayout>
                  <c:x val="0.74564063270042402"/>
                  <c:y val="-0.25376539054299102"/>
                </c:manualLayout>
              </c:layout>
              <c:tx>
                <c:rich>
                  <a:bodyPr/>
                  <a:lstStyle/>
                  <a:p>
                    <a:r>
                      <a:rPr lang="en-US" sz="1400" dirty="0" smtClean="0">
                        <a:latin typeface="Calibri" pitchFamily="34" charset="0"/>
                        <a:cs typeface="Calibri" pitchFamily="34" charset="0"/>
                      </a:rPr>
                      <a:t>$1.18bn Waste</a:t>
                    </a:r>
                    <a:endParaRPr lang="en-US" sz="1400" dirty="0"/>
                  </a:p>
                </c:rich>
              </c:tx>
              <c:showLegendKey val="0"/>
              <c:showVal val="1"/>
              <c:showCatName val="1"/>
              <c:showSerName val="0"/>
              <c:showPercent val="0"/>
              <c:showBubbleSize val="0"/>
            </c:dLbl>
            <c:txPr>
              <a:bodyPr/>
              <a:lstStyle/>
              <a:p>
                <a:pPr>
                  <a:defRPr lang="en-GB" sz="1400">
                    <a:latin typeface="Calibri" pitchFamily="34" charset="0"/>
                    <a:cs typeface="Calibri" pitchFamily="34" charset="0"/>
                  </a:defRPr>
                </a:pPr>
                <a:endParaRPr lang="en-US"/>
              </a:p>
            </c:txPr>
            <c:showLegendKey val="0"/>
            <c:showVal val="1"/>
            <c:showCatName val="1"/>
            <c:showSerName val="0"/>
            <c:showPercent val="0"/>
            <c:showBubbleSize val="0"/>
            <c:showLeaderLines val="0"/>
          </c:dLbls>
          <c:cat>
            <c:strRef>
              <c:f>geog!$I$2:$I$7</c:f>
              <c:strCache>
                <c:ptCount val="6"/>
                <c:pt idx="0">
                  <c:v>Energy</c:v>
                </c:pt>
                <c:pt idx="1">
                  <c:v>Agriculture &amp; Forrestry</c:v>
                </c:pt>
                <c:pt idx="2">
                  <c:v>Buildings &amp; Industry</c:v>
                </c:pt>
                <c:pt idx="3">
                  <c:v>Waste &amp; pollution control</c:v>
                </c:pt>
                <c:pt idx="4">
                  <c:v>Finance</c:v>
                </c:pt>
                <c:pt idx="5">
                  <c:v>Transport</c:v>
                </c:pt>
              </c:strCache>
            </c:strRef>
          </c:cat>
          <c:val>
            <c:numRef>
              <c:f>geog!$J$2:$J$7</c:f>
              <c:numCache>
                <c:formatCode>0.00</c:formatCode>
                <c:ptCount val="6"/>
                <c:pt idx="0">
                  <c:v>29.4098656482197</c:v>
                </c:pt>
                <c:pt idx="1">
                  <c:v>0.73476718539999997</c:v>
                </c:pt>
                <c:pt idx="2">
                  <c:v>1.4884920989999999</c:v>
                </c:pt>
                <c:pt idx="3">
                  <c:v>1.176139751</c:v>
                </c:pt>
                <c:pt idx="4">
                  <c:v>22.386480696650001</c:v>
                </c:pt>
                <c:pt idx="5">
                  <c:v>119.1174948690681</c:v>
                </c:pt>
              </c:numCache>
            </c:numRef>
          </c:val>
        </c:ser>
        <c:dLbls>
          <c:showLegendKey val="0"/>
          <c:showVal val="1"/>
          <c:showCatName val="0"/>
          <c:showSerName val="0"/>
          <c:showPercent val="0"/>
          <c:showBubbleSize val="0"/>
          <c:showLeaderLines val="0"/>
        </c:dLbls>
        <c:firstSliceAng val="0"/>
      </c:pieChart>
    </c:plotArea>
    <c:plotVisOnly val="1"/>
    <c:dispBlanksAs val="zero"/>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0.7125</cdr:x>
      <cdr:y>0.18432</cdr:y>
    </cdr:from>
    <cdr:to>
      <cdr:x>0.7625</cdr:x>
      <cdr:y>0.32158</cdr:y>
    </cdr:to>
    <cdr:cxnSp macro="">
      <cdr:nvCxnSpPr>
        <cdr:cNvPr id="3" name="Straight Connector 2"/>
        <cdr:cNvCxnSpPr/>
      </cdr:nvCxnSpPr>
      <cdr:spPr>
        <a:xfrm xmlns:a="http://schemas.openxmlformats.org/drawingml/2006/main" flipV="1">
          <a:off x="4104456" y="792088"/>
          <a:ext cx="288032" cy="589856"/>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0.725</cdr:x>
      <cdr:y>0.30161</cdr:y>
    </cdr:from>
    <cdr:to>
      <cdr:x>0.8076</cdr:x>
      <cdr:y>0.34279</cdr:y>
    </cdr:to>
    <cdr:cxnSp macro="">
      <cdr:nvCxnSpPr>
        <cdr:cNvPr id="6" name="Straight Connector 5"/>
        <cdr:cNvCxnSpPr/>
      </cdr:nvCxnSpPr>
      <cdr:spPr>
        <a:xfrm xmlns:a="http://schemas.openxmlformats.org/drawingml/2006/main" flipV="1">
          <a:off x="4176464" y="1296144"/>
          <a:ext cx="475829" cy="176965"/>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0.725</cdr:x>
      <cdr:y>0.36864</cdr:y>
    </cdr:from>
    <cdr:to>
      <cdr:x>0.8326</cdr:x>
      <cdr:y>0.45706</cdr:y>
    </cdr:to>
    <cdr:cxnSp macro="">
      <cdr:nvCxnSpPr>
        <cdr:cNvPr id="8" name="Straight Connector 7"/>
        <cdr:cNvCxnSpPr/>
      </cdr:nvCxnSpPr>
      <cdr:spPr>
        <a:xfrm xmlns:a="http://schemas.openxmlformats.org/drawingml/2006/main">
          <a:off x="4176464" y="1584176"/>
          <a:ext cx="619845" cy="379984"/>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759B52-9733-4E47-8048-D9CA986ED43A}" type="datetimeFigureOut">
              <a:rPr lang="en-GB" smtClean="0"/>
              <a:pPr/>
              <a:t>11/07/2012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83CCFC-FC21-4CEC-82D3-1EC8C2FDC5DB}" type="slidenum">
              <a:rPr lang="en-GB" smtClean="0"/>
              <a:pPr/>
              <a:t>‹#›</a:t>
            </a:fld>
            <a:endParaRPr lang="en-GB"/>
          </a:p>
        </p:txBody>
      </p:sp>
    </p:spTree>
    <p:extLst>
      <p:ext uri="{BB962C8B-B14F-4D97-AF65-F5344CB8AC3E}">
        <p14:creationId xmlns:p14="http://schemas.microsoft.com/office/powerpoint/2010/main" val="1357467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latin typeface="+mn-lt"/>
                <a:ea typeface="+mn-ea"/>
                <a:cs typeface="+mn-cs"/>
              </a:rPr>
              <a:t>Jeffrey Sachs:</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We are in deep trouble</a:t>
            </a:r>
          </a:p>
          <a:p>
            <a:r>
              <a:rPr lang="en-GB" sz="1200" kern="1200" dirty="0" smtClean="0">
                <a:solidFill>
                  <a:schemeClr val="tx1"/>
                </a:solidFill>
                <a:latin typeface="+mn-lt"/>
                <a:ea typeface="+mn-ea"/>
                <a:cs typeface="+mn-cs"/>
              </a:rPr>
              <a:t>  We’re on the edge of catastrophe</a:t>
            </a:r>
          </a:p>
          <a:p>
            <a:r>
              <a:rPr lang="en-GB" sz="1200" kern="1200" dirty="0" smtClean="0">
                <a:solidFill>
                  <a:schemeClr val="tx1"/>
                </a:solidFill>
                <a:latin typeface="+mn-lt"/>
                <a:ea typeface="+mn-ea"/>
                <a:cs typeface="+mn-cs"/>
              </a:rPr>
              <a:t>  Things are not working</a:t>
            </a:r>
          </a:p>
          <a:p>
            <a:r>
              <a:rPr lang="en-GB" sz="1200" kern="1200" dirty="0" smtClean="0">
                <a:solidFill>
                  <a:schemeClr val="tx1"/>
                </a:solidFill>
                <a:latin typeface="+mn-lt"/>
                <a:ea typeface="+mn-ea"/>
                <a:cs typeface="+mn-cs"/>
              </a:rPr>
              <a:t>  We have squandered 20 years</a:t>
            </a:r>
          </a:p>
          <a:p>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We have to fully </a:t>
            </a:r>
            <a:r>
              <a:rPr lang="en-GB" sz="1200" kern="1200" dirty="0" err="1" smtClean="0">
                <a:solidFill>
                  <a:schemeClr val="tx1"/>
                </a:solidFill>
                <a:latin typeface="+mn-lt"/>
                <a:ea typeface="+mn-ea"/>
                <a:cs typeface="+mn-cs"/>
              </a:rPr>
              <a:t>decarbonize</a:t>
            </a:r>
            <a:endParaRPr lang="en-GB" sz="1200" kern="120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Emissions grew 6% last year</a:t>
            </a:r>
          </a:p>
          <a:p>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Bond</a:t>
            </a:r>
            <a:r>
              <a:rPr lang="en-GB" sz="1200" kern="1200" baseline="0" dirty="0" smtClean="0">
                <a:solidFill>
                  <a:schemeClr val="tx1"/>
                </a:solidFill>
                <a:latin typeface="+mn-lt"/>
                <a:ea typeface="+mn-ea"/>
                <a:cs typeface="+mn-cs"/>
              </a:rPr>
              <a:t> market $100tn, Institutional investors $80tn</a:t>
            </a:r>
          </a:p>
          <a:p>
            <a:r>
              <a:rPr lang="en-GB" sz="1200" kern="1200" baseline="0" dirty="0" smtClean="0">
                <a:solidFill>
                  <a:schemeClr val="tx1"/>
                </a:solidFill>
                <a:latin typeface="+mn-lt"/>
                <a:ea typeface="+mn-ea"/>
                <a:cs typeface="+mn-cs"/>
              </a:rPr>
              <a:t>$20tn signed calls for action, green </a:t>
            </a:r>
            <a:r>
              <a:rPr lang="en-GB" sz="1200" kern="1200" baseline="0" dirty="0" err="1" smtClean="0">
                <a:solidFill>
                  <a:schemeClr val="tx1"/>
                </a:solidFill>
                <a:latin typeface="+mn-lt"/>
                <a:ea typeface="+mn-ea"/>
                <a:cs typeface="+mn-cs"/>
              </a:rPr>
              <a:t>vs</a:t>
            </a:r>
            <a:r>
              <a:rPr lang="en-GB" sz="1200" kern="1200" baseline="0" dirty="0" smtClean="0">
                <a:solidFill>
                  <a:schemeClr val="tx1"/>
                </a:solidFill>
                <a:latin typeface="+mn-lt"/>
                <a:ea typeface="+mn-ea"/>
                <a:cs typeface="+mn-cs"/>
              </a:rPr>
              <a:t> brown</a:t>
            </a:r>
          </a:p>
          <a:p>
            <a:r>
              <a:rPr lang="en-GB" sz="1200" kern="1200" baseline="0" dirty="0" smtClean="0">
                <a:solidFill>
                  <a:schemeClr val="tx1"/>
                </a:solidFill>
                <a:latin typeface="+mn-lt"/>
                <a:ea typeface="+mn-ea"/>
                <a:cs typeface="+mn-cs"/>
              </a:rPr>
              <a:t>But “no deal flow” (scale and rating), not liquidity</a:t>
            </a:r>
          </a:p>
          <a:p>
            <a:r>
              <a:rPr lang="en-GB" sz="1200" kern="1200" baseline="0" dirty="0" smtClean="0">
                <a:solidFill>
                  <a:schemeClr val="tx1"/>
                </a:solidFill>
                <a:latin typeface="+mn-lt"/>
                <a:ea typeface="+mn-ea"/>
                <a:cs typeface="+mn-cs"/>
              </a:rPr>
              <a:t>Confusion about what are “climate change investment” (where the deal flow will come from)</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We have to transition to a low-carbon, climate resilient world</a:t>
            </a:r>
          </a:p>
          <a:p>
            <a:r>
              <a:rPr lang="en-GB" sz="1200" kern="1200" baseline="0" dirty="0" smtClean="0">
                <a:solidFill>
                  <a:schemeClr val="tx1"/>
                </a:solidFill>
                <a:latin typeface="+mn-lt"/>
                <a:ea typeface="+mn-ea"/>
                <a:cs typeface="+mn-cs"/>
              </a:rPr>
              <a:t>Investments that help us get there count</a:t>
            </a:r>
          </a:p>
          <a:p>
            <a:r>
              <a:rPr lang="en-GB" sz="1200" kern="1200" baseline="0" dirty="0" smtClean="0">
                <a:solidFill>
                  <a:schemeClr val="tx1"/>
                </a:solidFill>
                <a:latin typeface="+mn-lt"/>
                <a:ea typeface="+mn-ea"/>
                <a:cs typeface="+mn-cs"/>
              </a:rPr>
              <a:t>Inclusions / qualifying universe</a:t>
            </a:r>
          </a:p>
          <a:p>
            <a:r>
              <a:rPr lang="en-GB" sz="1200" kern="1200" baseline="0" dirty="0" smtClean="0">
                <a:solidFill>
                  <a:schemeClr val="tx1"/>
                </a:solidFill>
                <a:latin typeface="+mn-lt"/>
                <a:ea typeface="+mn-ea"/>
                <a:cs typeface="+mn-cs"/>
              </a:rPr>
              <a:t>How big is it already</a:t>
            </a:r>
          </a:p>
          <a:p>
            <a:endParaRPr lang="en-GB"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A83CCFC-FC21-4CEC-82D3-1EC8C2FDC5DB}" type="slidenum">
              <a:rPr lang="en-GB" smtClean="0"/>
              <a:pPr/>
              <a:t>1</a:t>
            </a:fld>
            <a:endParaRPr lang="en-GB"/>
          </a:p>
        </p:txBody>
      </p:sp>
    </p:spTree>
    <p:extLst>
      <p:ext uri="{BB962C8B-B14F-4D97-AF65-F5344CB8AC3E}">
        <p14:creationId xmlns:p14="http://schemas.microsoft.com/office/powerpoint/2010/main" val="2765757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European issuance accounts for 2/3</a:t>
            </a:r>
            <a:r>
              <a:rPr lang="en-GB" baseline="0" dirty="0" smtClean="0"/>
              <a:t> of total.</a:t>
            </a:r>
          </a:p>
          <a:p>
            <a:endParaRPr lang="en-GB" baseline="0" dirty="0" smtClean="0"/>
          </a:p>
          <a:p>
            <a:r>
              <a:rPr lang="en-GB" sz="1200" b="0" i="0" u="none" strike="noStrike" kern="1200" baseline="0" dirty="0" smtClean="0">
                <a:solidFill>
                  <a:schemeClr val="tx1"/>
                </a:solidFill>
                <a:latin typeface="+mn-lt"/>
                <a:ea typeface="+mn-ea"/>
                <a:cs typeface="+mn-cs"/>
              </a:rPr>
              <a:t>UK =23%; France =17</a:t>
            </a:r>
          </a:p>
          <a:p>
            <a:r>
              <a:rPr lang="en-GB" sz="1200" b="0" i="0" u="none" strike="noStrike" kern="1200" baseline="0" dirty="0" smtClean="0">
                <a:solidFill>
                  <a:schemeClr val="tx1"/>
                </a:solidFill>
                <a:latin typeface="+mn-lt"/>
                <a:ea typeface="+mn-ea"/>
                <a:cs typeface="+mn-cs"/>
              </a:rPr>
              <a:t>Russia, Canada and China all at c3% each. </a:t>
            </a:r>
          </a:p>
          <a:p>
            <a:endParaRPr lang="en-GB" dirty="0" smtClean="0"/>
          </a:p>
          <a:p>
            <a:r>
              <a:rPr lang="en-GB" sz="1200" b="0" i="0" u="none" strike="noStrike" kern="1200" baseline="0" dirty="0" smtClean="0">
                <a:solidFill>
                  <a:schemeClr val="tx1"/>
                </a:solidFill>
                <a:latin typeface="+mn-lt"/>
                <a:ea typeface="+mn-ea"/>
                <a:cs typeface="+mn-cs"/>
              </a:rPr>
              <a:t> </a:t>
            </a:r>
            <a:r>
              <a:rPr lang="en-GB" sz="1200" b="1" i="0" u="none" strike="noStrike" kern="1200" baseline="0" dirty="0" smtClean="0">
                <a:solidFill>
                  <a:schemeClr val="tx1"/>
                </a:solidFill>
                <a:latin typeface="+mn-lt"/>
                <a:ea typeface="+mn-ea"/>
                <a:cs typeface="+mn-cs"/>
              </a:rPr>
              <a:t>Europe: </a:t>
            </a:r>
            <a:r>
              <a:rPr lang="en-GB" sz="1200" b="0" i="0" u="none" strike="noStrike" kern="1200" baseline="0" dirty="0" smtClean="0">
                <a:solidFill>
                  <a:schemeClr val="tx1"/>
                </a:solidFill>
                <a:latin typeface="+mn-lt"/>
                <a:ea typeface="+mn-ea"/>
                <a:cs typeface="+mn-cs"/>
              </a:rPr>
              <a:t>Europe’s position explained by rail infrastructure. </a:t>
            </a:r>
            <a:r>
              <a:rPr lang="en-GB" sz="1200" b="0" i="0" u="sng" strike="noStrike" kern="1200" baseline="0" dirty="0" smtClean="0">
                <a:solidFill>
                  <a:schemeClr val="tx1"/>
                </a:solidFill>
                <a:latin typeface="+mn-lt"/>
                <a:ea typeface="+mn-ea"/>
                <a:cs typeface="+mn-cs"/>
              </a:rPr>
              <a:t>But</a:t>
            </a:r>
            <a:r>
              <a:rPr lang="en-GB" sz="1200" b="0" i="0" u="none" strike="noStrike" kern="1200" baseline="0" dirty="0" smtClean="0">
                <a:solidFill>
                  <a:schemeClr val="tx1"/>
                </a:solidFill>
                <a:latin typeface="+mn-lt"/>
                <a:ea typeface="+mn-ea"/>
                <a:cs typeface="+mn-cs"/>
              </a:rPr>
              <a:t> large utilities are now starting to tap the bond market to finance renewable energy. The most notable project bond issuance was the partially guaranteed USD260mn Andromeda solar bond, issued at the end of 2010. The EU has also established a project bond initiative to channel public funding into the enhancement of credit ratings for energy, transport and ICT infrastructure.</a:t>
            </a:r>
          </a:p>
          <a:p>
            <a:r>
              <a:rPr lang="en-GB" sz="1200" b="0" i="0" u="none" strike="noStrike" kern="1200" baseline="0" dirty="0" smtClean="0">
                <a:solidFill>
                  <a:schemeClr val="tx1"/>
                </a:solidFill>
                <a:latin typeface="+mn-lt"/>
                <a:ea typeface="+mn-ea"/>
                <a:cs typeface="+mn-cs"/>
              </a:rPr>
              <a:t> </a:t>
            </a:r>
            <a:r>
              <a:rPr lang="en-GB" sz="1200" b="1" i="0" u="none" strike="noStrike" kern="1200" baseline="0" dirty="0" smtClean="0">
                <a:solidFill>
                  <a:schemeClr val="tx1"/>
                </a:solidFill>
                <a:latin typeface="+mn-lt"/>
                <a:ea typeface="+mn-ea"/>
                <a:cs typeface="+mn-cs"/>
              </a:rPr>
              <a:t>USA: </a:t>
            </a:r>
            <a:r>
              <a:rPr lang="en-GB" sz="1200" b="0" i="0" u="none" strike="noStrike" kern="1200" baseline="0" dirty="0" smtClean="0">
                <a:solidFill>
                  <a:schemeClr val="tx1"/>
                </a:solidFill>
                <a:latin typeface="+mn-lt"/>
                <a:ea typeface="+mn-ea"/>
                <a:cs typeface="+mn-cs"/>
              </a:rPr>
              <a:t>3rd highest issuer of climate-themed bonds. A key feature is the municipal market and we expect US states will look to issue public revenue bonds to finance further investments in water resource management and clean energy. The solar project bond market could also grow on the back of the successful Topaz offering – a USD850m bond issued in 2012 with no</a:t>
            </a:r>
          </a:p>
          <a:p>
            <a:r>
              <a:rPr lang="en-GB" sz="1200" b="0" i="0" u="none" strike="noStrike" kern="1200" baseline="0" dirty="0" smtClean="0">
                <a:solidFill>
                  <a:schemeClr val="tx1"/>
                </a:solidFill>
                <a:latin typeface="+mn-lt"/>
                <a:ea typeface="+mn-ea"/>
                <a:cs typeface="+mn-cs"/>
              </a:rPr>
              <a:t>government guarantees. However, a promising market in Property-Assessed Clean Energy (PACE) bonds is currently slowed by</a:t>
            </a:r>
          </a:p>
          <a:p>
            <a:r>
              <a:rPr lang="en-GB" sz="1200" b="0" i="0" u="none" strike="noStrike" kern="1200" baseline="0" dirty="0" smtClean="0">
                <a:solidFill>
                  <a:schemeClr val="tx1"/>
                </a:solidFill>
                <a:latin typeface="+mn-lt"/>
                <a:ea typeface="+mn-ea"/>
                <a:cs typeface="+mn-cs"/>
              </a:rPr>
              <a:t>a Federal Housing Finance Agency ruling.</a:t>
            </a:r>
          </a:p>
          <a:p>
            <a:r>
              <a:rPr lang="en-GB" sz="1200" b="0" i="0" u="none" strike="noStrike" kern="1200" baseline="0" dirty="0" smtClean="0">
                <a:solidFill>
                  <a:schemeClr val="tx1"/>
                </a:solidFill>
                <a:latin typeface="+mn-lt"/>
                <a:ea typeface="+mn-ea"/>
                <a:cs typeface="+mn-cs"/>
              </a:rPr>
              <a:t> </a:t>
            </a:r>
            <a:r>
              <a:rPr lang="en-GB" sz="1200" b="1" i="0" u="none" strike="noStrike" kern="1200" baseline="0" dirty="0" smtClean="0">
                <a:solidFill>
                  <a:schemeClr val="tx1"/>
                </a:solidFill>
                <a:latin typeface="+mn-lt"/>
                <a:ea typeface="+mn-ea"/>
                <a:cs typeface="+mn-cs"/>
              </a:rPr>
              <a:t>China: </a:t>
            </a:r>
            <a:r>
              <a:rPr lang="en-GB" sz="1200" b="0" i="0" u="none" strike="noStrike" kern="1200" baseline="0" dirty="0" smtClean="0">
                <a:solidFill>
                  <a:schemeClr val="tx1"/>
                </a:solidFill>
                <a:latin typeface="+mn-lt"/>
                <a:ea typeface="+mn-ea"/>
                <a:cs typeface="+mn-cs"/>
              </a:rPr>
              <a:t>A growing renewables sector= 80% of total USD6bn. Issuance by renewable energy companies increased fourfold in 2011 to USD4.3bn. The offshore </a:t>
            </a:r>
            <a:r>
              <a:rPr lang="en-GB" sz="1200" b="0" i="0" u="none" strike="noStrike" kern="1200" baseline="0" dirty="0" err="1" smtClean="0">
                <a:solidFill>
                  <a:schemeClr val="tx1"/>
                </a:solidFill>
                <a:latin typeface="+mn-lt"/>
                <a:ea typeface="+mn-ea"/>
                <a:cs typeface="+mn-cs"/>
              </a:rPr>
              <a:t>renminbi</a:t>
            </a:r>
            <a:r>
              <a:rPr lang="en-GB" sz="1200" b="0" i="0" u="none" strike="noStrike" kern="1200" baseline="0" dirty="0" smtClean="0">
                <a:solidFill>
                  <a:schemeClr val="tx1"/>
                </a:solidFill>
                <a:latin typeface="+mn-lt"/>
                <a:ea typeface="+mn-ea"/>
                <a:cs typeface="+mn-cs"/>
              </a:rPr>
              <a:t> bond market in Hong Kong could see future issuance from state-owned rail companies as well by large energy conservation groups and renewable manufacturers. Four local governments – Guangdong, Shanghai, Zhejiang and Shenzhen – have also received the green light to pilot municipal issuance this year, pointing towards opportunities of linking low-carbon city development to the bond market.</a:t>
            </a:r>
            <a:endParaRPr lang="en-GB" dirty="0"/>
          </a:p>
        </p:txBody>
      </p:sp>
      <p:sp>
        <p:nvSpPr>
          <p:cNvPr id="4" name="Slide Number Placeholder 3"/>
          <p:cNvSpPr>
            <a:spLocks noGrp="1"/>
          </p:cNvSpPr>
          <p:nvPr>
            <p:ph type="sldNum" sz="quarter" idx="10"/>
          </p:nvPr>
        </p:nvSpPr>
        <p:spPr/>
        <p:txBody>
          <a:bodyPr/>
          <a:lstStyle/>
          <a:p>
            <a:fld id="{FCA65922-CB20-40A1-8C06-9238F88A5C45}" type="slidenum">
              <a:rPr lang="en-GB" smtClean="0"/>
              <a:pPr/>
              <a:t>12</a:t>
            </a:fld>
            <a:endParaRPr lang="en-GB"/>
          </a:p>
        </p:txBody>
      </p:sp>
    </p:spTree>
    <p:extLst>
      <p:ext uri="{BB962C8B-B14F-4D97-AF65-F5344CB8AC3E}">
        <p14:creationId xmlns:p14="http://schemas.microsoft.com/office/powerpoint/2010/main" val="2800794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Current size of the market is 174B but there is potential for it to grow significantly</a:t>
            </a:r>
            <a:r>
              <a:rPr lang="en-GB" baseline="0" dirty="0" smtClean="0"/>
              <a:t> most notably:</a:t>
            </a:r>
          </a:p>
          <a:p>
            <a:pPr marL="171450" indent="-171450">
              <a:buFontTx/>
              <a:buChar char="-"/>
            </a:pPr>
            <a:r>
              <a:rPr lang="en-GB" baseline="0" dirty="0" smtClean="0"/>
              <a:t>Energy strongly aligned universe</a:t>
            </a:r>
          </a:p>
          <a:p>
            <a:pPr marL="171450" indent="-171450">
              <a:buFontTx/>
              <a:buChar char="-"/>
            </a:pPr>
            <a:r>
              <a:rPr lang="en-GB" baseline="0" dirty="0" smtClean="0"/>
              <a:t>Water: conditionally aligned universe</a:t>
            </a:r>
          </a:p>
          <a:p>
            <a:pPr marL="171450" indent="-171450">
              <a:buFontTx/>
              <a:buChar char="-"/>
            </a:pPr>
            <a:r>
              <a:rPr lang="en-GB" baseline="0" dirty="0" smtClean="0"/>
              <a:t>Waste: conditionally aligned universe</a:t>
            </a:r>
          </a:p>
          <a:p>
            <a:pPr marL="171450" indent="-171450">
              <a:buFontTx/>
              <a:buChar char="-"/>
            </a:pPr>
            <a:endParaRPr lang="en-GB" baseline="0" dirty="0" smtClean="0"/>
          </a:p>
          <a:p>
            <a:pPr marL="171450" indent="-171450">
              <a:buFontTx/>
              <a:buChar char="-"/>
            </a:pPr>
            <a:r>
              <a:rPr lang="en-GB" baseline="0" dirty="0" smtClean="0"/>
              <a:t>Water would include utilities + </a:t>
            </a:r>
            <a:r>
              <a:rPr lang="en-GB" baseline="0" dirty="0" err="1" smtClean="0"/>
              <a:t>munibonds</a:t>
            </a:r>
            <a:endParaRPr lang="en-GB" baseline="0" dirty="0" smtClean="0"/>
          </a:p>
          <a:p>
            <a:pPr marL="171450" indent="-171450">
              <a:buFontTx/>
              <a:buChar char="-"/>
            </a:pPr>
            <a:r>
              <a:rPr lang="en-GB" baseline="0" dirty="0" smtClean="0"/>
              <a:t>Waste would include pollution control bonds</a:t>
            </a:r>
            <a:endParaRPr lang="en-GB" dirty="0"/>
          </a:p>
        </p:txBody>
      </p:sp>
      <p:sp>
        <p:nvSpPr>
          <p:cNvPr id="4" name="Slide Number Placeholder 3"/>
          <p:cNvSpPr>
            <a:spLocks noGrp="1"/>
          </p:cNvSpPr>
          <p:nvPr>
            <p:ph type="sldNum" sz="quarter" idx="10"/>
          </p:nvPr>
        </p:nvSpPr>
        <p:spPr/>
        <p:txBody>
          <a:bodyPr/>
          <a:lstStyle/>
          <a:p>
            <a:fld id="{FCA65922-CB20-40A1-8C06-9238F88A5C45}" type="slidenum">
              <a:rPr lang="en-GB" smtClean="0"/>
              <a:pPr/>
              <a:t>15</a:t>
            </a:fld>
            <a:endParaRPr lang="en-GB"/>
          </a:p>
        </p:txBody>
      </p:sp>
    </p:spTree>
    <p:extLst>
      <p:ext uri="{BB962C8B-B14F-4D97-AF65-F5344CB8AC3E}">
        <p14:creationId xmlns:p14="http://schemas.microsoft.com/office/powerpoint/2010/main" val="125276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Talk about some examples here</a:t>
            </a:r>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16</a:t>
            </a:fld>
            <a:endParaRPr lang="en-GB"/>
          </a:p>
        </p:txBody>
      </p:sp>
    </p:spTree>
    <p:extLst>
      <p:ext uri="{BB962C8B-B14F-4D97-AF65-F5344CB8AC3E}">
        <p14:creationId xmlns:p14="http://schemas.microsoft.com/office/powerpoint/2010/main" val="152107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The existing market is a lot broader and deeper than anyone thought.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	There is enough product right now to build climate-themed portfolios</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To address climate change a huge investments will be required</a:t>
            </a:r>
          </a:p>
          <a:p>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17</a:t>
            </a:fld>
            <a:endParaRPr lang="en-GB"/>
          </a:p>
        </p:txBody>
      </p:sp>
    </p:spTree>
    <p:extLst>
      <p:ext uri="{BB962C8B-B14F-4D97-AF65-F5344CB8AC3E}">
        <p14:creationId xmlns:p14="http://schemas.microsoft.com/office/powerpoint/2010/main" val="104845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18</a:t>
            </a:fld>
            <a:endParaRPr lang="en-GB"/>
          </a:p>
        </p:txBody>
      </p:sp>
    </p:spTree>
    <p:extLst>
      <p:ext uri="{BB962C8B-B14F-4D97-AF65-F5344CB8AC3E}">
        <p14:creationId xmlns:p14="http://schemas.microsoft.com/office/powerpoint/2010/main" val="104845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3</a:t>
            </a:fld>
            <a:endParaRPr lang="en-GB"/>
          </a:p>
        </p:txBody>
      </p:sp>
    </p:spTree>
    <p:extLst>
      <p:ext uri="{BB962C8B-B14F-4D97-AF65-F5344CB8AC3E}">
        <p14:creationId xmlns:p14="http://schemas.microsoft.com/office/powerpoint/2010/main" val="3544883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4</a:t>
            </a:fld>
            <a:endParaRPr lang="en-GB"/>
          </a:p>
        </p:txBody>
      </p:sp>
    </p:spTree>
    <p:extLst>
      <p:ext uri="{BB962C8B-B14F-4D97-AF65-F5344CB8AC3E}">
        <p14:creationId xmlns:p14="http://schemas.microsoft.com/office/powerpoint/2010/main" val="229774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6</a:t>
            </a:fld>
            <a:endParaRPr lang="en-GB"/>
          </a:p>
        </p:txBody>
      </p:sp>
    </p:spTree>
    <p:extLst>
      <p:ext uri="{BB962C8B-B14F-4D97-AF65-F5344CB8AC3E}">
        <p14:creationId xmlns:p14="http://schemas.microsoft.com/office/powerpoint/2010/main" val="385242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Step 1)</a:t>
            </a:r>
          </a:p>
          <a:p>
            <a:r>
              <a:rPr lang="en-GB" dirty="0" smtClean="0"/>
              <a:t>Large thematic</a:t>
            </a:r>
            <a:r>
              <a:rPr lang="en-GB" baseline="0" dirty="0" smtClean="0"/>
              <a:t> screen using key words for each theme, </a:t>
            </a:r>
          </a:p>
          <a:p>
            <a:r>
              <a:rPr lang="en-GB" baseline="0" dirty="0" smtClean="0"/>
              <a:t>Highlight only companies which issue bonds</a:t>
            </a:r>
          </a:p>
          <a:p>
            <a:r>
              <a:rPr lang="en-GB" baseline="0" dirty="0" smtClean="0"/>
              <a:t>Identify bonds issued only since 2005</a:t>
            </a:r>
          </a:p>
          <a:p>
            <a:endParaRPr lang="en-GB" baseline="0" dirty="0" smtClean="0"/>
          </a:p>
          <a:p>
            <a:r>
              <a:rPr lang="en-GB" baseline="0" dirty="0" smtClean="0"/>
              <a:t>Step 2)</a:t>
            </a:r>
          </a:p>
          <a:p>
            <a:r>
              <a:rPr lang="en-GB" baseline="0" dirty="0" smtClean="0"/>
              <a:t>Read through description of each bond to double check alignment with theme – classified bonds as fully, strongly and weakly aligned</a:t>
            </a:r>
          </a:p>
          <a:p>
            <a:r>
              <a:rPr lang="en-GB" baseline="0" dirty="0" smtClean="0"/>
              <a:t>Read through company disclosure where unclear</a:t>
            </a:r>
          </a:p>
          <a:p>
            <a:r>
              <a:rPr lang="en-GB" baseline="0" dirty="0" smtClean="0"/>
              <a:t>Cross check with other lists – e.g. HSBC index, muni bond lists and MDB list</a:t>
            </a:r>
          </a:p>
          <a:p>
            <a:endParaRPr lang="en-GB" baseline="0" dirty="0" smtClean="0"/>
          </a:p>
          <a:p>
            <a:r>
              <a:rPr lang="en-GB" baseline="0" dirty="0" smtClean="0"/>
              <a:t>Step 3)</a:t>
            </a:r>
          </a:p>
          <a:p>
            <a:r>
              <a:rPr lang="en-GB" baseline="0" dirty="0" smtClean="0"/>
              <a:t>Clean up and filter bonds ONLY with 100% revenue dedicated to climate themes</a:t>
            </a:r>
            <a:endParaRPr lang="en-GB" dirty="0"/>
          </a:p>
        </p:txBody>
      </p:sp>
      <p:sp>
        <p:nvSpPr>
          <p:cNvPr id="4" name="Slide Number Placeholder 3"/>
          <p:cNvSpPr>
            <a:spLocks noGrp="1"/>
          </p:cNvSpPr>
          <p:nvPr>
            <p:ph type="sldNum" sz="quarter" idx="10"/>
          </p:nvPr>
        </p:nvSpPr>
        <p:spPr/>
        <p:txBody>
          <a:bodyPr/>
          <a:lstStyle/>
          <a:p>
            <a:fld id="{D15F0BCE-D149-43FC-AB71-84B40A9F1F6C}" type="slidenum">
              <a:rPr lang="en-GB" smtClean="0"/>
              <a:pPr/>
              <a:t>7</a:t>
            </a:fld>
            <a:endParaRPr lang="en-GB"/>
          </a:p>
        </p:txBody>
      </p:sp>
    </p:spTree>
    <p:extLst>
      <p:ext uri="{BB962C8B-B14F-4D97-AF65-F5344CB8AC3E}">
        <p14:creationId xmlns:p14="http://schemas.microsoft.com/office/powerpoint/2010/main" val="178536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8</a:t>
            </a:fld>
            <a:endParaRPr lang="en-GB"/>
          </a:p>
        </p:txBody>
      </p:sp>
    </p:spTree>
    <p:extLst>
      <p:ext uri="{BB962C8B-B14F-4D97-AF65-F5344CB8AC3E}">
        <p14:creationId xmlns:p14="http://schemas.microsoft.com/office/powerpoint/2010/main" val="2149245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Animation: click to see each universe</a:t>
            </a:r>
          </a:p>
          <a:p>
            <a:r>
              <a:rPr lang="en-GB" dirty="0" smtClean="0"/>
              <a:t>The climate economy is split</a:t>
            </a:r>
            <a:r>
              <a:rPr lang="en-GB" baseline="0" dirty="0" smtClean="0"/>
              <a:t> into 3 universes</a:t>
            </a:r>
          </a:p>
          <a:p>
            <a:r>
              <a:rPr lang="en-GB" baseline="0" dirty="0" smtClean="0"/>
              <a:t>Fully aligned: all revenue is derived from climate solutions</a:t>
            </a:r>
          </a:p>
          <a:p>
            <a:r>
              <a:rPr lang="en-GB" baseline="0" dirty="0" smtClean="0"/>
              <a:t>Strongly aligned: greater than 50% derived from climate solutions</a:t>
            </a:r>
          </a:p>
          <a:p>
            <a:r>
              <a:rPr lang="en-GB" baseline="0" dirty="0" smtClean="0"/>
              <a:t>Conditionally aligned: Role in the climate e</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Over 1000 bonds issued by more than 200 issuers</a:t>
            </a:r>
          </a:p>
          <a:p>
            <a:r>
              <a:rPr lang="en-GB" baseline="0" dirty="0" err="1" smtClean="0"/>
              <a:t>conomy</a:t>
            </a:r>
            <a:r>
              <a:rPr lang="en-GB" baseline="0" dirty="0" smtClean="0"/>
              <a:t> is conditional on other factors (e.g. water utility inclusion dependent on footprint of utility)</a:t>
            </a:r>
            <a:endParaRPr lang="en-GB" dirty="0"/>
          </a:p>
        </p:txBody>
      </p:sp>
      <p:sp>
        <p:nvSpPr>
          <p:cNvPr id="4" name="Slide Number Placeholder 3"/>
          <p:cNvSpPr>
            <a:spLocks noGrp="1"/>
          </p:cNvSpPr>
          <p:nvPr>
            <p:ph type="sldNum" sz="quarter" idx="10"/>
          </p:nvPr>
        </p:nvSpPr>
        <p:spPr/>
        <p:txBody>
          <a:bodyPr/>
          <a:lstStyle/>
          <a:p>
            <a:fld id="{FCA65922-CB20-40A1-8C06-9238F88A5C45}" type="slidenum">
              <a:rPr lang="en-GB" smtClean="0"/>
              <a:pPr/>
              <a:t>9</a:t>
            </a:fld>
            <a:endParaRPr lang="en-GB"/>
          </a:p>
        </p:txBody>
      </p:sp>
    </p:spTree>
    <p:extLst>
      <p:ext uri="{BB962C8B-B14F-4D97-AF65-F5344CB8AC3E}">
        <p14:creationId xmlns:p14="http://schemas.microsoft.com/office/powerpoint/2010/main" val="3481429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Transport dominates – this</a:t>
            </a:r>
            <a:r>
              <a:rPr lang="en-GB" baseline="0" dirty="0" smtClean="0"/>
              <a:t> is made up primarily of rail and is not surprising. Bonds have been used to finance rail for decades and are trusted and established – bonds to finance cleaner infrastructure is </a:t>
            </a:r>
            <a:r>
              <a:rPr lang="en-GB" baseline="0" dirty="0" err="1" smtClean="0"/>
              <a:t>comparitively</a:t>
            </a:r>
            <a:r>
              <a:rPr lang="en-GB" baseline="0" dirty="0" smtClean="0"/>
              <a:t> new and therefore not yet widely used to raise financing.</a:t>
            </a:r>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10</a:t>
            </a:fld>
            <a:endParaRPr lang="en-GB"/>
          </a:p>
        </p:txBody>
      </p:sp>
    </p:spTree>
    <p:extLst>
      <p:ext uri="{BB962C8B-B14F-4D97-AF65-F5344CB8AC3E}">
        <p14:creationId xmlns:p14="http://schemas.microsoft.com/office/powerpoint/2010/main" val="1893595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83CCFC-FC21-4CEC-82D3-1EC8C2FDC5DB}" type="slidenum">
              <a:rPr lang="en-GB" smtClean="0"/>
              <a:pPr/>
              <a:t>11</a:t>
            </a:fld>
            <a:endParaRPr lang="en-GB"/>
          </a:p>
        </p:txBody>
      </p:sp>
    </p:spTree>
    <p:extLst>
      <p:ext uri="{BB962C8B-B14F-4D97-AF65-F5344CB8AC3E}">
        <p14:creationId xmlns:p14="http://schemas.microsoft.com/office/powerpoint/2010/main" val="4285079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4" name="Line 9"/>
          <p:cNvSpPr>
            <a:spLocks noChangeShapeType="1"/>
          </p:cNvSpPr>
          <p:nvPr/>
        </p:nvSpPr>
        <p:spPr bwMode="auto">
          <a:xfrm>
            <a:off x="265113" y="609600"/>
            <a:ext cx="8593137" cy="20638"/>
          </a:xfrm>
          <a:prstGeom prst="line">
            <a:avLst/>
          </a:prstGeom>
          <a:noFill/>
          <a:ln w="152400" cmpd="sng">
            <a:solidFill>
              <a:srgbClr val="364C73"/>
            </a:solidFill>
            <a:round/>
            <a:headEnd/>
            <a:tailEnd/>
          </a:ln>
          <a:effectLst/>
        </p:spPr>
        <p:txBody>
          <a:bodyPr wrap="none" anchor="ctr"/>
          <a:lstStyle/>
          <a:p>
            <a:pPr fontAlgn="auto">
              <a:spcBef>
                <a:spcPts val="0"/>
              </a:spcBef>
              <a:spcAft>
                <a:spcPts val="0"/>
              </a:spcAft>
              <a:defRPr/>
            </a:pPr>
            <a:endParaRPr lang="en-GB" dirty="0">
              <a:latin typeface="+mn-lt"/>
              <a:ea typeface="+mn-ea"/>
            </a:endParaRPr>
          </a:p>
        </p:txBody>
      </p:sp>
      <p:sp>
        <p:nvSpPr>
          <p:cNvPr id="9" name="Text Placeholder 2"/>
          <p:cNvSpPr>
            <a:spLocks noGrp="1"/>
          </p:cNvSpPr>
          <p:nvPr>
            <p:ph idx="1"/>
          </p:nvPr>
        </p:nvSpPr>
        <p:spPr>
          <a:xfrm>
            <a:off x="284163" y="1828800"/>
            <a:ext cx="8574087" cy="4375277"/>
          </a:xfrm>
          <a:prstGeom prst="rect">
            <a:avLst/>
          </a:prstGeom>
        </p:spPr>
        <p:txBody>
          <a:bodyPr rtlCol="0">
            <a:normAutofit/>
          </a:bodyPr>
          <a:lstStyle>
            <a:lvl1pPr>
              <a:defRPr sz="1800">
                <a:solidFill>
                  <a:srgbClr val="000000"/>
                </a:solidFill>
              </a:defRPr>
            </a:lvl1pPr>
            <a:lvl2pPr>
              <a:defRPr sz="1800" b="0" i="0">
                <a:solidFill>
                  <a:srgbClr val="000000"/>
                </a:solidFill>
                <a:latin typeface="+mn-lt"/>
                <a:cs typeface="Whitney Book"/>
              </a:defRPr>
            </a:lvl2pPr>
            <a:lvl3pPr>
              <a:defRPr sz="1800" b="0" i="0">
                <a:solidFill>
                  <a:srgbClr val="000000"/>
                </a:solidFill>
                <a:latin typeface="+mn-lt"/>
                <a:cs typeface="Whitney Book"/>
              </a:defRPr>
            </a:lvl3pPr>
            <a:lvl4pPr>
              <a:defRPr sz="1800" b="0" i="0">
                <a:solidFill>
                  <a:srgbClr val="000000"/>
                </a:solidFill>
                <a:latin typeface="+mn-lt"/>
                <a:cs typeface="Whitney Book"/>
              </a:defRPr>
            </a:lvl4pPr>
            <a:lvl5pPr>
              <a:defRPr b="0" i="0">
                <a:solidFill>
                  <a:srgbClr val="000000"/>
                </a:solidFill>
                <a:latin typeface="+mn-lt"/>
                <a:cs typeface="Whitney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Title Placeholder 1"/>
          <p:cNvSpPr>
            <a:spLocks noGrp="1"/>
          </p:cNvSpPr>
          <p:nvPr>
            <p:ph type="title"/>
          </p:nvPr>
        </p:nvSpPr>
        <p:spPr>
          <a:xfrm>
            <a:off x="284163" y="630382"/>
            <a:ext cx="8574087" cy="967840"/>
          </a:xfrm>
          <a:prstGeom prst="rect">
            <a:avLst/>
          </a:prstGeom>
          <a:noFill/>
          <a:ln>
            <a:noFill/>
          </a:ln>
        </p:spPr>
        <p:txBody>
          <a:bodyPr wrap="none" rtlCol="0">
            <a:normAutofit/>
          </a:bodyPr>
          <a:lstStyle>
            <a:lvl1pPr algn="l">
              <a:defRPr sz="3600" b="0" i="0">
                <a:solidFill>
                  <a:schemeClr val="accent1"/>
                </a:solidFill>
                <a:latin typeface="+mn-lt"/>
                <a:cs typeface="Whitney Medium"/>
              </a:defRPr>
            </a:lvl1pPr>
          </a:lstStyle>
          <a:p>
            <a:r>
              <a:rPr lang="en-US" dirty="0" smtClean="0"/>
              <a:t>Click to edit Master title style</a:t>
            </a:r>
            <a:endParaRPr dirty="0"/>
          </a:p>
        </p:txBody>
      </p:sp>
      <p:sp>
        <p:nvSpPr>
          <p:cNvPr id="10" name="Line 9"/>
          <p:cNvSpPr>
            <a:spLocks noChangeShapeType="1"/>
          </p:cNvSpPr>
          <p:nvPr userDrawn="1"/>
        </p:nvSpPr>
        <p:spPr bwMode="auto">
          <a:xfrm>
            <a:off x="265113" y="609600"/>
            <a:ext cx="8593137" cy="20638"/>
          </a:xfrm>
          <a:prstGeom prst="line">
            <a:avLst/>
          </a:prstGeom>
          <a:noFill/>
          <a:ln w="152400" cmpd="sng">
            <a:solidFill>
              <a:srgbClr val="364C73"/>
            </a:solidFill>
            <a:round/>
            <a:headEnd/>
            <a:tailEnd/>
          </a:ln>
          <a:effectLst/>
        </p:spPr>
        <p:txBody>
          <a:bodyPr wrap="none" anchor="ctr"/>
          <a:lstStyle/>
          <a:p>
            <a:pPr fontAlgn="auto">
              <a:spcBef>
                <a:spcPts val="0"/>
              </a:spcBef>
              <a:spcAft>
                <a:spcPts val="0"/>
              </a:spcAft>
              <a:defRPr/>
            </a:pPr>
            <a:endParaRPr lang="en-GB" dirty="0">
              <a:latin typeface="+mn-lt"/>
              <a:ea typeface="+mn-ea"/>
            </a:endParaRPr>
          </a:p>
        </p:txBody>
      </p:sp>
      <p:sp>
        <p:nvSpPr>
          <p:cNvPr id="11" name="Slide Number Placeholder 3"/>
          <p:cNvSpPr txBox="1">
            <a:spLocks/>
          </p:cNvSpPr>
          <p:nvPr userDrawn="1"/>
        </p:nvSpPr>
        <p:spPr>
          <a:xfrm>
            <a:off x="284163" y="6553200"/>
            <a:ext cx="3373437" cy="215900"/>
          </a:xfrm>
          <a:prstGeom prst="rect">
            <a:avLst/>
          </a:prstGeom>
        </p:spPr>
        <p:txBody>
          <a:bodyPr lIns="72000">
            <a:spAutoFit/>
          </a:bodyPr>
          <a:lstStyle>
            <a:lvl1pPr>
              <a:defRPr>
                <a:solidFill>
                  <a:schemeClr val="tx1"/>
                </a:solidFill>
                <a:latin typeface="Calibri" pitchFamily="34" charset="0"/>
                <a:ea typeface="ＭＳ Ｐゴシック" pitchFamily="34" charset="-128"/>
              </a:defRPr>
            </a:lvl1pPr>
            <a:lvl2pPr marL="37931725" indent="-37474525">
              <a:defRPr>
                <a:solidFill>
                  <a:schemeClr val="tx1"/>
                </a:solidFill>
                <a:latin typeface="Calibri" pitchFamily="34" charset="0"/>
                <a:ea typeface="ＭＳ Ｐゴシック" pitchFamily="34" charset="-128"/>
              </a:defRPr>
            </a:lvl2pPr>
            <a:lvl3pPr>
              <a:defRPr>
                <a:solidFill>
                  <a:schemeClr val="tx1"/>
                </a:solidFill>
                <a:latin typeface="Calibri" pitchFamily="34" charset="0"/>
                <a:ea typeface="ＭＳ Ｐゴシック" pitchFamily="34" charset="-128"/>
              </a:defRPr>
            </a:lvl3pPr>
            <a:lvl4pPr>
              <a:defRPr>
                <a:solidFill>
                  <a:schemeClr val="tx1"/>
                </a:solidFill>
                <a:latin typeface="Calibri" pitchFamily="34" charset="0"/>
                <a:ea typeface="ＭＳ Ｐゴシック" pitchFamily="34" charset="-128"/>
              </a:defRPr>
            </a:lvl4pPr>
            <a:lvl5pPr>
              <a:defRPr>
                <a:solidFill>
                  <a:schemeClr val="tx1"/>
                </a:solidFill>
                <a:latin typeface="Calibri" pitchFamily="34" charset="0"/>
                <a:ea typeface="ＭＳ Ｐゴシック" pitchFamily="34" charset="-128"/>
              </a:defRPr>
            </a:lvl5pPr>
            <a:lvl6pPr marL="457200" fontAlgn="base">
              <a:spcBef>
                <a:spcPct val="0"/>
              </a:spcBef>
              <a:spcAft>
                <a:spcPct val="0"/>
              </a:spcAft>
              <a:defRPr>
                <a:solidFill>
                  <a:schemeClr val="tx1"/>
                </a:solidFill>
                <a:latin typeface="Calibri" pitchFamily="34" charset="0"/>
                <a:ea typeface="ＭＳ Ｐゴシック" pitchFamily="34" charset="-128"/>
              </a:defRPr>
            </a:lvl6pPr>
            <a:lvl7pPr marL="914400" fontAlgn="base">
              <a:spcBef>
                <a:spcPct val="0"/>
              </a:spcBef>
              <a:spcAft>
                <a:spcPct val="0"/>
              </a:spcAft>
              <a:defRPr>
                <a:solidFill>
                  <a:schemeClr val="tx1"/>
                </a:solidFill>
                <a:latin typeface="Calibri" pitchFamily="34" charset="0"/>
                <a:ea typeface="ＭＳ Ｐゴシック" pitchFamily="34" charset="-128"/>
              </a:defRPr>
            </a:lvl7pPr>
            <a:lvl8pPr marL="1371600" fontAlgn="base">
              <a:spcBef>
                <a:spcPct val="0"/>
              </a:spcBef>
              <a:spcAft>
                <a:spcPct val="0"/>
              </a:spcAft>
              <a:defRPr>
                <a:solidFill>
                  <a:schemeClr val="tx1"/>
                </a:solidFill>
                <a:latin typeface="Calibri" pitchFamily="34" charset="0"/>
                <a:ea typeface="ＭＳ Ｐゴシック" pitchFamily="34" charset="-128"/>
              </a:defRPr>
            </a:lvl8pPr>
            <a:lvl9pPr marL="1828800" fontAlgn="base">
              <a:spcBef>
                <a:spcPct val="0"/>
              </a:spcBef>
              <a:spcAft>
                <a:spcPct val="0"/>
              </a:spcAft>
              <a:defRPr>
                <a:solidFill>
                  <a:schemeClr val="tx1"/>
                </a:solidFill>
                <a:latin typeface="Calibri" pitchFamily="34" charset="0"/>
                <a:ea typeface="ＭＳ Ｐゴシック" pitchFamily="34" charset="-128"/>
              </a:defRPr>
            </a:lvl9pPr>
          </a:lstStyle>
          <a:p>
            <a:pPr>
              <a:buSzPct val="120000"/>
            </a:pPr>
            <a:r>
              <a:rPr lang="en-US" sz="800" dirty="0"/>
              <a:t>© Climate Bonds Initiative</a:t>
            </a:r>
            <a:r>
              <a:rPr lang="en-US" sz="800" dirty="0" smtClean="0"/>
              <a:t> June 2013</a:t>
            </a:r>
            <a:endParaRPr lang="en-US" sz="800" dirty="0"/>
          </a:p>
        </p:txBody>
      </p:sp>
      <p:pic>
        <p:nvPicPr>
          <p:cNvPr id="14" name="Picture 8" descr="CBI_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00" y="6204078"/>
            <a:ext cx="2002537" cy="35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53000" y="6236274"/>
            <a:ext cx="1751198" cy="316926"/>
          </a:xfrm>
          <a:prstGeom prst="rect">
            <a:avLst/>
          </a:prstGeom>
        </p:spPr>
      </p:pic>
      <p:sp>
        <p:nvSpPr>
          <p:cNvPr id="15" name="Slide Number Placeholder 4"/>
          <p:cNvSpPr>
            <a:spLocks noGrp="1"/>
          </p:cNvSpPr>
          <p:nvPr>
            <p:ph type="sldNum" sz="quarter" idx="10"/>
          </p:nvPr>
        </p:nvSpPr>
        <p:spPr>
          <a:xfrm>
            <a:off x="8534400" y="304800"/>
            <a:ext cx="392723" cy="276225"/>
          </a:xfrm>
        </p:spPr>
        <p:txBody>
          <a:bodyPr/>
          <a:lstStyle>
            <a:lvl1pPr>
              <a:defRPr sz="1000"/>
            </a:lvl1pPr>
          </a:lstStyle>
          <a:p>
            <a:fld id="{3854070D-6F3B-415B-928E-E6301A68C162}" type="slidenum">
              <a:rPr lang="x-none" smtClean="0"/>
              <a:pPr/>
              <a:t>‹#›</a:t>
            </a:fld>
            <a:endParaRPr lang="en-US" dirty="0"/>
          </a:p>
        </p:txBody>
      </p:sp>
    </p:spTree>
    <p:extLst>
      <p:ext uri="{BB962C8B-B14F-4D97-AF65-F5344CB8AC3E}">
        <p14:creationId xmlns:p14="http://schemas.microsoft.com/office/powerpoint/2010/main" val="10480542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5316" y="636588"/>
            <a:ext cx="8197362" cy="55721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34108" y="1646238"/>
            <a:ext cx="4025412" cy="4202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00197" y="1646238"/>
            <a:ext cx="4025411" cy="4202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a:xfrm>
            <a:off x="8297008" y="6416676"/>
            <a:ext cx="392723" cy="276225"/>
          </a:xfrm>
        </p:spPr>
        <p:txBody>
          <a:bodyPr/>
          <a:lstStyle>
            <a:lvl1pPr>
              <a:defRPr/>
            </a:lvl1pPr>
          </a:lstStyle>
          <a:p>
            <a:fld id="{3854070D-6F3B-415B-928E-E6301A68C162}" type="slidenum">
              <a:rPr lang="x-none"/>
              <a:pPr/>
              <a:t>‹#›</a:t>
            </a:fld>
            <a:endParaRPr lang="en-US" dirty="0"/>
          </a:p>
        </p:txBody>
      </p:sp>
    </p:spTree>
    <p:extLst>
      <p:ext uri="{BB962C8B-B14F-4D97-AF65-F5344CB8AC3E}">
        <p14:creationId xmlns:p14="http://schemas.microsoft.com/office/powerpoint/2010/main" val="1104563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7EC22-9720-413C-9526-23912B3B2104}" type="datetimeFigureOut">
              <a:rPr lang="en-GB" smtClean="0"/>
              <a:pPr/>
              <a:t>11/07/2012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CE7D8-0DFB-4DF2-97AC-5CF9D6F5FE3E}" type="slidenum">
              <a:rPr lang="en-GB" smtClean="0"/>
              <a:pPr/>
              <a:t>‹#›</a:t>
            </a:fld>
            <a:endParaRPr lang="en-GB"/>
          </a:p>
        </p:txBody>
      </p:sp>
    </p:spTree>
    <p:extLst>
      <p:ext uri="{BB962C8B-B14F-4D97-AF65-F5344CB8AC3E}">
        <p14:creationId xmlns:p14="http://schemas.microsoft.com/office/powerpoint/2010/main" val="791797012"/>
      </p:ext>
    </p:extLst>
  </p:cSld>
  <p:clrMap bg1="lt1" tx1="dk1" bg2="lt2" tx2="dk2" accent1="accent1" accent2="accent2" accent3="accent3" accent4="accent4" accent5="accent5" accent6="accent6" hlink="hlink" folHlink="folHlink"/>
  <p:sldLayoutIdLst>
    <p:sldLayoutId id="2147483660" r:id="rId1"/>
    <p:sldLayoutId id="2147483661"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6.png"/><Relationship Id="rId9"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climatebonds.net"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979" y="2894714"/>
            <a:ext cx="4239021" cy="5944486"/>
          </a:xfrm>
          <a:prstGeom prst="rect">
            <a:avLst/>
          </a:prstGeom>
          <a:noFill/>
          <a:ln>
            <a:noFill/>
          </a:ln>
          <a:effectLst>
            <a:outerShdw dist="35921" dir="2700000" algn="ctr" rotWithShape="0">
              <a:schemeClr val="bg2">
                <a:alpha val="92000"/>
              </a:schemeClr>
            </a:outerShdw>
          </a:effectLst>
          <a:scene3d>
            <a:camera prst="orthographicFront">
              <a:rot lat="0" lon="0" rev="900000"/>
            </a:camera>
            <a:lightRig rig="threePt" dir="t"/>
          </a:scene3d>
        </p:spPr>
      </p:pic>
      <p:sp>
        <p:nvSpPr>
          <p:cNvPr id="2" name="Content Placeholder 1"/>
          <p:cNvSpPr>
            <a:spLocks noGrp="1"/>
          </p:cNvSpPr>
          <p:nvPr>
            <p:ph idx="1"/>
          </p:nvPr>
        </p:nvSpPr>
        <p:spPr>
          <a:xfrm>
            <a:off x="4953000" y="5029200"/>
            <a:ext cx="3429000" cy="533400"/>
          </a:xfrm>
        </p:spPr>
        <p:txBody>
          <a:bodyPr>
            <a:normAutofit/>
          </a:bodyPr>
          <a:lstStyle/>
          <a:p>
            <a:pPr marL="0" indent="0">
              <a:buNone/>
            </a:pPr>
            <a:r>
              <a:rPr lang="en-GB" sz="1800" dirty="0" err="1" smtClean="0">
                <a:solidFill>
                  <a:schemeClr val="bg1">
                    <a:lumMod val="50000"/>
                  </a:schemeClr>
                </a:solidFill>
              </a:rPr>
              <a:t>Webinar</a:t>
            </a:r>
            <a:r>
              <a:rPr lang="en-GB" sz="1800" dirty="0" smtClean="0">
                <a:solidFill>
                  <a:schemeClr val="bg1">
                    <a:lumMod val="50000"/>
                  </a:schemeClr>
                </a:solidFill>
              </a:rPr>
              <a:t> | 11 &amp; 12 July 2012</a:t>
            </a:r>
            <a:endParaRPr lang="en-GB" sz="1800" dirty="0">
              <a:solidFill>
                <a:schemeClr val="bg1">
                  <a:lumMod val="50000"/>
                </a:schemeClr>
              </a:solidFill>
            </a:endParaRPr>
          </a:p>
        </p:txBody>
      </p:sp>
      <p:sp>
        <p:nvSpPr>
          <p:cNvPr id="3" name="Title 2"/>
          <p:cNvSpPr>
            <a:spLocks noGrp="1"/>
          </p:cNvSpPr>
          <p:nvPr>
            <p:ph type="title"/>
          </p:nvPr>
        </p:nvSpPr>
        <p:spPr>
          <a:xfrm>
            <a:off x="304800" y="914400"/>
            <a:ext cx="8510141" cy="2057400"/>
          </a:xfrm>
        </p:spPr>
        <p:txBody>
          <a:bodyPr>
            <a:noAutofit/>
          </a:bodyPr>
          <a:lstStyle/>
          <a:p>
            <a:r>
              <a:rPr lang="en-GB" sz="4800" dirty="0" smtClean="0">
                <a:solidFill>
                  <a:schemeClr val="accent1">
                    <a:lumMod val="50000"/>
                  </a:schemeClr>
                </a:solidFill>
              </a:rPr>
              <a:t>Bonds and climate change</a:t>
            </a:r>
            <a:r>
              <a:rPr lang="en-GB" sz="5400" dirty="0" smtClean="0"/>
              <a:t/>
            </a:r>
            <a:br>
              <a:rPr lang="en-GB" sz="5400" dirty="0" smtClean="0"/>
            </a:br>
            <a:r>
              <a:rPr lang="en-GB" sz="5400" dirty="0" smtClean="0"/>
              <a:t>  				</a:t>
            </a:r>
            <a:r>
              <a:rPr lang="en-GB" sz="2800" dirty="0" smtClean="0"/>
              <a:t>The state of the market in 2012</a:t>
            </a:r>
            <a:endParaRPr lang="en-GB" sz="2800" dirty="0"/>
          </a:p>
        </p:txBody>
      </p:sp>
    </p:spTree>
    <p:extLst>
      <p:ext uri="{BB962C8B-B14F-4D97-AF65-F5344CB8AC3E}">
        <p14:creationId xmlns:p14="http://schemas.microsoft.com/office/powerpoint/2010/main" val="4246557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8464" y="630382"/>
            <a:ext cx="8574087" cy="967840"/>
          </a:xfrm>
        </p:spPr>
        <p:txBody>
          <a:bodyPr/>
          <a:lstStyle/>
          <a:p>
            <a:r>
              <a:rPr lang="en-GB" dirty="0" smtClean="0"/>
              <a:t>Thematic breakdown: Fully aligned</a:t>
            </a:r>
            <a:endParaRPr lang="en-GB" dirty="0"/>
          </a:p>
        </p:txBody>
      </p:sp>
      <p:graphicFrame>
        <p:nvGraphicFramePr>
          <p:cNvPr id="4" name="Content Placeholder 9"/>
          <p:cNvGraphicFramePr>
            <a:graphicFrameLocks/>
          </p:cNvGraphicFramePr>
          <p:nvPr>
            <p:extLst>
              <p:ext uri="{D42A27DB-BD31-4B8C-83A1-F6EECF244321}">
                <p14:modId xmlns:p14="http://schemas.microsoft.com/office/powerpoint/2010/main" val="2638576330"/>
              </p:ext>
            </p:extLst>
          </p:nvPr>
        </p:nvGraphicFramePr>
        <p:xfrm>
          <a:off x="2699792" y="1414123"/>
          <a:ext cx="5760641" cy="4317785"/>
        </p:xfrm>
        <a:graphic>
          <a:graphicData uri="http://schemas.openxmlformats.org/drawingml/2006/chart">
            <c:chart xmlns:c="http://schemas.openxmlformats.org/drawingml/2006/chart" xmlns:r="http://schemas.openxmlformats.org/officeDocument/2006/relationships" r:id="rId3"/>
          </a:graphicData>
        </a:graphic>
      </p:graphicFrame>
      <p:sp>
        <p:nvSpPr>
          <p:cNvPr id="5" name="Oval 4"/>
          <p:cNvSpPr/>
          <p:nvPr/>
        </p:nvSpPr>
        <p:spPr>
          <a:xfrm>
            <a:off x="247328" y="2340016"/>
            <a:ext cx="2466000" cy="2466000"/>
          </a:xfrm>
          <a:prstGeom prst="ellipse">
            <a:avLst/>
          </a:prstGeom>
          <a:solidFill>
            <a:srgbClr val="009900"/>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737848" y="3239869"/>
            <a:ext cx="1493892" cy="646331"/>
          </a:xfrm>
          <a:prstGeom prst="rect">
            <a:avLst/>
          </a:prstGeom>
          <a:noFill/>
        </p:spPr>
        <p:txBody>
          <a:bodyPr wrap="square" rtlCol="0">
            <a:spAutoFit/>
          </a:bodyPr>
          <a:lstStyle/>
          <a:p>
            <a:pPr algn="ctr"/>
            <a:r>
              <a:rPr lang="en-GB" b="1" dirty="0" smtClean="0">
                <a:solidFill>
                  <a:schemeClr val="bg1"/>
                </a:solidFill>
              </a:rPr>
              <a:t>$174bn</a:t>
            </a:r>
          </a:p>
          <a:p>
            <a:r>
              <a:rPr lang="en-GB" b="1" dirty="0" smtClean="0">
                <a:solidFill>
                  <a:schemeClr val="bg1"/>
                </a:solidFill>
              </a:rPr>
              <a:t>Fully aligned</a:t>
            </a:r>
            <a:endParaRPr lang="en-GB" b="1" dirty="0">
              <a:solidFill>
                <a:schemeClr val="bg1"/>
              </a:solidFill>
            </a:endParaRPr>
          </a:p>
        </p:txBody>
      </p:sp>
      <p:cxnSp>
        <p:nvCxnSpPr>
          <p:cNvPr id="12" name="Straight Connector 11"/>
          <p:cNvCxnSpPr>
            <a:stCxn id="5" idx="0"/>
          </p:cNvCxnSpPr>
          <p:nvPr/>
        </p:nvCxnSpPr>
        <p:spPr>
          <a:xfrm flipV="1">
            <a:off x="1480328" y="1988840"/>
            <a:ext cx="3657004" cy="3511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563068" y="4787170"/>
            <a:ext cx="3801020" cy="44203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07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par>
                          <p:cTn id="15" fill="hold">
                            <p:stCondLst>
                              <p:cond delay="0"/>
                            </p:stCondLst>
                            <p:childTnLst>
                              <p:par>
                                <p:cTn id="16" presetID="10"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4377" y="630382"/>
            <a:ext cx="8574087" cy="967840"/>
          </a:xfrm>
        </p:spPr>
        <p:txBody>
          <a:bodyPr/>
          <a:lstStyle/>
          <a:p>
            <a:r>
              <a:rPr lang="en-GB" dirty="0" smtClean="0"/>
              <a:t>Thematic analysis</a:t>
            </a:r>
            <a:endParaRPr lang="en-GB" dirty="0"/>
          </a:p>
        </p:txBody>
      </p:sp>
      <p:grpSp>
        <p:nvGrpSpPr>
          <p:cNvPr id="11" name="Group 10"/>
          <p:cNvGrpSpPr/>
          <p:nvPr/>
        </p:nvGrpSpPr>
        <p:grpSpPr>
          <a:xfrm>
            <a:off x="289161" y="1479252"/>
            <a:ext cx="4138823" cy="1298909"/>
            <a:chOff x="289161" y="1479252"/>
            <a:chExt cx="4276427" cy="1298909"/>
          </a:xfrm>
        </p:grpSpPr>
        <p:pic>
          <p:nvPicPr>
            <p:cNvPr id="2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896" b="7851"/>
            <a:stretch/>
          </p:blipFill>
          <p:spPr bwMode="auto">
            <a:xfrm>
              <a:off x="289161" y="1479252"/>
              <a:ext cx="1233326"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522487" y="1479252"/>
              <a:ext cx="3043101" cy="1298785"/>
            </a:xfrm>
            <a:prstGeom prst="rect">
              <a:avLst/>
            </a:prstGeom>
            <a:solidFill>
              <a:srgbClr val="D4E066"/>
            </a:solidFill>
            <a:ln>
              <a:noFill/>
            </a:ln>
          </p:spPr>
          <p:txBody>
            <a:bodyPr wrap="square" rtlCol="0" anchor="ctr" anchorCtr="0">
              <a:noAutofit/>
            </a:bodyPr>
            <a:lstStyle/>
            <a:p>
              <a:pPr>
                <a:lnSpc>
                  <a:spcPct val="110000"/>
                </a:lnSpc>
                <a:spcBef>
                  <a:spcPts val="300"/>
                </a:spcBef>
                <a:spcAft>
                  <a:spcPts val="300"/>
                </a:spcAft>
              </a:pPr>
              <a:r>
                <a:rPr lang="en-GB" sz="1600" b="1" dirty="0" smtClean="0"/>
                <a:t>Energy $29bn</a:t>
              </a:r>
              <a:r>
                <a:rPr lang="en-GB" sz="1600" dirty="0" smtClean="0"/>
                <a:t>: </a:t>
              </a:r>
            </a:p>
            <a:p>
              <a:pPr>
                <a:lnSpc>
                  <a:spcPct val="110000"/>
                </a:lnSpc>
              </a:pPr>
              <a:r>
                <a:rPr lang="en-GB" sz="1600" dirty="0" smtClean="0"/>
                <a:t>Wind </a:t>
              </a:r>
              <a:r>
                <a:rPr lang="en-GB" sz="1600" dirty="0"/>
                <a:t>38%, solar 28%, hydro 21%, other renewables 10%, nuclear 3%.</a:t>
              </a:r>
            </a:p>
          </p:txBody>
        </p:sp>
      </p:grpSp>
      <p:grpSp>
        <p:nvGrpSpPr>
          <p:cNvPr id="10" name="Group 9"/>
          <p:cNvGrpSpPr/>
          <p:nvPr/>
        </p:nvGrpSpPr>
        <p:grpSpPr>
          <a:xfrm>
            <a:off x="289140" y="2744924"/>
            <a:ext cx="4138844" cy="1298909"/>
            <a:chOff x="289140" y="2924944"/>
            <a:chExt cx="4263748" cy="1298909"/>
          </a:xfrm>
        </p:grpSpPr>
        <p:pic>
          <p:nvPicPr>
            <p:cNvPr id="23"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3572" t="8841" r="2570" b="9192"/>
            <a:stretch/>
          </p:blipFill>
          <p:spPr bwMode="auto">
            <a:xfrm>
              <a:off x="289140" y="2924944"/>
              <a:ext cx="1239412"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528552" y="2924944"/>
              <a:ext cx="3024336" cy="1298909"/>
            </a:xfrm>
            <a:prstGeom prst="rect">
              <a:avLst/>
            </a:prstGeom>
            <a:solidFill>
              <a:srgbClr val="4A9FB0"/>
            </a:solidFill>
          </p:spPr>
          <p:txBody>
            <a:bodyPr wrap="square" rtlCol="0" anchor="ctr" anchorCtr="0">
              <a:noAutofit/>
            </a:bodyPr>
            <a:lstStyle/>
            <a:p>
              <a:pPr>
                <a:spcBef>
                  <a:spcPts val="1200"/>
                </a:spcBef>
              </a:pPr>
              <a:r>
                <a:rPr lang="en-GB" sz="1600" b="1" dirty="0" smtClean="0"/>
                <a:t>Transport </a:t>
              </a:r>
              <a:r>
                <a:rPr lang="en-GB" sz="1600" b="1" dirty="0"/>
                <a:t>$</a:t>
              </a:r>
              <a:r>
                <a:rPr lang="en-GB" sz="1600" b="1" dirty="0" smtClean="0"/>
                <a:t>119bn</a:t>
              </a:r>
              <a:r>
                <a:rPr lang="en-GB" sz="1600" dirty="0" smtClean="0"/>
                <a:t>: </a:t>
              </a:r>
            </a:p>
            <a:p>
              <a:pPr>
                <a:spcBef>
                  <a:spcPts val="600"/>
                </a:spcBef>
              </a:pPr>
              <a:r>
                <a:rPr lang="en-GB" sz="1600" dirty="0" smtClean="0"/>
                <a:t>Almost </a:t>
              </a:r>
              <a:r>
                <a:rPr lang="en-GB" sz="1600" dirty="0"/>
                <a:t>all rail bonds</a:t>
              </a:r>
            </a:p>
          </p:txBody>
        </p:sp>
      </p:grpSp>
      <p:grpSp>
        <p:nvGrpSpPr>
          <p:cNvPr id="28" name="Group 27"/>
          <p:cNvGrpSpPr/>
          <p:nvPr/>
        </p:nvGrpSpPr>
        <p:grpSpPr>
          <a:xfrm>
            <a:off x="287524" y="4041068"/>
            <a:ext cx="4140460" cy="1298909"/>
            <a:chOff x="303399" y="4564265"/>
            <a:chExt cx="4294006" cy="1298909"/>
          </a:xfrm>
        </p:grpSpPr>
        <p:pic>
          <p:nvPicPr>
            <p:cNvPr id="24"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t="7251" b="9108"/>
            <a:stretch/>
          </p:blipFill>
          <p:spPr bwMode="auto">
            <a:xfrm>
              <a:off x="303399" y="4564265"/>
              <a:ext cx="1238563"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510279" y="4564265"/>
              <a:ext cx="3087126" cy="1298909"/>
            </a:xfrm>
            <a:prstGeom prst="rect">
              <a:avLst/>
            </a:prstGeom>
            <a:solidFill>
              <a:srgbClr val="F7903B"/>
            </a:solidFill>
          </p:spPr>
          <p:txBody>
            <a:bodyPr wrap="square" rtlCol="0" anchor="ctr" anchorCtr="0">
              <a:noAutofit/>
            </a:bodyPr>
            <a:lstStyle/>
            <a:p>
              <a:r>
                <a:rPr lang="en-GB" sz="1600" b="1" dirty="0"/>
                <a:t>Buildings &amp; Industry $</a:t>
              </a:r>
              <a:r>
                <a:rPr lang="en-GB" sz="1600" b="1" dirty="0" smtClean="0"/>
                <a:t>1.5bn</a:t>
              </a:r>
              <a:r>
                <a:rPr lang="en-GB" sz="1600" dirty="0" smtClean="0"/>
                <a:t>: Majority </a:t>
              </a:r>
              <a:r>
                <a:rPr lang="en-GB" sz="1600" dirty="0"/>
                <a:t>LED firms and US municipal Qualified Energy Conservation Bond (QECB</a:t>
              </a:r>
              <a:r>
                <a:rPr lang="en-GB" sz="1600" dirty="0" smtClean="0"/>
                <a:t>)</a:t>
              </a:r>
              <a:endParaRPr lang="en-GB" sz="1600" dirty="0"/>
            </a:p>
          </p:txBody>
        </p:sp>
      </p:grpSp>
      <p:grpSp>
        <p:nvGrpSpPr>
          <p:cNvPr id="1038" name="Group 1037"/>
          <p:cNvGrpSpPr/>
          <p:nvPr/>
        </p:nvGrpSpPr>
        <p:grpSpPr>
          <a:xfrm>
            <a:off x="4572000" y="1479127"/>
            <a:ext cx="4166939" cy="1265797"/>
            <a:chOff x="4572000" y="1479127"/>
            <a:chExt cx="4166939" cy="1265797"/>
          </a:xfrm>
        </p:grpSpPr>
        <p:pic>
          <p:nvPicPr>
            <p:cNvPr id="26"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t="4257" b="408"/>
            <a:stretch/>
          </p:blipFill>
          <p:spPr bwMode="auto">
            <a:xfrm>
              <a:off x="4572000" y="1479127"/>
              <a:ext cx="1257667" cy="1265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5822615" y="1479127"/>
              <a:ext cx="2916324" cy="1265797"/>
            </a:xfrm>
            <a:prstGeom prst="rect">
              <a:avLst/>
            </a:prstGeom>
            <a:solidFill>
              <a:srgbClr val="A2D668"/>
            </a:solidFill>
          </p:spPr>
          <p:txBody>
            <a:bodyPr wrap="square" rtlCol="0" anchor="ctr" anchorCtr="0">
              <a:noAutofit/>
            </a:bodyPr>
            <a:lstStyle/>
            <a:p>
              <a:pPr>
                <a:lnSpc>
                  <a:spcPct val="110000"/>
                </a:lnSpc>
                <a:spcBef>
                  <a:spcPts val="1400"/>
                </a:spcBef>
              </a:pPr>
              <a:r>
                <a:rPr lang="en-GB" sz="1600" b="1" dirty="0"/>
                <a:t>Waste &amp;pollution $</a:t>
              </a:r>
              <a:r>
                <a:rPr lang="en-GB" sz="1600" b="1" dirty="0" smtClean="0"/>
                <a:t>1.2bn</a:t>
              </a:r>
              <a:r>
                <a:rPr lang="en-GB" sz="1600" dirty="0" smtClean="0"/>
                <a:t>: </a:t>
              </a:r>
              <a:r>
                <a:rPr lang="en-GB" sz="1600" dirty="0"/>
                <a:t>Mostly recycling services</a:t>
              </a:r>
            </a:p>
          </p:txBody>
        </p:sp>
      </p:grpSp>
      <p:grpSp>
        <p:nvGrpSpPr>
          <p:cNvPr id="1037" name="Group 1036"/>
          <p:cNvGrpSpPr/>
          <p:nvPr/>
        </p:nvGrpSpPr>
        <p:grpSpPr>
          <a:xfrm>
            <a:off x="4572000" y="2744924"/>
            <a:ext cx="4176464" cy="1298909"/>
            <a:chOff x="4572000" y="2744924"/>
            <a:chExt cx="4176464" cy="1298909"/>
          </a:xfrm>
        </p:grpSpPr>
        <p:pic>
          <p:nvPicPr>
            <p:cNvPr id="27" name="Picture 7"/>
            <p:cNvPicPr>
              <a:picLocks noChangeAspect="1" noChangeArrowheads="1"/>
            </p:cNvPicPr>
            <p:nvPr/>
          </p:nvPicPr>
          <p:blipFill rotWithShape="1">
            <a:blip r:embed="rId7">
              <a:extLst>
                <a:ext uri="{28A0092B-C50C-407E-A947-70E740481C1C}">
                  <a14:useLocalDpi xmlns:a14="http://schemas.microsoft.com/office/drawing/2010/main" val="0"/>
                </a:ext>
              </a:extLst>
            </a:blip>
            <a:srcRect b="8514"/>
            <a:stretch/>
          </p:blipFill>
          <p:spPr bwMode="auto">
            <a:xfrm>
              <a:off x="4572000" y="2744924"/>
              <a:ext cx="1194129"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Box 30"/>
            <p:cNvSpPr txBox="1"/>
            <p:nvPr/>
          </p:nvSpPr>
          <p:spPr>
            <a:xfrm>
              <a:off x="5766129" y="2744924"/>
              <a:ext cx="2982335" cy="1298909"/>
            </a:xfrm>
            <a:prstGeom prst="rect">
              <a:avLst/>
            </a:prstGeom>
            <a:solidFill>
              <a:srgbClr val="089233"/>
            </a:solidFill>
          </p:spPr>
          <p:txBody>
            <a:bodyPr wrap="square" rIns="36000" rtlCol="0" anchor="ctr" anchorCtr="0">
              <a:noAutofit/>
            </a:bodyPr>
            <a:lstStyle/>
            <a:p>
              <a:r>
                <a:rPr lang="en-GB" sz="1600" b="1" dirty="0"/>
                <a:t>Agriculture &amp; forestry $734m</a:t>
              </a:r>
              <a:r>
                <a:rPr lang="en-GB" sz="1600" dirty="0"/>
                <a:t>: </a:t>
              </a:r>
              <a:endParaRPr lang="en-GB" sz="1600" dirty="0" smtClean="0"/>
            </a:p>
            <a:p>
              <a:r>
                <a:rPr lang="en-GB" sz="1600" dirty="0" smtClean="0"/>
                <a:t>Includes </a:t>
              </a:r>
              <a:r>
                <a:rPr lang="en-GB" sz="1600" dirty="0"/>
                <a:t>sustainable timber/paper and organic </a:t>
              </a:r>
              <a:r>
                <a:rPr lang="en-GB" sz="1600" dirty="0" smtClean="0"/>
                <a:t>seed/ fertilizers</a:t>
              </a:r>
              <a:endParaRPr lang="en-GB" sz="1600" dirty="0"/>
            </a:p>
          </p:txBody>
        </p:sp>
      </p:grpSp>
      <p:grpSp>
        <p:nvGrpSpPr>
          <p:cNvPr id="1036" name="Group 1035"/>
          <p:cNvGrpSpPr/>
          <p:nvPr/>
        </p:nvGrpSpPr>
        <p:grpSpPr>
          <a:xfrm>
            <a:off x="4572000" y="4043832"/>
            <a:ext cx="4176464" cy="1298910"/>
            <a:chOff x="4572000" y="4043832"/>
            <a:chExt cx="4176464" cy="1298910"/>
          </a:xfrm>
        </p:grpSpPr>
        <p:pic>
          <p:nvPicPr>
            <p:cNvPr id="25" name="Picture 5"/>
            <p:cNvPicPr>
              <a:picLocks noChangeAspect="1" noChangeArrowheads="1"/>
            </p:cNvPicPr>
            <p:nvPr/>
          </p:nvPicPr>
          <p:blipFill rotWithShape="1">
            <a:blip r:embed="rId8">
              <a:extLst>
                <a:ext uri="{28A0092B-C50C-407E-A947-70E740481C1C}">
                  <a14:useLocalDpi xmlns:a14="http://schemas.microsoft.com/office/drawing/2010/main" val="0"/>
                </a:ext>
              </a:extLst>
            </a:blip>
            <a:srcRect t="6601" b="11296"/>
            <a:stretch/>
          </p:blipFill>
          <p:spPr bwMode="auto">
            <a:xfrm>
              <a:off x="4572000" y="4043833"/>
              <a:ext cx="1260140"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 name="TextBox 1023"/>
            <p:cNvSpPr txBox="1"/>
            <p:nvPr/>
          </p:nvSpPr>
          <p:spPr>
            <a:xfrm>
              <a:off x="5829667" y="4043832"/>
              <a:ext cx="2918797" cy="1298909"/>
            </a:xfrm>
            <a:prstGeom prst="rect">
              <a:avLst/>
            </a:prstGeom>
            <a:solidFill>
              <a:srgbClr val="AFA571"/>
            </a:solidFill>
          </p:spPr>
          <p:txBody>
            <a:bodyPr wrap="square" rtlCol="0" anchor="ctr" anchorCtr="0">
              <a:noAutofit/>
            </a:bodyPr>
            <a:lstStyle/>
            <a:p>
              <a:pPr>
                <a:lnSpc>
                  <a:spcPct val="110000"/>
                </a:lnSpc>
                <a:spcBef>
                  <a:spcPts val="1400"/>
                </a:spcBef>
              </a:pPr>
              <a:r>
                <a:rPr lang="en-GB" sz="1600" b="1" dirty="0"/>
                <a:t>Finance $</a:t>
              </a:r>
              <a:r>
                <a:rPr lang="en-GB" sz="1600" b="1" dirty="0" smtClean="0"/>
                <a:t>22.4bn</a:t>
              </a:r>
              <a:r>
                <a:rPr lang="en-GB" sz="1600" dirty="0" smtClean="0"/>
                <a:t>: </a:t>
              </a:r>
            </a:p>
            <a:p>
              <a:pPr>
                <a:lnSpc>
                  <a:spcPct val="110000"/>
                </a:lnSpc>
                <a:spcBef>
                  <a:spcPts val="600"/>
                </a:spcBef>
              </a:pPr>
              <a:r>
                <a:rPr lang="en-GB" sz="1600" dirty="0" smtClean="0"/>
                <a:t>Dominated </a:t>
              </a:r>
              <a:r>
                <a:rPr lang="en-GB" sz="1600" dirty="0"/>
                <a:t>by MDBs and </a:t>
              </a:r>
              <a:r>
                <a:rPr lang="en-GB" sz="1600" dirty="0" err="1"/>
                <a:t>Eurofima</a:t>
              </a:r>
              <a:endParaRPr lang="en-GB" sz="1600" dirty="0"/>
            </a:p>
          </p:txBody>
        </p:sp>
      </p:grpSp>
      <p:grpSp>
        <p:nvGrpSpPr>
          <p:cNvPr id="1035" name="Group 1034"/>
          <p:cNvGrpSpPr/>
          <p:nvPr/>
        </p:nvGrpSpPr>
        <p:grpSpPr>
          <a:xfrm>
            <a:off x="274835" y="5334805"/>
            <a:ext cx="4153149" cy="1298910"/>
            <a:chOff x="274835" y="5349319"/>
            <a:chExt cx="4167501" cy="1298910"/>
          </a:xfrm>
        </p:grpSpPr>
        <p:pic>
          <p:nvPicPr>
            <p:cNvPr id="21" name="Picture 8"/>
            <p:cNvPicPr>
              <a:picLocks noChangeAspect="1" noChangeArrowheads="1"/>
            </p:cNvPicPr>
            <p:nvPr/>
          </p:nvPicPr>
          <p:blipFill rotWithShape="1">
            <a:blip r:embed="rId9">
              <a:extLst>
                <a:ext uri="{28A0092B-C50C-407E-A947-70E740481C1C}">
                  <a14:useLocalDpi xmlns:a14="http://schemas.microsoft.com/office/drawing/2010/main" val="0"/>
                </a:ext>
              </a:extLst>
            </a:blip>
            <a:srcRect t="6583" b="879"/>
            <a:stretch/>
          </p:blipFill>
          <p:spPr bwMode="auto">
            <a:xfrm>
              <a:off x="274835" y="5349319"/>
              <a:ext cx="1231761" cy="1298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 name="TextBox 1024"/>
            <p:cNvSpPr txBox="1"/>
            <p:nvPr/>
          </p:nvSpPr>
          <p:spPr>
            <a:xfrm>
              <a:off x="1506596" y="5349319"/>
              <a:ext cx="2935740" cy="1298910"/>
            </a:xfrm>
            <a:prstGeom prst="rect">
              <a:avLst/>
            </a:prstGeom>
            <a:solidFill>
              <a:srgbClr val="ADD9E5"/>
            </a:solidFill>
          </p:spPr>
          <p:txBody>
            <a:bodyPr wrap="square" rtlCol="0" anchor="ctr" anchorCtr="0">
              <a:noAutofit/>
            </a:bodyPr>
            <a:lstStyle/>
            <a:p>
              <a:endParaRPr lang="en-GB" sz="1600" b="1" dirty="0" smtClean="0"/>
            </a:p>
            <a:p>
              <a:r>
                <a:rPr lang="en-GB" sz="1600" b="1" dirty="0" smtClean="0"/>
                <a:t>Water</a:t>
              </a:r>
              <a:r>
                <a:rPr lang="en-GB" sz="1600" dirty="0"/>
                <a:t>: </a:t>
              </a:r>
              <a:endParaRPr lang="en-GB" sz="1600" dirty="0" smtClean="0"/>
            </a:p>
            <a:p>
              <a:r>
                <a:rPr lang="en-GB" sz="1600" dirty="0" smtClean="0"/>
                <a:t>No </a:t>
              </a:r>
              <a:r>
                <a:rPr lang="en-GB" sz="1600" dirty="0"/>
                <a:t>fully aligned bonds, $196B conditional</a:t>
              </a:r>
            </a:p>
            <a:p>
              <a:endParaRPr lang="en-GB" sz="1600" dirty="0"/>
            </a:p>
          </p:txBody>
        </p:sp>
      </p:grpSp>
    </p:spTree>
    <p:extLst>
      <p:ext uri="{BB962C8B-B14F-4D97-AF65-F5344CB8AC3E}">
        <p14:creationId xmlns:p14="http://schemas.microsoft.com/office/powerpoint/2010/main" val="296783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38"/>
                                        </p:tgtEl>
                                        <p:attrNameLst>
                                          <p:attrName>style.visibility</p:attrName>
                                        </p:attrNameLst>
                                      </p:cBhvr>
                                      <p:to>
                                        <p:strVal val="visible"/>
                                      </p:to>
                                    </p:set>
                                    <p:animEffect transition="in" filter="fade">
                                      <p:cBhvr>
                                        <p:cTn id="22" dur="500"/>
                                        <p:tgtEl>
                                          <p:spTgt spid="103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37"/>
                                        </p:tgtEl>
                                        <p:attrNameLst>
                                          <p:attrName>style.visibility</p:attrName>
                                        </p:attrNameLst>
                                      </p:cBhvr>
                                      <p:to>
                                        <p:strVal val="visible"/>
                                      </p:to>
                                    </p:set>
                                    <p:animEffect transition="in" filter="fade">
                                      <p:cBhvr>
                                        <p:cTn id="27" dur="500"/>
                                        <p:tgtEl>
                                          <p:spTgt spid="103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36"/>
                                        </p:tgtEl>
                                        <p:attrNameLst>
                                          <p:attrName>style.visibility</p:attrName>
                                        </p:attrNameLst>
                                      </p:cBhvr>
                                      <p:to>
                                        <p:strVal val="visible"/>
                                      </p:to>
                                    </p:set>
                                    <p:animEffect transition="in" filter="fade">
                                      <p:cBhvr>
                                        <p:cTn id="32" dur="500"/>
                                        <p:tgtEl>
                                          <p:spTgt spid="1036"/>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1035"/>
                                        </p:tgtEl>
                                        <p:attrNameLst>
                                          <p:attrName>style.visibility</p:attrName>
                                        </p:attrNameLst>
                                      </p:cBhvr>
                                      <p:to>
                                        <p:strVal val="visible"/>
                                      </p:to>
                                    </p:set>
                                    <p:animEffect transition="in" filter="fade">
                                      <p:cBhvr>
                                        <p:cTn id="37" dur="1000"/>
                                        <p:tgtEl>
                                          <p:spTgt spid="1035"/>
                                        </p:tgtEl>
                                      </p:cBhvr>
                                    </p:animEffect>
                                    <p:anim calcmode="lin" valueType="num">
                                      <p:cBhvr>
                                        <p:cTn id="38" dur="1000" fill="hold"/>
                                        <p:tgtEl>
                                          <p:spTgt spid="1035"/>
                                        </p:tgtEl>
                                        <p:attrNameLst>
                                          <p:attrName>ppt_x</p:attrName>
                                        </p:attrNameLst>
                                      </p:cBhvr>
                                      <p:tavLst>
                                        <p:tav tm="0">
                                          <p:val>
                                            <p:strVal val="#ppt_x"/>
                                          </p:val>
                                        </p:tav>
                                        <p:tav tm="100000">
                                          <p:val>
                                            <p:strVal val="#ppt_x"/>
                                          </p:val>
                                        </p:tav>
                                      </p:tavLst>
                                    </p:anim>
                                    <p:anim calcmode="lin" valueType="num">
                                      <p:cBhvr>
                                        <p:cTn id="39" dur="1000" fill="hold"/>
                                        <p:tgtEl>
                                          <p:spTgt spid="10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Freeform 444"/>
          <p:cNvSpPr>
            <a:spLocks/>
          </p:cNvSpPr>
          <p:nvPr/>
        </p:nvSpPr>
        <p:spPr bwMode="auto">
          <a:xfrm>
            <a:off x="2503269" y="5035112"/>
            <a:ext cx="231335" cy="1137308"/>
          </a:xfrm>
          <a:custGeom>
            <a:avLst/>
            <a:gdLst>
              <a:gd name="T0" fmla="*/ 2147483647 w 14463"/>
              <a:gd name="T1" fmla="*/ 2147483647 h 11339"/>
              <a:gd name="T2" fmla="*/ 2147483647 w 14463"/>
              <a:gd name="T3" fmla="*/ 0 h 11339"/>
              <a:gd name="T4" fmla="*/ 2147483647 w 14463"/>
              <a:gd name="T5" fmla="*/ 2147483647 h 11339"/>
              <a:gd name="T6" fmla="*/ 2147483647 w 14463"/>
              <a:gd name="T7" fmla="*/ 2147483647 h 11339"/>
              <a:gd name="T8" fmla="*/ 2147483647 w 14463"/>
              <a:gd name="T9" fmla="*/ 2147483647 h 11339"/>
              <a:gd name="T10" fmla="*/ 2147483647 w 14463"/>
              <a:gd name="T11" fmla="*/ 2147483647 h 11339"/>
              <a:gd name="T12" fmla="*/ 2147483647 w 14463"/>
              <a:gd name="T13" fmla="*/ 2147483647 h 11339"/>
              <a:gd name="T14" fmla="*/ 2147483647 w 14463"/>
              <a:gd name="T15" fmla="*/ 2147483647 h 11339"/>
              <a:gd name="T16" fmla="*/ 2147483647 w 14463"/>
              <a:gd name="T17" fmla="*/ 2147483647 h 11339"/>
              <a:gd name="T18" fmla="*/ 2147483647 w 14463"/>
              <a:gd name="T19" fmla="*/ 2147483647 h 11339"/>
              <a:gd name="T20" fmla="*/ 2147483647 w 14463"/>
              <a:gd name="T21" fmla="*/ 2147483647 h 11339"/>
              <a:gd name="T22" fmla="*/ 2147483647 w 14463"/>
              <a:gd name="T23" fmla="*/ 2147483647 h 11339"/>
              <a:gd name="T24" fmla="*/ 2147483647 w 14463"/>
              <a:gd name="T25" fmla="*/ 2147483647 h 11339"/>
              <a:gd name="T26" fmla="*/ 2147483647 w 14463"/>
              <a:gd name="T27" fmla="*/ 2147483647 h 11339"/>
              <a:gd name="T28" fmla="*/ 2147483647 w 14463"/>
              <a:gd name="T29" fmla="*/ 2147483647 h 11339"/>
              <a:gd name="T30" fmla="*/ 2147483647 w 14463"/>
              <a:gd name="T31" fmla="*/ 2147483647 h 11339"/>
              <a:gd name="T32" fmla="*/ 2147483647 w 14463"/>
              <a:gd name="T33" fmla="*/ 2147483647 h 11339"/>
              <a:gd name="T34" fmla="*/ 2147483647 w 14463"/>
              <a:gd name="T35" fmla="*/ 2147483647 h 11339"/>
              <a:gd name="T36" fmla="*/ 2147483647 w 14463"/>
              <a:gd name="T37" fmla="*/ 2147483647 h 11339"/>
              <a:gd name="T38" fmla="*/ 2147483647 w 14463"/>
              <a:gd name="T39" fmla="*/ 2147483647 h 11339"/>
              <a:gd name="T40" fmla="*/ 2147483647 w 14463"/>
              <a:gd name="T41" fmla="*/ 2147483647 h 11339"/>
              <a:gd name="T42" fmla="*/ 2147483647 w 14463"/>
              <a:gd name="T43" fmla="*/ 2147483647 h 11339"/>
              <a:gd name="T44" fmla="*/ 2147483647 w 14463"/>
              <a:gd name="T45" fmla="*/ 2147483647 h 11339"/>
              <a:gd name="T46" fmla="*/ 1981509999 w 14463"/>
              <a:gd name="T47" fmla="*/ 2147483647 h 11339"/>
              <a:gd name="T48" fmla="*/ 2004313902 w 14463"/>
              <a:gd name="T49" fmla="*/ 2147483647 h 11339"/>
              <a:gd name="T50" fmla="*/ 2084943939 w 14463"/>
              <a:gd name="T51" fmla="*/ 2147483647 h 11339"/>
              <a:gd name="T52" fmla="*/ 2039060011 w 14463"/>
              <a:gd name="T53" fmla="*/ 2147483647 h 11339"/>
              <a:gd name="T54" fmla="*/ 1901151566 w 14463"/>
              <a:gd name="T55" fmla="*/ 2147483647 h 11339"/>
              <a:gd name="T56" fmla="*/ 2147483647 w 14463"/>
              <a:gd name="T57" fmla="*/ 2147483647 h 11339"/>
              <a:gd name="T58" fmla="*/ 2147483647 w 14463"/>
              <a:gd name="T59" fmla="*/ 2147483647 h 11339"/>
              <a:gd name="T60" fmla="*/ 2147483647 w 14463"/>
              <a:gd name="T61" fmla="*/ 2147483647 h 11339"/>
              <a:gd name="T62" fmla="*/ 1000663624 w 14463"/>
              <a:gd name="T63" fmla="*/ 2147483647 h 11339"/>
              <a:gd name="T64" fmla="*/ 0 w 14463"/>
              <a:gd name="T65" fmla="*/ 2147483647 h 11339"/>
              <a:gd name="T66" fmla="*/ 405041421 w 14463"/>
              <a:gd name="T67" fmla="*/ 2147483647 h 11339"/>
              <a:gd name="T68" fmla="*/ 564400887 w 14463"/>
              <a:gd name="T69" fmla="*/ 2147483647 h 11339"/>
              <a:gd name="T70" fmla="*/ 1260736588 w 14463"/>
              <a:gd name="T71" fmla="*/ 2147483647 h 11339"/>
              <a:gd name="T72" fmla="*/ 719682527 w 14463"/>
              <a:gd name="T73" fmla="*/ 2147483647 h 11339"/>
              <a:gd name="T74" fmla="*/ 1112781475 w 14463"/>
              <a:gd name="T75" fmla="*/ 2147483647 h 11339"/>
              <a:gd name="T76" fmla="*/ 1563706825 w 14463"/>
              <a:gd name="T77" fmla="*/ 2147483647 h 11339"/>
              <a:gd name="T78" fmla="*/ 1651120182 w 14463"/>
              <a:gd name="T79" fmla="*/ 2147483647 h 11339"/>
              <a:gd name="T80" fmla="*/ 2142222347 w 14463"/>
              <a:gd name="T81" fmla="*/ 2147483647 h 11339"/>
              <a:gd name="T82" fmla="*/ 2147483647 w 14463"/>
              <a:gd name="T83" fmla="*/ 2147483647 h 11339"/>
              <a:gd name="T84" fmla="*/ 2147483647 w 14463"/>
              <a:gd name="T85" fmla="*/ 2147483647 h 1133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463" h="11339">
                <a:moveTo>
                  <a:pt x="8188" y="209"/>
                </a:moveTo>
                <a:lnTo>
                  <a:pt x="8780" y="0"/>
                </a:lnTo>
                <a:lnTo>
                  <a:pt x="10217" y="207"/>
                </a:lnTo>
                <a:cubicBezTo>
                  <a:pt x="10556" y="264"/>
                  <a:pt x="10640" y="126"/>
                  <a:pt x="10761" y="229"/>
                </a:cubicBezTo>
                <a:cubicBezTo>
                  <a:pt x="10936" y="271"/>
                  <a:pt x="11461" y="322"/>
                  <a:pt x="11696" y="417"/>
                </a:cubicBezTo>
                <a:cubicBezTo>
                  <a:pt x="11902" y="494"/>
                  <a:pt x="11642" y="593"/>
                  <a:pt x="11730" y="676"/>
                </a:cubicBezTo>
                <a:cubicBezTo>
                  <a:pt x="11818" y="759"/>
                  <a:pt x="12063" y="841"/>
                  <a:pt x="12227" y="913"/>
                </a:cubicBezTo>
                <a:lnTo>
                  <a:pt x="12983" y="1126"/>
                </a:lnTo>
                <a:lnTo>
                  <a:pt x="12748" y="1307"/>
                </a:lnTo>
                <a:cubicBezTo>
                  <a:pt x="12663" y="1515"/>
                  <a:pt x="11910" y="1697"/>
                  <a:pt x="11825" y="1905"/>
                </a:cubicBezTo>
                <a:lnTo>
                  <a:pt x="10725" y="2530"/>
                </a:lnTo>
                <a:lnTo>
                  <a:pt x="10429" y="2947"/>
                </a:lnTo>
                <a:cubicBezTo>
                  <a:pt x="10471" y="3165"/>
                  <a:pt x="10514" y="3383"/>
                  <a:pt x="10556" y="3601"/>
                </a:cubicBezTo>
                <a:lnTo>
                  <a:pt x="10852" y="3839"/>
                </a:lnTo>
                <a:lnTo>
                  <a:pt x="10345" y="3839"/>
                </a:lnTo>
                <a:lnTo>
                  <a:pt x="11191" y="4197"/>
                </a:lnTo>
                <a:cubicBezTo>
                  <a:pt x="11149" y="4405"/>
                  <a:pt x="11106" y="4613"/>
                  <a:pt x="11064" y="4821"/>
                </a:cubicBezTo>
                <a:lnTo>
                  <a:pt x="10599" y="5030"/>
                </a:lnTo>
                <a:lnTo>
                  <a:pt x="9456" y="5298"/>
                </a:lnTo>
                <a:lnTo>
                  <a:pt x="8822" y="6012"/>
                </a:lnTo>
                <a:lnTo>
                  <a:pt x="8272" y="6161"/>
                </a:lnTo>
                <a:lnTo>
                  <a:pt x="8526" y="6429"/>
                </a:lnTo>
                <a:lnTo>
                  <a:pt x="8145" y="7084"/>
                </a:lnTo>
                <a:lnTo>
                  <a:pt x="7299" y="7768"/>
                </a:lnTo>
                <a:lnTo>
                  <a:pt x="7383" y="8155"/>
                </a:lnTo>
                <a:lnTo>
                  <a:pt x="7680" y="8393"/>
                </a:lnTo>
                <a:cubicBezTo>
                  <a:pt x="7624" y="8571"/>
                  <a:pt x="7567" y="8750"/>
                  <a:pt x="7511" y="8928"/>
                </a:cubicBezTo>
                <a:lnTo>
                  <a:pt x="7003" y="9465"/>
                </a:lnTo>
                <a:lnTo>
                  <a:pt x="10190" y="10380"/>
                </a:lnTo>
                <a:cubicBezTo>
                  <a:pt x="10685" y="10621"/>
                  <a:pt x="15360" y="10855"/>
                  <a:pt x="14311" y="11050"/>
                </a:cubicBezTo>
                <a:cubicBezTo>
                  <a:pt x="11744" y="11422"/>
                  <a:pt x="9928" y="11345"/>
                  <a:pt x="8880" y="11304"/>
                </a:cubicBezTo>
                <a:lnTo>
                  <a:pt x="3686" y="10662"/>
                </a:lnTo>
                <a:lnTo>
                  <a:pt x="0" y="9499"/>
                </a:lnTo>
                <a:lnTo>
                  <a:pt x="1492" y="8492"/>
                </a:lnTo>
                <a:lnTo>
                  <a:pt x="2079" y="7943"/>
                </a:lnTo>
                <a:lnTo>
                  <a:pt x="4644" y="6748"/>
                </a:lnTo>
                <a:cubicBezTo>
                  <a:pt x="4630" y="6430"/>
                  <a:pt x="2665" y="7030"/>
                  <a:pt x="2651" y="6712"/>
                </a:cubicBezTo>
                <a:lnTo>
                  <a:pt x="4099" y="5323"/>
                </a:lnTo>
                <a:lnTo>
                  <a:pt x="5760" y="4554"/>
                </a:lnTo>
                <a:cubicBezTo>
                  <a:pt x="5651" y="3371"/>
                  <a:pt x="6192" y="4301"/>
                  <a:pt x="6082" y="3119"/>
                </a:cubicBezTo>
                <a:lnTo>
                  <a:pt x="7891" y="1548"/>
                </a:lnTo>
                <a:lnTo>
                  <a:pt x="8314" y="982"/>
                </a:lnTo>
                <a:lnTo>
                  <a:pt x="8188" y="20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39" name="Oval 238"/>
          <p:cNvSpPr/>
          <p:nvPr/>
        </p:nvSpPr>
        <p:spPr>
          <a:xfrm>
            <a:off x="3215754" y="2336200"/>
            <a:ext cx="1296000" cy="129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$40.4</a:t>
            </a:r>
          </a:p>
          <a:p>
            <a:pPr algn="ctr"/>
            <a:r>
              <a:rPr lang="en-GB" b="1" dirty="0" err="1" smtClean="0"/>
              <a:t>bn</a:t>
            </a:r>
            <a:endParaRPr lang="en-GB" b="1" dirty="0"/>
          </a:p>
        </p:txBody>
      </p:sp>
      <p:sp>
        <p:nvSpPr>
          <p:cNvPr id="4" name="Freeform 446"/>
          <p:cNvSpPr>
            <a:spLocks/>
          </p:cNvSpPr>
          <p:nvPr/>
        </p:nvSpPr>
        <p:spPr bwMode="auto">
          <a:xfrm>
            <a:off x="7038975" y="4160838"/>
            <a:ext cx="222250" cy="400050"/>
          </a:xfrm>
          <a:custGeom>
            <a:avLst/>
            <a:gdLst>
              <a:gd name="T0" fmla="*/ 2147483647 w 107"/>
              <a:gd name="T1" fmla="*/ 2147483647 h 190"/>
              <a:gd name="T2" fmla="*/ 0 w 107"/>
              <a:gd name="T3" fmla="*/ 2147483647 h 190"/>
              <a:gd name="T4" fmla="*/ 2147483647 w 107"/>
              <a:gd name="T5" fmla="*/ 2147483647 h 190"/>
              <a:gd name="T6" fmla="*/ 2147483647 w 107"/>
              <a:gd name="T7" fmla="*/ 2147483647 h 190"/>
              <a:gd name="T8" fmla="*/ 2147483647 w 107"/>
              <a:gd name="T9" fmla="*/ 2147483647 h 190"/>
              <a:gd name="T10" fmla="*/ 2147483647 w 107"/>
              <a:gd name="T11" fmla="*/ 2147483647 h 190"/>
              <a:gd name="T12" fmla="*/ 2147483647 w 107"/>
              <a:gd name="T13" fmla="*/ 2147483647 h 190"/>
              <a:gd name="T14" fmla="*/ 2147483647 w 107"/>
              <a:gd name="T15" fmla="*/ 2147483647 h 190"/>
              <a:gd name="T16" fmla="*/ 2147483647 w 107"/>
              <a:gd name="T17" fmla="*/ 2147483647 h 190"/>
              <a:gd name="T18" fmla="*/ 2147483647 w 107"/>
              <a:gd name="T19" fmla="*/ 2147483647 h 190"/>
              <a:gd name="T20" fmla="*/ 2147483647 w 107"/>
              <a:gd name="T21" fmla="*/ 2147483647 h 190"/>
              <a:gd name="T22" fmla="*/ 2147483647 w 107"/>
              <a:gd name="T23" fmla="*/ 2147483647 h 190"/>
              <a:gd name="T24" fmla="*/ 2147483647 w 107"/>
              <a:gd name="T25" fmla="*/ 2147483647 h 190"/>
              <a:gd name="T26" fmla="*/ 2147483647 w 107"/>
              <a:gd name="T27" fmla="*/ 2147483647 h 190"/>
              <a:gd name="T28" fmla="*/ 2147483647 w 107"/>
              <a:gd name="T29" fmla="*/ 2147483647 h 190"/>
              <a:gd name="T30" fmla="*/ 2147483647 w 107"/>
              <a:gd name="T31" fmla="*/ 2147483647 h 190"/>
              <a:gd name="T32" fmla="*/ 2147483647 w 107"/>
              <a:gd name="T33" fmla="*/ 2147483647 h 190"/>
              <a:gd name="T34" fmla="*/ 2147483647 w 107"/>
              <a:gd name="T35" fmla="*/ 2147483647 h 190"/>
              <a:gd name="T36" fmla="*/ 2147483647 w 107"/>
              <a:gd name="T37" fmla="*/ 2147483647 h 190"/>
              <a:gd name="T38" fmla="*/ 2147483647 w 107"/>
              <a:gd name="T39" fmla="*/ 2147483647 h 190"/>
              <a:gd name="T40" fmla="*/ 2147483647 w 107"/>
              <a:gd name="T41" fmla="*/ 2147483647 h 190"/>
              <a:gd name="T42" fmla="*/ 2147483647 w 107"/>
              <a:gd name="T43" fmla="*/ 2147483647 h 190"/>
              <a:gd name="T44" fmla="*/ 2147483647 w 107"/>
              <a:gd name="T45" fmla="*/ 2147483647 h 190"/>
              <a:gd name="T46" fmla="*/ 2147483647 w 107"/>
              <a:gd name="T47" fmla="*/ 2147483647 h 190"/>
              <a:gd name="T48" fmla="*/ 2147483647 w 107"/>
              <a:gd name="T49" fmla="*/ 2147483647 h 190"/>
              <a:gd name="T50" fmla="*/ 2147483647 w 107"/>
              <a:gd name="T51" fmla="*/ 2147483647 h 190"/>
              <a:gd name="T52" fmla="*/ 2147483647 w 107"/>
              <a:gd name="T53" fmla="*/ 2147483647 h 190"/>
              <a:gd name="T54" fmla="*/ 2147483647 w 107"/>
              <a:gd name="T55" fmla="*/ 2147483647 h 190"/>
              <a:gd name="T56" fmla="*/ 2147483647 w 107"/>
              <a:gd name="T57" fmla="*/ 2147483647 h 190"/>
              <a:gd name="T58" fmla="*/ 2147483647 w 107"/>
              <a:gd name="T59" fmla="*/ 0 h 190"/>
              <a:gd name="T60" fmla="*/ 2147483647 w 107"/>
              <a:gd name="T61" fmla="*/ 2147483647 h 1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190">
                <a:moveTo>
                  <a:pt x="7" y="9"/>
                </a:moveTo>
                <a:lnTo>
                  <a:pt x="0" y="23"/>
                </a:lnTo>
                <a:lnTo>
                  <a:pt x="15" y="47"/>
                </a:lnTo>
                <a:lnTo>
                  <a:pt x="15" y="60"/>
                </a:lnTo>
                <a:lnTo>
                  <a:pt x="22" y="78"/>
                </a:lnTo>
                <a:lnTo>
                  <a:pt x="19" y="93"/>
                </a:lnTo>
                <a:lnTo>
                  <a:pt x="23" y="110"/>
                </a:lnTo>
                <a:lnTo>
                  <a:pt x="26" y="118"/>
                </a:lnTo>
                <a:lnTo>
                  <a:pt x="19" y="126"/>
                </a:lnTo>
                <a:lnTo>
                  <a:pt x="13" y="159"/>
                </a:lnTo>
                <a:lnTo>
                  <a:pt x="33" y="182"/>
                </a:lnTo>
                <a:lnTo>
                  <a:pt x="34" y="178"/>
                </a:lnTo>
                <a:lnTo>
                  <a:pt x="46" y="185"/>
                </a:lnTo>
                <a:lnTo>
                  <a:pt x="46" y="190"/>
                </a:lnTo>
                <a:lnTo>
                  <a:pt x="56" y="188"/>
                </a:lnTo>
                <a:lnTo>
                  <a:pt x="59" y="184"/>
                </a:lnTo>
                <a:lnTo>
                  <a:pt x="43" y="174"/>
                </a:lnTo>
                <a:lnTo>
                  <a:pt x="27" y="149"/>
                </a:lnTo>
                <a:lnTo>
                  <a:pt x="19" y="138"/>
                </a:lnTo>
                <a:lnTo>
                  <a:pt x="32" y="113"/>
                </a:lnTo>
                <a:lnTo>
                  <a:pt x="57" y="108"/>
                </a:lnTo>
                <a:lnTo>
                  <a:pt x="70" y="119"/>
                </a:lnTo>
                <a:lnTo>
                  <a:pt x="63" y="97"/>
                </a:lnTo>
                <a:lnTo>
                  <a:pt x="72" y="87"/>
                </a:lnTo>
                <a:lnTo>
                  <a:pt x="101" y="87"/>
                </a:lnTo>
                <a:lnTo>
                  <a:pt x="107" y="73"/>
                </a:lnTo>
                <a:lnTo>
                  <a:pt x="95" y="50"/>
                </a:lnTo>
                <a:lnTo>
                  <a:pt x="85" y="37"/>
                </a:lnTo>
                <a:lnTo>
                  <a:pt x="48" y="27"/>
                </a:lnTo>
                <a:lnTo>
                  <a:pt x="36" y="0"/>
                </a:lnTo>
                <a:lnTo>
                  <a:pt x="7" y="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 name="Rectangle 1293"/>
          <p:cNvSpPr>
            <a:spLocks noChangeArrowheads="1"/>
          </p:cNvSpPr>
          <p:nvPr/>
        </p:nvSpPr>
        <p:spPr bwMode="auto">
          <a:xfrm>
            <a:off x="1588" y="4763"/>
            <a:ext cx="9144000" cy="6858000"/>
          </a:xfrm>
          <a:prstGeom prst="rect">
            <a:avLst/>
          </a:prstGeom>
          <a:noFill/>
          <a:ln>
            <a:noFill/>
          </a:ln>
          <a:effectLst/>
        </p:spPr>
        <p:txBody>
          <a:bodyPr wrap="none" anchor="ctr"/>
          <a:lstStyle/>
          <a:p>
            <a:endParaRPr lang="en-US" sz="800"/>
          </a:p>
        </p:txBody>
      </p:sp>
      <p:sp>
        <p:nvSpPr>
          <p:cNvPr id="6" name="Freeform 321"/>
          <p:cNvSpPr>
            <a:spLocks/>
          </p:cNvSpPr>
          <p:nvPr/>
        </p:nvSpPr>
        <p:spPr bwMode="auto">
          <a:xfrm rot="730076">
            <a:off x="4227513" y="3382963"/>
            <a:ext cx="360362" cy="282575"/>
          </a:xfrm>
          <a:custGeom>
            <a:avLst/>
            <a:gdLst>
              <a:gd name="T0" fmla="*/ 426164101 w 10000"/>
              <a:gd name="T1" fmla="*/ 33234648 h 10009"/>
              <a:gd name="T2" fmla="*/ 408082289 w 10000"/>
              <a:gd name="T3" fmla="*/ 32290934 h 10009"/>
              <a:gd name="T4" fmla="*/ 362807633 w 10000"/>
              <a:gd name="T5" fmla="*/ 28740862 h 10009"/>
              <a:gd name="T6" fmla="*/ 339258661 w 10000"/>
              <a:gd name="T7" fmla="*/ 30156419 h 10009"/>
              <a:gd name="T8" fmla="*/ 326642675 w 10000"/>
              <a:gd name="T9" fmla="*/ 30156419 h 10009"/>
              <a:gd name="T10" fmla="*/ 309215389 w 10000"/>
              <a:gd name="T11" fmla="*/ 16494176 h 10009"/>
              <a:gd name="T12" fmla="*/ 163298617 w 10000"/>
              <a:gd name="T13" fmla="*/ 202452 h 10009"/>
              <a:gd name="T14" fmla="*/ 87933914 w 10000"/>
              <a:gd name="T15" fmla="*/ 7685170 h 10009"/>
              <a:gd name="T16" fmla="*/ 62843529 w 10000"/>
              <a:gd name="T17" fmla="*/ 202452 h 10009"/>
              <a:gd name="T18" fmla="*/ 37659631 w 10000"/>
              <a:gd name="T19" fmla="*/ 7685170 h 10009"/>
              <a:gd name="T20" fmla="*/ 0 w 10000"/>
              <a:gd name="T21" fmla="*/ 22673701 h 10009"/>
              <a:gd name="T22" fmla="*/ 25137159 w 10000"/>
              <a:gd name="T23" fmla="*/ 60132717 h 10009"/>
              <a:gd name="T24" fmla="*/ 50274283 w 10000"/>
              <a:gd name="T25" fmla="*/ 45144977 h 10009"/>
              <a:gd name="T26" fmla="*/ 100501863 w 10000"/>
              <a:gd name="T27" fmla="*/ 52627695 h 10009"/>
              <a:gd name="T28" fmla="*/ 113117812 w 10000"/>
              <a:gd name="T29" fmla="*/ 60132717 h 10009"/>
              <a:gd name="T30" fmla="*/ 113117812 w 10000"/>
              <a:gd name="T31" fmla="*/ 60132717 h 10009"/>
              <a:gd name="T32" fmla="*/ 125592247 w 10000"/>
              <a:gd name="T33" fmla="*/ 67616225 h 10009"/>
              <a:gd name="T34" fmla="*/ 113117812 w 10000"/>
              <a:gd name="T35" fmla="*/ 90086683 h 10009"/>
              <a:gd name="T36" fmla="*/ 100501863 w 10000"/>
              <a:gd name="T37" fmla="*/ 127546490 h 10009"/>
              <a:gd name="T38" fmla="*/ 87933914 w 10000"/>
              <a:gd name="T39" fmla="*/ 150017738 h 10009"/>
              <a:gd name="T40" fmla="*/ 87933914 w 10000"/>
              <a:gd name="T41" fmla="*/ 164983174 h 10009"/>
              <a:gd name="T42" fmla="*/ 88027428 w 10000"/>
              <a:gd name="T43" fmla="*/ 168915820 h 10009"/>
              <a:gd name="T44" fmla="*/ 87933914 w 10000"/>
              <a:gd name="T45" fmla="*/ 172489014 h 10009"/>
              <a:gd name="T46" fmla="*/ 87933914 w 10000"/>
              <a:gd name="T47" fmla="*/ 179971704 h 10009"/>
              <a:gd name="T48" fmla="*/ 75364703 w 10000"/>
              <a:gd name="T49" fmla="*/ 202442981 h 10009"/>
              <a:gd name="T50" fmla="*/ 100501863 w 10000"/>
              <a:gd name="T51" fmla="*/ 202442981 h 10009"/>
              <a:gd name="T52" fmla="*/ 150776145 w 10000"/>
              <a:gd name="T53" fmla="*/ 224914229 h 10009"/>
              <a:gd name="T54" fmla="*/ 226140849 w 10000"/>
              <a:gd name="T55" fmla="*/ 209925699 h 10009"/>
              <a:gd name="T56" fmla="*/ 301505552 w 10000"/>
              <a:gd name="T57" fmla="*/ 202442981 h 10009"/>
              <a:gd name="T58" fmla="*/ 339258661 w 10000"/>
              <a:gd name="T59" fmla="*/ 172489014 h 10009"/>
              <a:gd name="T60" fmla="*/ 376916994 w 10000"/>
              <a:gd name="T61" fmla="*/ 142512716 h 10009"/>
              <a:gd name="T62" fmla="*/ 376916994 w 10000"/>
              <a:gd name="T63" fmla="*/ 127546490 h 10009"/>
              <a:gd name="T64" fmla="*/ 412193659 w 10000"/>
              <a:gd name="T65" fmla="*/ 87817472 h 10009"/>
              <a:gd name="T66" fmla="*/ 429341773 w 10000"/>
              <a:gd name="T67" fmla="*/ 83165896 h 10009"/>
              <a:gd name="T68" fmla="*/ 435368612 w 10000"/>
              <a:gd name="T69" fmla="*/ 80738868 h 10009"/>
              <a:gd name="T70" fmla="*/ 439900776 w 10000"/>
              <a:gd name="T71" fmla="*/ 78491989 h 10009"/>
              <a:gd name="T72" fmla="*/ 465785903 w 10000"/>
              <a:gd name="T73" fmla="*/ 63975302 h 10009"/>
              <a:gd name="T74" fmla="*/ 457094332 w 10000"/>
              <a:gd name="T75" fmla="*/ 39369538 h 10009"/>
              <a:gd name="T76" fmla="*/ 455739875 w 10000"/>
              <a:gd name="T77" fmla="*/ 35908735 h 10009"/>
              <a:gd name="T78" fmla="*/ 446722357 w 10000"/>
              <a:gd name="T79" fmla="*/ 35819466 h 10009"/>
              <a:gd name="T80" fmla="*/ 426164101 w 10000"/>
              <a:gd name="T81" fmla="*/ 33234648 h 1000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000" h="10009">
                <a:moveTo>
                  <a:pt x="9121" y="1479"/>
                </a:moveTo>
                <a:cubicBezTo>
                  <a:pt x="8949" y="1545"/>
                  <a:pt x="8960" y="1470"/>
                  <a:pt x="8734" y="1437"/>
                </a:cubicBezTo>
                <a:cubicBezTo>
                  <a:pt x="8508" y="1404"/>
                  <a:pt x="8010" y="1295"/>
                  <a:pt x="7765" y="1279"/>
                </a:cubicBezTo>
                <a:cubicBezTo>
                  <a:pt x="7520" y="1263"/>
                  <a:pt x="7390" y="1332"/>
                  <a:pt x="7261" y="1342"/>
                </a:cubicBezTo>
                <a:cubicBezTo>
                  <a:pt x="7132" y="1353"/>
                  <a:pt x="7098" y="1443"/>
                  <a:pt x="6991" y="1342"/>
                </a:cubicBezTo>
                <a:cubicBezTo>
                  <a:pt x="6884" y="1241"/>
                  <a:pt x="6742" y="937"/>
                  <a:pt x="6618" y="734"/>
                </a:cubicBezTo>
                <a:cubicBezTo>
                  <a:pt x="5577" y="492"/>
                  <a:pt x="4284" y="74"/>
                  <a:pt x="3495" y="9"/>
                </a:cubicBezTo>
                <a:cubicBezTo>
                  <a:pt x="2706" y="-56"/>
                  <a:pt x="2420" y="231"/>
                  <a:pt x="1882" y="342"/>
                </a:cubicBezTo>
                <a:lnTo>
                  <a:pt x="1345" y="9"/>
                </a:lnTo>
                <a:lnTo>
                  <a:pt x="806" y="342"/>
                </a:lnTo>
                <a:cubicBezTo>
                  <a:pt x="806" y="342"/>
                  <a:pt x="268" y="1009"/>
                  <a:pt x="0" y="1009"/>
                </a:cubicBezTo>
                <a:lnTo>
                  <a:pt x="538" y="2676"/>
                </a:lnTo>
                <a:lnTo>
                  <a:pt x="1076" y="2009"/>
                </a:lnTo>
                <a:lnTo>
                  <a:pt x="2151" y="2342"/>
                </a:lnTo>
                <a:lnTo>
                  <a:pt x="2421" y="2676"/>
                </a:lnTo>
                <a:lnTo>
                  <a:pt x="2688" y="3009"/>
                </a:lnTo>
                <a:cubicBezTo>
                  <a:pt x="2600" y="3342"/>
                  <a:pt x="2510" y="3676"/>
                  <a:pt x="2421" y="4009"/>
                </a:cubicBezTo>
                <a:cubicBezTo>
                  <a:pt x="2330" y="4565"/>
                  <a:pt x="2241" y="5120"/>
                  <a:pt x="2151" y="5676"/>
                </a:cubicBezTo>
                <a:cubicBezTo>
                  <a:pt x="2062" y="6009"/>
                  <a:pt x="1971" y="6343"/>
                  <a:pt x="1882" y="6676"/>
                </a:cubicBezTo>
                <a:lnTo>
                  <a:pt x="1882" y="7342"/>
                </a:lnTo>
                <a:cubicBezTo>
                  <a:pt x="1882" y="7482"/>
                  <a:pt x="1889" y="7241"/>
                  <a:pt x="1884" y="7517"/>
                </a:cubicBezTo>
                <a:cubicBezTo>
                  <a:pt x="1879" y="7793"/>
                  <a:pt x="1882" y="7594"/>
                  <a:pt x="1882" y="7676"/>
                </a:cubicBezTo>
                <a:lnTo>
                  <a:pt x="1882" y="8009"/>
                </a:lnTo>
                <a:cubicBezTo>
                  <a:pt x="1792" y="8342"/>
                  <a:pt x="1703" y="8676"/>
                  <a:pt x="1613" y="9009"/>
                </a:cubicBezTo>
                <a:lnTo>
                  <a:pt x="2151" y="9009"/>
                </a:lnTo>
                <a:lnTo>
                  <a:pt x="3227" y="10009"/>
                </a:lnTo>
                <a:lnTo>
                  <a:pt x="4840" y="9342"/>
                </a:lnTo>
                <a:lnTo>
                  <a:pt x="6453" y="9009"/>
                </a:lnTo>
                <a:lnTo>
                  <a:pt x="7261" y="7676"/>
                </a:lnTo>
                <a:lnTo>
                  <a:pt x="8067" y="6342"/>
                </a:lnTo>
                <a:cubicBezTo>
                  <a:pt x="8067" y="6120"/>
                  <a:pt x="7941" y="6082"/>
                  <a:pt x="8067" y="5676"/>
                </a:cubicBezTo>
                <a:cubicBezTo>
                  <a:pt x="8193" y="5270"/>
                  <a:pt x="8503" y="4112"/>
                  <a:pt x="8822" y="3908"/>
                </a:cubicBezTo>
                <a:cubicBezTo>
                  <a:pt x="9185" y="3676"/>
                  <a:pt x="9126" y="3756"/>
                  <a:pt x="9189" y="3701"/>
                </a:cubicBezTo>
                <a:cubicBezTo>
                  <a:pt x="9252" y="3646"/>
                  <a:pt x="9284" y="3569"/>
                  <a:pt x="9318" y="3593"/>
                </a:cubicBezTo>
                <a:cubicBezTo>
                  <a:pt x="9388" y="3534"/>
                  <a:pt x="9296" y="3577"/>
                  <a:pt x="9415" y="3493"/>
                </a:cubicBezTo>
                <a:cubicBezTo>
                  <a:pt x="9534" y="3409"/>
                  <a:pt x="9908" y="3137"/>
                  <a:pt x="9969" y="2847"/>
                </a:cubicBezTo>
                <a:cubicBezTo>
                  <a:pt x="10030" y="2557"/>
                  <a:pt x="10018" y="1949"/>
                  <a:pt x="9783" y="1752"/>
                </a:cubicBezTo>
                <a:cubicBezTo>
                  <a:pt x="9774" y="1701"/>
                  <a:pt x="9763" y="1649"/>
                  <a:pt x="9754" y="1598"/>
                </a:cubicBezTo>
                <a:cubicBezTo>
                  <a:pt x="9738" y="1593"/>
                  <a:pt x="9576" y="1599"/>
                  <a:pt x="9561" y="1594"/>
                </a:cubicBezTo>
                <a:lnTo>
                  <a:pt x="9121" y="147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 name="Freeform 322"/>
          <p:cNvSpPr>
            <a:spLocks/>
          </p:cNvSpPr>
          <p:nvPr/>
        </p:nvSpPr>
        <p:spPr bwMode="auto">
          <a:xfrm rot="926903">
            <a:off x="4237038" y="3402013"/>
            <a:ext cx="90487" cy="198437"/>
          </a:xfrm>
          <a:custGeom>
            <a:avLst/>
            <a:gdLst>
              <a:gd name="T0" fmla="*/ 5203165 w 10000"/>
              <a:gd name="T1" fmla="*/ 55889666 h 10437"/>
              <a:gd name="T2" fmla="*/ 5203165 w 10000"/>
              <a:gd name="T3" fmla="*/ 52637007 h 10437"/>
              <a:gd name="T4" fmla="*/ 5387551 w 10000"/>
              <a:gd name="T5" fmla="*/ 46351799 h 10437"/>
              <a:gd name="T6" fmla="*/ 5946543 w 10000"/>
              <a:gd name="T7" fmla="*/ 39611862 h 10437"/>
              <a:gd name="T8" fmla="*/ 5946543 w 10000"/>
              <a:gd name="T9" fmla="*/ 36359184 h 10437"/>
              <a:gd name="T10" fmla="*/ 6172444 w 10000"/>
              <a:gd name="T11" fmla="*/ 28565155 h 10437"/>
              <a:gd name="T12" fmla="*/ 6689840 w 10000"/>
              <a:gd name="T13" fmla="*/ 23334419 h 10437"/>
              <a:gd name="T14" fmla="*/ 6802098 w 10000"/>
              <a:gd name="T15" fmla="*/ 16987401 h 10437"/>
              <a:gd name="T16" fmla="*/ 7433136 w 10000"/>
              <a:gd name="T17" fmla="*/ 10309636 h 10437"/>
              <a:gd name="T18" fmla="*/ 6689840 w 10000"/>
              <a:gd name="T19" fmla="*/ 7056976 h 10437"/>
              <a:gd name="T20" fmla="*/ 5946543 w 10000"/>
              <a:gd name="T21" fmla="*/ 3252678 h 10437"/>
              <a:gd name="T22" fmla="*/ 3716573 w 10000"/>
              <a:gd name="T23" fmla="*/ 0 h 10437"/>
              <a:gd name="T24" fmla="*/ 2229971 w 10000"/>
              <a:gd name="T25" fmla="*/ 3252678 h 10437"/>
              <a:gd name="T26" fmla="*/ 1486593 w 10000"/>
              <a:gd name="T27" fmla="*/ 7056976 h 10437"/>
              <a:gd name="T28" fmla="*/ 918027 w 10000"/>
              <a:gd name="T29" fmla="*/ 9848023 h 10437"/>
              <a:gd name="T30" fmla="*/ 1486593 w 10000"/>
              <a:gd name="T31" fmla="*/ 20074877 h 10437"/>
              <a:gd name="T32" fmla="*/ 1486593 w 10000"/>
              <a:gd name="T33" fmla="*/ 33099660 h 10437"/>
              <a:gd name="T34" fmla="*/ 170224 w 10000"/>
              <a:gd name="T35" fmla="*/ 42768374 h 10437"/>
              <a:gd name="T36" fmla="*/ 0 w 10000"/>
              <a:gd name="T37" fmla="*/ 49377103 h 10437"/>
              <a:gd name="T38" fmla="*/ 483164 w 10000"/>
              <a:gd name="T39" fmla="*/ 53195128 h 10437"/>
              <a:gd name="T40" fmla="*/ 1486593 w 10000"/>
              <a:gd name="T41" fmla="*/ 52637007 h 10437"/>
              <a:gd name="T42" fmla="*/ 842208 w 10000"/>
              <a:gd name="T43" fmla="*/ 71650188 h 10437"/>
              <a:gd name="T44" fmla="*/ 4818903 w 10000"/>
              <a:gd name="T45" fmla="*/ 71926007 h 10437"/>
              <a:gd name="T46" fmla="*/ 5335475 w 10000"/>
              <a:gd name="T47" fmla="*/ 64986150 h 10437"/>
              <a:gd name="T48" fmla="*/ 5203165 w 10000"/>
              <a:gd name="T49" fmla="*/ 62401868 h 10437"/>
              <a:gd name="T50" fmla="*/ 5203165 w 10000"/>
              <a:gd name="T51" fmla="*/ 55889666 h 104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000" h="10437">
                <a:moveTo>
                  <a:pt x="7000" y="8110"/>
                </a:moveTo>
                <a:lnTo>
                  <a:pt x="7000" y="7638"/>
                </a:lnTo>
                <a:cubicBezTo>
                  <a:pt x="7083" y="7334"/>
                  <a:pt x="7165" y="7030"/>
                  <a:pt x="7248" y="6726"/>
                </a:cubicBezTo>
                <a:lnTo>
                  <a:pt x="8000" y="5748"/>
                </a:lnTo>
                <a:lnTo>
                  <a:pt x="8000" y="5276"/>
                </a:lnTo>
                <a:cubicBezTo>
                  <a:pt x="8101" y="4899"/>
                  <a:pt x="8203" y="4522"/>
                  <a:pt x="8304" y="4145"/>
                </a:cubicBezTo>
                <a:lnTo>
                  <a:pt x="9000" y="3386"/>
                </a:lnTo>
                <a:cubicBezTo>
                  <a:pt x="9050" y="3079"/>
                  <a:pt x="9101" y="2772"/>
                  <a:pt x="9151" y="2465"/>
                </a:cubicBezTo>
                <a:lnTo>
                  <a:pt x="10000" y="1496"/>
                </a:lnTo>
                <a:lnTo>
                  <a:pt x="9000" y="1024"/>
                </a:lnTo>
                <a:lnTo>
                  <a:pt x="8000" y="472"/>
                </a:lnTo>
                <a:lnTo>
                  <a:pt x="5000" y="0"/>
                </a:lnTo>
                <a:lnTo>
                  <a:pt x="3000" y="472"/>
                </a:lnTo>
                <a:lnTo>
                  <a:pt x="2000" y="1024"/>
                </a:lnTo>
                <a:lnTo>
                  <a:pt x="1235" y="1429"/>
                </a:lnTo>
                <a:lnTo>
                  <a:pt x="2000" y="2913"/>
                </a:lnTo>
                <a:lnTo>
                  <a:pt x="2000" y="4803"/>
                </a:lnTo>
                <a:lnTo>
                  <a:pt x="229" y="6206"/>
                </a:lnTo>
                <a:cubicBezTo>
                  <a:pt x="153" y="6526"/>
                  <a:pt x="76" y="6845"/>
                  <a:pt x="0" y="7165"/>
                </a:cubicBezTo>
                <a:lnTo>
                  <a:pt x="650" y="7719"/>
                </a:lnTo>
                <a:lnTo>
                  <a:pt x="2000" y="7638"/>
                </a:lnTo>
                <a:lnTo>
                  <a:pt x="1133" y="10397"/>
                </a:lnTo>
                <a:lnTo>
                  <a:pt x="6483" y="10437"/>
                </a:lnTo>
                <a:cubicBezTo>
                  <a:pt x="6656" y="10000"/>
                  <a:pt x="7005" y="9867"/>
                  <a:pt x="7178" y="9430"/>
                </a:cubicBezTo>
                <a:cubicBezTo>
                  <a:pt x="7119" y="9305"/>
                  <a:pt x="7059" y="9180"/>
                  <a:pt x="7000" y="9055"/>
                </a:cubicBezTo>
                <a:lnTo>
                  <a:pt x="7000" y="811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 name="Freeform 341"/>
          <p:cNvSpPr>
            <a:spLocks/>
          </p:cNvSpPr>
          <p:nvPr/>
        </p:nvSpPr>
        <p:spPr bwMode="auto">
          <a:xfrm>
            <a:off x="4767263" y="3276600"/>
            <a:ext cx="190500" cy="84138"/>
          </a:xfrm>
          <a:custGeom>
            <a:avLst/>
            <a:gdLst>
              <a:gd name="T0" fmla="*/ 66415882 w 10000"/>
              <a:gd name="T1" fmla="*/ 3253953 h 10000"/>
              <a:gd name="T2" fmla="*/ 69306034 w 10000"/>
              <a:gd name="T3" fmla="*/ 2168926 h 10000"/>
              <a:gd name="T4" fmla="*/ 69306034 w 10000"/>
              <a:gd name="T5" fmla="*/ 2168926 h 10000"/>
              <a:gd name="T6" fmla="*/ 66415882 w 10000"/>
              <a:gd name="T7" fmla="*/ 1084463 h 10000"/>
              <a:gd name="T8" fmla="*/ 66415882 w 10000"/>
              <a:gd name="T9" fmla="*/ 542194 h 10000"/>
              <a:gd name="T10" fmla="*/ 63532969 w 10000"/>
              <a:gd name="T11" fmla="*/ 542194 h 10000"/>
              <a:gd name="T12" fmla="*/ 51979620 w 10000"/>
              <a:gd name="T13" fmla="*/ 0 h 10000"/>
              <a:gd name="T14" fmla="*/ 49089450 w 10000"/>
              <a:gd name="T15" fmla="*/ 542194 h 10000"/>
              <a:gd name="T16" fmla="*/ 40426253 w 10000"/>
              <a:gd name="T17" fmla="*/ 542194 h 10000"/>
              <a:gd name="T18" fmla="*/ 37542997 w 10000"/>
              <a:gd name="T19" fmla="*/ 1084463 h 10000"/>
              <a:gd name="T20" fmla="*/ 31763037 w 10000"/>
              <a:gd name="T21" fmla="*/ 1626657 h 10000"/>
              <a:gd name="T22" fmla="*/ 34653188 w 10000"/>
              <a:gd name="T23" fmla="*/ 2711120 h 10000"/>
              <a:gd name="T24" fmla="*/ 31763037 w 10000"/>
              <a:gd name="T25" fmla="*/ 3253953 h 10000"/>
              <a:gd name="T26" fmla="*/ 28879781 w 10000"/>
              <a:gd name="T27" fmla="*/ 3253953 h 10000"/>
              <a:gd name="T28" fmla="*/ 17326413 w 10000"/>
              <a:gd name="T29" fmla="*/ 3796155 h 10000"/>
              <a:gd name="T30" fmla="*/ 11553368 w 10000"/>
              <a:gd name="T31" fmla="*/ 3796155 h 10000"/>
              <a:gd name="T32" fmla="*/ 2890152 w 10000"/>
              <a:gd name="T33" fmla="*/ 3796155 h 10000"/>
              <a:gd name="T34" fmla="*/ 0 w 10000"/>
              <a:gd name="T35" fmla="*/ 3796155 h 10000"/>
              <a:gd name="T36" fmla="*/ 2890152 w 10000"/>
              <a:gd name="T37" fmla="*/ 4338416 h 10000"/>
              <a:gd name="T38" fmla="*/ 8663216 w 10000"/>
              <a:gd name="T39" fmla="*/ 5422879 h 10000"/>
              <a:gd name="T40" fmla="*/ 11553368 w 10000"/>
              <a:gd name="T41" fmla="*/ 5965081 h 10000"/>
              <a:gd name="T42" fmla="*/ 14436623 w 10000"/>
              <a:gd name="T43" fmla="*/ 5422879 h 10000"/>
              <a:gd name="T44" fmla="*/ 25989629 w 10000"/>
              <a:gd name="T45" fmla="*/ 5422879 h 10000"/>
              <a:gd name="T46" fmla="*/ 37542997 w 10000"/>
              <a:gd name="T47" fmla="*/ 5965081 h 10000"/>
              <a:gd name="T48" fmla="*/ 40426253 w 10000"/>
              <a:gd name="T49" fmla="*/ 5965081 h 10000"/>
              <a:gd name="T50" fmla="*/ 51979620 w 10000"/>
              <a:gd name="T51" fmla="*/ 5965081 h 10000"/>
              <a:gd name="T52" fmla="*/ 60642818 w 10000"/>
              <a:gd name="T53" fmla="*/ 4880618 h 10000"/>
              <a:gd name="T54" fmla="*/ 63532969 w 10000"/>
              <a:gd name="T55" fmla="*/ 4880618 h 10000"/>
              <a:gd name="T56" fmla="*/ 66415882 w 10000"/>
              <a:gd name="T57" fmla="*/ 3253953 h 100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0000" h="10000">
                <a:moveTo>
                  <a:pt x="9583" y="5455"/>
                </a:moveTo>
                <a:lnTo>
                  <a:pt x="10000" y="3636"/>
                </a:lnTo>
                <a:lnTo>
                  <a:pt x="9583" y="1818"/>
                </a:lnTo>
                <a:lnTo>
                  <a:pt x="9583" y="909"/>
                </a:lnTo>
                <a:lnTo>
                  <a:pt x="9167" y="909"/>
                </a:lnTo>
                <a:lnTo>
                  <a:pt x="7500" y="0"/>
                </a:lnTo>
                <a:lnTo>
                  <a:pt x="7083" y="909"/>
                </a:lnTo>
                <a:lnTo>
                  <a:pt x="5833" y="909"/>
                </a:lnTo>
                <a:lnTo>
                  <a:pt x="5417" y="1818"/>
                </a:lnTo>
                <a:lnTo>
                  <a:pt x="4583" y="2727"/>
                </a:lnTo>
                <a:lnTo>
                  <a:pt x="5000" y="4545"/>
                </a:lnTo>
                <a:cubicBezTo>
                  <a:pt x="5000" y="4545"/>
                  <a:pt x="5000" y="5455"/>
                  <a:pt x="4583" y="5455"/>
                </a:cubicBezTo>
                <a:lnTo>
                  <a:pt x="4167" y="5455"/>
                </a:lnTo>
                <a:lnTo>
                  <a:pt x="2500" y="6364"/>
                </a:lnTo>
                <a:lnTo>
                  <a:pt x="1667" y="6364"/>
                </a:lnTo>
                <a:lnTo>
                  <a:pt x="417" y="6364"/>
                </a:lnTo>
                <a:lnTo>
                  <a:pt x="0" y="6364"/>
                </a:lnTo>
                <a:lnTo>
                  <a:pt x="417" y="7273"/>
                </a:lnTo>
                <a:lnTo>
                  <a:pt x="1250" y="9091"/>
                </a:lnTo>
                <a:lnTo>
                  <a:pt x="1667" y="10000"/>
                </a:lnTo>
                <a:lnTo>
                  <a:pt x="2083" y="9091"/>
                </a:lnTo>
                <a:lnTo>
                  <a:pt x="3750" y="9091"/>
                </a:lnTo>
                <a:lnTo>
                  <a:pt x="5417" y="10000"/>
                </a:lnTo>
                <a:lnTo>
                  <a:pt x="5833" y="10000"/>
                </a:lnTo>
                <a:lnTo>
                  <a:pt x="7500" y="10000"/>
                </a:lnTo>
                <a:lnTo>
                  <a:pt x="8750" y="8182"/>
                </a:lnTo>
                <a:lnTo>
                  <a:pt x="9167" y="8182"/>
                </a:lnTo>
                <a:cubicBezTo>
                  <a:pt x="9306" y="7273"/>
                  <a:pt x="9444" y="6364"/>
                  <a:pt x="9583" y="5455"/>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 name="Freeform 342"/>
          <p:cNvSpPr>
            <a:spLocks/>
          </p:cNvSpPr>
          <p:nvPr/>
        </p:nvSpPr>
        <p:spPr bwMode="auto">
          <a:xfrm rot="471028">
            <a:off x="4440238" y="3171825"/>
            <a:ext cx="304800" cy="293688"/>
          </a:xfrm>
          <a:custGeom>
            <a:avLst/>
            <a:gdLst>
              <a:gd name="T0" fmla="*/ 255899615 w 10043"/>
              <a:gd name="T1" fmla="*/ 182500249 h 10000"/>
              <a:gd name="T2" fmla="*/ 260305209 w 10043"/>
              <a:gd name="T3" fmla="*/ 166367556 h 10000"/>
              <a:gd name="T4" fmla="*/ 260305209 w 10043"/>
              <a:gd name="T5" fmla="*/ 154066199 h 10000"/>
              <a:gd name="T6" fmla="*/ 260305209 w 10043"/>
              <a:gd name="T7" fmla="*/ 154066199 h 10000"/>
              <a:gd name="T8" fmla="*/ 253121605 w 10043"/>
              <a:gd name="T9" fmla="*/ 141738968 h 10000"/>
              <a:gd name="T10" fmla="*/ 238753485 w 10043"/>
              <a:gd name="T11" fmla="*/ 141738968 h 10000"/>
              <a:gd name="T12" fmla="*/ 241222933 w 10043"/>
              <a:gd name="T13" fmla="*/ 133621726 h 10000"/>
              <a:gd name="T14" fmla="*/ 260305209 w 10043"/>
              <a:gd name="T15" fmla="*/ 110920025 h 10000"/>
              <a:gd name="T16" fmla="*/ 267461165 w 10043"/>
              <a:gd name="T17" fmla="*/ 104731402 h 10000"/>
              <a:gd name="T18" fmla="*/ 267461165 w 10043"/>
              <a:gd name="T19" fmla="*/ 104731402 h 10000"/>
              <a:gd name="T20" fmla="*/ 267461165 w 10043"/>
              <a:gd name="T21" fmla="*/ 80101963 h 10000"/>
              <a:gd name="T22" fmla="*/ 281829285 w 10043"/>
              <a:gd name="T23" fmla="*/ 67774732 h 10000"/>
              <a:gd name="T24" fmla="*/ 260305209 w 10043"/>
              <a:gd name="T25" fmla="*/ 61611131 h 10000"/>
              <a:gd name="T26" fmla="*/ 245938000 w 10043"/>
              <a:gd name="T27" fmla="*/ 55447501 h 10000"/>
              <a:gd name="T28" fmla="*/ 224385365 w 10043"/>
              <a:gd name="T29" fmla="*/ 49283901 h 10000"/>
              <a:gd name="T30" fmla="*/ 217230320 w 10043"/>
              <a:gd name="T31" fmla="*/ 43120271 h 10000"/>
              <a:gd name="T32" fmla="*/ 202862230 w 10043"/>
              <a:gd name="T33" fmla="*/ 36956670 h 10000"/>
              <a:gd name="T34" fmla="*/ 188494111 w 10043"/>
              <a:gd name="T35" fmla="*/ 30818062 h 10000"/>
              <a:gd name="T36" fmla="*/ 181310506 w 10043"/>
              <a:gd name="T37" fmla="*/ 18490831 h 10000"/>
              <a:gd name="T38" fmla="*/ 166970035 w 10043"/>
              <a:gd name="T39" fmla="*/ 12327231 h 10000"/>
              <a:gd name="T40" fmla="*/ 159786430 w 10043"/>
              <a:gd name="T41" fmla="*/ 0 h 10000"/>
              <a:gd name="T42" fmla="*/ 145418311 w 10043"/>
              <a:gd name="T43" fmla="*/ 6163601 h 10000"/>
              <a:gd name="T44" fmla="*/ 131078750 w 10043"/>
              <a:gd name="T45" fmla="*/ 30818062 h 10000"/>
              <a:gd name="T46" fmla="*/ 123895176 w 10043"/>
              <a:gd name="T47" fmla="*/ 36956670 h 10000"/>
              <a:gd name="T48" fmla="*/ 109162285 w 10043"/>
              <a:gd name="T49" fmla="*/ 53063489 h 10000"/>
              <a:gd name="T50" fmla="*/ 83597386 w 10043"/>
              <a:gd name="T51" fmla="*/ 51592024 h 10000"/>
              <a:gd name="T52" fmla="*/ 77368031 w 10043"/>
              <a:gd name="T53" fmla="*/ 41826487 h 10000"/>
              <a:gd name="T54" fmla="*/ 65890306 w 10043"/>
              <a:gd name="T55" fmla="*/ 41116643 h 10000"/>
              <a:gd name="T56" fmla="*/ 65665568 w 10043"/>
              <a:gd name="T57" fmla="*/ 56943989 h 10000"/>
              <a:gd name="T58" fmla="*/ 66451256 w 10043"/>
              <a:gd name="T59" fmla="*/ 73938362 h 10000"/>
              <a:gd name="T60" fmla="*/ 44928091 w 10043"/>
              <a:gd name="T61" fmla="*/ 73938362 h 10000"/>
              <a:gd name="T62" fmla="*/ 36172200 w 10043"/>
              <a:gd name="T63" fmla="*/ 63336167 h 10000"/>
              <a:gd name="T64" fmla="*/ 19194631 w 10043"/>
              <a:gd name="T65" fmla="*/ 66582741 h 10000"/>
              <a:gd name="T66" fmla="*/ 925690 w 10043"/>
              <a:gd name="T67" fmla="*/ 69550693 h 10000"/>
              <a:gd name="T68" fmla="*/ 2638009 w 10043"/>
              <a:gd name="T69" fmla="*/ 82460982 h 10000"/>
              <a:gd name="T70" fmla="*/ 2946572 w 10043"/>
              <a:gd name="T71" fmla="*/ 94356932 h 10000"/>
              <a:gd name="T72" fmla="*/ 23375486 w 10043"/>
              <a:gd name="T73" fmla="*/ 110920025 h 10000"/>
              <a:gd name="T74" fmla="*/ 44928091 w 10043"/>
              <a:gd name="T75" fmla="*/ 110920025 h 10000"/>
              <a:gd name="T76" fmla="*/ 52083136 w 10043"/>
              <a:gd name="T77" fmla="*/ 117083655 h 10000"/>
              <a:gd name="T78" fmla="*/ 52083136 w 10043"/>
              <a:gd name="T79" fmla="*/ 123248137 h 10000"/>
              <a:gd name="T80" fmla="*/ 59267651 w 10043"/>
              <a:gd name="T81" fmla="*/ 135575338 h 10000"/>
              <a:gd name="T82" fmla="*/ 66451256 w 10043"/>
              <a:gd name="T83" fmla="*/ 154066199 h 10000"/>
              <a:gd name="T84" fmla="*/ 73635771 w 10043"/>
              <a:gd name="T85" fmla="*/ 160203926 h 10000"/>
              <a:gd name="T86" fmla="*/ 73635771 w 10043"/>
              <a:gd name="T87" fmla="*/ 178695638 h 10000"/>
              <a:gd name="T88" fmla="*/ 61399977 w 10043"/>
              <a:gd name="T89" fmla="*/ 216438071 h 10000"/>
              <a:gd name="T90" fmla="*/ 59436212 w 10043"/>
              <a:gd name="T91" fmla="*/ 223312396 h 10000"/>
              <a:gd name="T92" fmla="*/ 70604463 w 10043"/>
              <a:gd name="T93" fmla="*/ 240002274 h 10000"/>
              <a:gd name="T94" fmla="*/ 80819376 w 10043"/>
              <a:gd name="T95" fmla="*/ 240306770 h 10000"/>
              <a:gd name="T96" fmla="*/ 95158936 w 10043"/>
              <a:gd name="T97" fmla="*/ 240306770 h 10000"/>
              <a:gd name="T98" fmla="*/ 116710630 w 10043"/>
              <a:gd name="T99" fmla="*/ 246470371 h 10000"/>
              <a:gd name="T100" fmla="*/ 131078750 w 10043"/>
              <a:gd name="T101" fmla="*/ 246470371 h 10000"/>
              <a:gd name="T102" fmla="*/ 152602826 w 10043"/>
              <a:gd name="T103" fmla="*/ 252634001 h 10000"/>
              <a:gd name="T104" fmla="*/ 166970035 w 10043"/>
              <a:gd name="T105" fmla="*/ 252634001 h 10000"/>
              <a:gd name="T106" fmla="*/ 178897235 w 10043"/>
              <a:gd name="T107" fmla="*/ 238759387 h 10000"/>
              <a:gd name="T108" fmla="*/ 192759672 w 10043"/>
              <a:gd name="T109" fmla="*/ 238454920 h 10000"/>
              <a:gd name="T110" fmla="*/ 225115787 w 10043"/>
              <a:gd name="T111" fmla="*/ 244136373 h 10000"/>
              <a:gd name="T112" fmla="*/ 243243814 w 10043"/>
              <a:gd name="T113" fmla="*/ 247129348 h 10000"/>
              <a:gd name="T114" fmla="*/ 271221984 w 10043"/>
              <a:gd name="T115" fmla="*/ 226685755 h 10000"/>
              <a:gd name="T116" fmla="*/ 254776805 w 10043"/>
              <a:gd name="T117" fmla="*/ 205226942 h 10000"/>
              <a:gd name="T118" fmla="*/ 250933102 w 10043"/>
              <a:gd name="T119" fmla="*/ 198758875 h 10000"/>
              <a:gd name="T120" fmla="*/ 255899615 w 10043"/>
              <a:gd name="T121" fmla="*/ 182500249 h 100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043" h="10000">
                <a:moveTo>
                  <a:pt x="9119" y="7195"/>
                </a:moveTo>
                <a:cubicBezTo>
                  <a:pt x="9204" y="7033"/>
                  <a:pt x="9249" y="6746"/>
                  <a:pt x="9276" y="6559"/>
                </a:cubicBezTo>
                <a:cubicBezTo>
                  <a:pt x="9302" y="6372"/>
                  <a:pt x="9276" y="6235"/>
                  <a:pt x="9276" y="6074"/>
                </a:cubicBezTo>
                <a:cubicBezTo>
                  <a:pt x="9191" y="5911"/>
                  <a:pt x="9105" y="5750"/>
                  <a:pt x="9020" y="5588"/>
                </a:cubicBezTo>
                <a:cubicBezTo>
                  <a:pt x="8849" y="5588"/>
                  <a:pt x="8579" y="5641"/>
                  <a:pt x="8508" y="5588"/>
                </a:cubicBezTo>
                <a:cubicBezTo>
                  <a:pt x="8437" y="5534"/>
                  <a:pt x="8566" y="5375"/>
                  <a:pt x="8596" y="5268"/>
                </a:cubicBezTo>
                <a:cubicBezTo>
                  <a:pt x="8822" y="4969"/>
                  <a:pt x="9120" y="4562"/>
                  <a:pt x="9276" y="4373"/>
                </a:cubicBezTo>
                <a:cubicBezTo>
                  <a:pt x="9431" y="4183"/>
                  <a:pt x="9446" y="4210"/>
                  <a:pt x="9531" y="4129"/>
                </a:cubicBezTo>
                <a:lnTo>
                  <a:pt x="9531" y="3158"/>
                </a:lnTo>
                <a:lnTo>
                  <a:pt x="10043" y="2672"/>
                </a:lnTo>
                <a:lnTo>
                  <a:pt x="9276" y="2429"/>
                </a:lnTo>
                <a:lnTo>
                  <a:pt x="8764" y="2186"/>
                </a:lnTo>
                <a:lnTo>
                  <a:pt x="7996" y="1943"/>
                </a:lnTo>
                <a:lnTo>
                  <a:pt x="7741" y="1700"/>
                </a:lnTo>
                <a:lnTo>
                  <a:pt x="7229" y="1457"/>
                </a:lnTo>
                <a:lnTo>
                  <a:pt x="6717" y="1215"/>
                </a:lnTo>
                <a:lnTo>
                  <a:pt x="6461" y="729"/>
                </a:lnTo>
                <a:lnTo>
                  <a:pt x="5950" y="486"/>
                </a:lnTo>
                <a:lnTo>
                  <a:pt x="5694" y="0"/>
                </a:lnTo>
                <a:lnTo>
                  <a:pt x="5182" y="243"/>
                </a:lnTo>
                <a:lnTo>
                  <a:pt x="4671" y="1215"/>
                </a:lnTo>
                <a:cubicBezTo>
                  <a:pt x="4586" y="1296"/>
                  <a:pt x="4545" y="1311"/>
                  <a:pt x="4415" y="1457"/>
                </a:cubicBezTo>
                <a:cubicBezTo>
                  <a:pt x="4285" y="1603"/>
                  <a:pt x="4129" y="1996"/>
                  <a:pt x="3890" y="2092"/>
                </a:cubicBezTo>
                <a:cubicBezTo>
                  <a:pt x="3651" y="2188"/>
                  <a:pt x="3168" y="2108"/>
                  <a:pt x="2979" y="2034"/>
                </a:cubicBezTo>
                <a:cubicBezTo>
                  <a:pt x="2790" y="1960"/>
                  <a:pt x="2862" y="1718"/>
                  <a:pt x="2757" y="1649"/>
                </a:cubicBezTo>
                <a:cubicBezTo>
                  <a:pt x="2652" y="1580"/>
                  <a:pt x="2418" y="1522"/>
                  <a:pt x="2348" y="1621"/>
                </a:cubicBezTo>
                <a:cubicBezTo>
                  <a:pt x="2279" y="1720"/>
                  <a:pt x="2337" y="2029"/>
                  <a:pt x="2340" y="2245"/>
                </a:cubicBezTo>
                <a:cubicBezTo>
                  <a:pt x="2343" y="2461"/>
                  <a:pt x="2491" y="2803"/>
                  <a:pt x="2368" y="2915"/>
                </a:cubicBezTo>
                <a:cubicBezTo>
                  <a:pt x="2245" y="3027"/>
                  <a:pt x="1781" y="2985"/>
                  <a:pt x="1601" y="2915"/>
                </a:cubicBezTo>
                <a:cubicBezTo>
                  <a:pt x="1421" y="2845"/>
                  <a:pt x="1442" y="2545"/>
                  <a:pt x="1289" y="2497"/>
                </a:cubicBezTo>
                <a:cubicBezTo>
                  <a:pt x="1136" y="2449"/>
                  <a:pt x="893" y="2584"/>
                  <a:pt x="684" y="2625"/>
                </a:cubicBezTo>
                <a:cubicBezTo>
                  <a:pt x="475" y="2666"/>
                  <a:pt x="131" y="2638"/>
                  <a:pt x="33" y="2742"/>
                </a:cubicBezTo>
                <a:cubicBezTo>
                  <a:pt x="-65" y="2846"/>
                  <a:pt x="82" y="3088"/>
                  <a:pt x="94" y="3251"/>
                </a:cubicBezTo>
                <a:cubicBezTo>
                  <a:pt x="106" y="3414"/>
                  <a:pt x="-17" y="3533"/>
                  <a:pt x="105" y="3720"/>
                </a:cubicBezTo>
                <a:cubicBezTo>
                  <a:pt x="228" y="3907"/>
                  <a:pt x="584" y="4264"/>
                  <a:pt x="833" y="4373"/>
                </a:cubicBezTo>
                <a:cubicBezTo>
                  <a:pt x="1082" y="4481"/>
                  <a:pt x="1345" y="4373"/>
                  <a:pt x="1601" y="4373"/>
                </a:cubicBezTo>
                <a:lnTo>
                  <a:pt x="1856" y="4616"/>
                </a:lnTo>
                <a:lnTo>
                  <a:pt x="1856" y="4859"/>
                </a:lnTo>
                <a:lnTo>
                  <a:pt x="2112" y="5345"/>
                </a:lnTo>
                <a:cubicBezTo>
                  <a:pt x="2197" y="5588"/>
                  <a:pt x="2283" y="5831"/>
                  <a:pt x="2368" y="6074"/>
                </a:cubicBezTo>
                <a:lnTo>
                  <a:pt x="2624" y="6316"/>
                </a:lnTo>
                <a:cubicBezTo>
                  <a:pt x="2624" y="6559"/>
                  <a:pt x="2696" y="6675"/>
                  <a:pt x="2624" y="7045"/>
                </a:cubicBezTo>
                <a:cubicBezTo>
                  <a:pt x="2551" y="7414"/>
                  <a:pt x="2272" y="8240"/>
                  <a:pt x="2188" y="8533"/>
                </a:cubicBezTo>
                <a:cubicBezTo>
                  <a:pt x="2104" y="8826"/>
                  <a:pt x="2064" y="8649"/>
                  <a:pt x="2118" y="8804"/>
                </a:cubicBezTo>
                <a:cubicBezTo>
                  <a:pt x="2173" y="8958"/>
                  <a:pt x="2390" y="9351"/>
                  <a:pt x="2516" y="9462"/>
                </a:cubicBezTo>
                <a:cubicBezTo>
                  <a:pt x="2643" y="9574"/>
                  <a:pt x="2734" y="9472"/>
                  <a:pt x="2880" y="9474"/>
                </a:cubicBezTo>
                <a:cubicBezTo>
                  <a:pt x="3025" y="9476"/>
                  <a:pt x="3220" y="9474"/>
                  <a:pt x="3391" y="9474"/>
                </a:cubicBezTo>
                <a:lnTo>
                  <a:pt x="4159" y="9717"/>
                </a:lnTo>
                <a:lnTo>
                  <a:pt x="4671" y="9717"/>
                </a:lnTo>
                <a:lnTo>
                  <a:pt x="5438" y="9960"/>
                </a:lnTo>
                <a:cubicBezTo>
                  <a:pt x="5609" y="9960"/>
                  <a:pt x="5793" y="10051"/>
                  <a:pt x="5950" y="9960"/>
                </a:cubicBezTo>
                <a:cubicBezTo>
                  <a:pt x="6106" y="9870"/>
                  <a:pt x="6222" y="9506"/>
                  <a:pt x="6375" y="9413"/>
                </a:cubicBezTo>
                <a:cubicBezTo>
                  <a:pt x="6529" y="9321"/>
                  <a:pt x="6594" y="9367"/>
                  <a:pt x="6869" y="9401"/>
                </a:cubicBezTo>
                <a:cubicBezTo>
                  <a:pt x="7143" y="9436"/>
                  <a:pt x="7722" y="9569"/>
                  <a:pt x="8022" y="9625"/>
                </a:cubicBezTo>
                <a:cubicBezTo>
                  <a:pt x="8322" y="9682"/>
                  <a:pt x="8393" y="9858"/>
                  <a:pt x="8668" y="9743"/>
                </a:cubicBezTo>
                <a:cubicBezTo>
                  <a:pt x="8942" y="9628"/>
                  <a:pt x="9580" y="8937"/>
                  <a:pt x="9665" y="8937"/>
                </a:cubicBezTo>
                <a:lnTo>
                  <a:pt x="9079" y="8091"/>
                </a:lnTo>
                <a:cubicBezTo>
                  <a:pt x="9008" y="7886"/>
                  <a:pt x="8985" y="7957"/>
                  <a:pt x="8942" y="7836"/>
                </a:cubicBezTo>
                <a:cubicBezTo>
                  <a:pt x="8899" y="7714"/>
                  <a:pt x="9114" y="7387"/>
                  <a:pt x="9119" y="7195"/>
                </a:cubicBezTo>
                <a:close/>
              </a:path>
            </a:pathLst>
          </a:custGeom>
          <a:solidFill>
            <a:schemeClr val="accent4">
              <a:lumMod val="75000"/>
            </a:schemeClr>
          </a:solidFill>
          <a:ln w="9525">
            <a:solidFill>
              <a:schemeClr val="accent3">
                <a:lumMod val="50000"/>
              </a:schemeClr>
            </a:solidFill>
            <a:round/>
            <a:headEnd/>
            <a:tailEnd/>
          </a:ln>
        </p:spPr>
        <p:txBody>
          <a:bodyPr/>
          <a:lstStyle/>
          <a:p>
            <a:endParaRPr lang="en-GB"/>
          </a:p>
        </p:txBody>
      </p:sp>
      <p:sp>
        <p:nvSpPr>
          <p:cNvPr id="10" name="Freeform 343"/>
          <p:cNvSpPr>
            <a:spLocks/>
          </p:cNvSpPr>
          <p:nvPr/>
        </p:nvSpPr>
        <p:spPr bwMode="auto">
          <a:xfrm>
            <a:off x="4699000" y="3348038"/>
            <a:ext cx="311150" cy="315912"/>
          </a:xfrm>
          <a:custGeom>
            <a:avLst/>
            <a:gdLst>
              <a:gd name="T0" fmla="*/ 2147483647 w 154"/>
              <a:gd name="T1" fmla="*/ 2147483647 h 154"/>
              <a:gd name="T2" fmla="*/ 2147483647 w 154"/>
              <a:gd name="T3" fmla="*/ 0 h 154"/>
              <a:gd name="T4" fmla="*/ 2147483647 w 154"/>
              <a:gd name="T5" fmla="*/ 0 h 154"/>
              <a:gd name="T6" fmla="*/ 2147483647 w 154"/>
              <a:gd name="T7" fmla="*/ 2147483647 h 154"/>
              <a:gd name="T8" fmla="*/ 2147483647 w 154"/>
              <a:gd name="T9" fmla="*/ 2147483647 h 154"/>
              <a:gd name="T10" fmla="*/ 2147483647 w 154"/>
              <a:gd name="T11" fmla="*/ 2147483647 h 154"/>
              <a:gd name="T12" fmla="*/ 2147483647 w 154"/>
              <a:gd name="T13" fmla="*/ 2147483647 h 154"/>
              <a:gd name="T14" fmla="*/ 2147483647 w 154"/>
              <a:gd name="T15" fmla="*/ 2147483647 h 154"/>
              <a:gd name="T16" fmla="*/ 2147483647 w 154"/>
              <a:gd name="T17" fmla="*/ 2147483647 h 154"/>
              <a:gd name="T18" fmla="*/ 2147483647 w 154"/>
              <a:gd name="T19" fmla="*/ 2147483647 h 154"/>
              <a:gd name="T20" fmla="*/ 2147483647 w 154"/>
              <a:gd name="T21" fmla="*/ 2147483647 h 154"/>
              <a:gd name="T22" fmla="*/ 0 w 154"/>
              <a:gd name="T23" fmla="*/ 2147483647 h 154"/>
              <a:gd name="T24" fmla="*/ 2147483647 w 154"/>
              <a:gd name="T25" fmla="*/ 2147483647 h 154"/>
              <a:gd name="T26" fmla="*/ 2147483647 w 154"/>
              <a:gd name="T27" fmla="*/ 2147483647 h 154"/>
              <a:gd name="T28" fmla="*/ 2147483647 w 154"/>
              <a:gd name="T29" fmla="*/ 2147483647 h 154"/>
              <a:gd name="T30" fmla="*/ 2147483647 w 154"/>
              <a:gd name="T31" fmla="*/ 2147483647 h 154"/>
              <a:gd name="T32" fmla="*/ 2147483647 w 154"/>
              <a:gd name="T33" fmla="*/ 2147483647 h 154"/>
              <a:gd name="T34" fmla="*/ 2147483647 w 154"/>
              <a:gd name="T35" fmla="*/ 2147483647 h 154"/>
              <a:gd name="T36" fmla="*/ 2147483647 w 154"/>
              <a:gd name="T37" fmla="*/ 2147483647 h 154"/>
              <a:gd name="T38" fmla="*/ 2147483647 w 154"/>
              <a:gd name="T39" fmla="*/ 2147483647 h 154"/>
              <a:gd name="T40" fmla="*/ 2147483647 w 154"/>
              <a:gd name="T41" fmla="*/ 2147483647 h 154"/>
              <a:gd name="T42" fmla="*/ 2147483647 w 154"/>
              <a:gd name="T43" fmla="*/ 2147483647 h 154"/>
              <a:gd name="T44" fmla="*/ 2147483647 w 154"/>
              <a:gd name="T45" fmla="*/ 2147483647 h 154"/>
              <a:gd name="T46" fmla="*/ 2147483647 w 154"/>
              <a:gd name="T47" fmla="*/ 2147483647 h 154"/>
              <a:gd name="T48" fmla="*/ 2147483647 w 154"/>
              <a:gd name="T49" fmla="*/ 2147483647 h 154"/>
              <a:gd name="T50" fmla="*/ 2147483647 w 154"/>
              <a:gd name="T51" fmla="*/ 2147483647 h 154"/>
              <a:gd name="T52" fmla="*/ 2147483647 w 154"/>
              <a:gd name="T53" fmla="*/ 2147483647 h 154"/>
              <a:gd name="T54" fmla="*/ 2147483647 w 154"/>
              <a:gd name="T55" fmla="*/ 2147483647 h 154"/>
              <a:gd name="T56" fmla="*/ 2147483647 w 154"/>
              <a:gd name="T57" fmla="*/ 2147483647 h 154"/>
              <a:gd name="T58" fmla="*/ 2147483647 w 154"/>
              <a:gd name="T59" fmla="*/ 2147483647 h 154"/>
              <a:gd name="T60" fmla="*/ 2147483647 w 154"/>
              <a:gd name="T61" fmla="*/ 2147483647 h 154"/>
              <a:gd name="T62" fmla="*/ 2147483647 w 154"/>
              <a:gd name="T63" fmla="*/ 2147483647 h 154"/>
              <a:gd name="T64" fmla="*/ 2147483647 w 154"/>
              <a:gd name="T65" fmla="*/ 2147483647 h 154"/>
              <a:gd name="T66" fmla="*/ 2147483647 w 154"/>
              <a:gd name="T67" fmla="*/ 2147483647 h 1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4" h="154">
                <a:moveTo>
                  <a:pt x="87" y="4"/>
                </a:moveTo>
                <a:lnTo>
                  <a:pt x="71" y="0"/>
                </a:lnTo>
                <a:lnTo>
                  <a:pt x="54" y="0"/>
                </a:lnTo>
                <a:lnTo>
                  <a:pt x="50" y="4"/>
                </a:lnTo>
                <a:lnTo>
                  <a:pt x="46" y="4"/>
                </a:lnTo>
                <a:lnTo>
                  <a:pt x="37" y="8"/>
                </a:lnTo>
                <a:lnTo>
                  <a:pt x="25" y="12"/>
                </a:lnTo>
                <a:lnTo>
                  <a:pt x="21" y="8"/>
                </a:lnTo>
                <a:lnTo>
                  <a:pt x="8" y="16"/>
                </a:lnTo>
                <a:lnTo>
                  <a:pt x="4" y="16"/>
                </a:lnTo>
                <a:lnTo>
                  <a:pt x="4" y="25"/>
                </a:lnTo>
                <a:lnTo>
                  <a:pt x="0" y="33"/>
                </a:lnTo>
                <a:lnTo>
                  <a:pt x="4" y="45"/>
                </a:lnTo>
                <a:lnTo>
                  <a:pt x="12" y="54"/>
                </a:lnTo>
                <a:lnTo>
                  <a:pt x="21" y="45"/>
                </a:lnTo>
                <a:lnTo>
                  <a:pt x="42" y="54"/>
                </a:lnTo>
                <a:lnTo>
                  <a:pt x="54" y="78"/>
                </a:lnTo>
                <a:lnTo>
                  <a:pt x="67" y="95"/>
                </a:lnTo>
                <a:lnTo>
                  <a:pt x="96" y="112"/>
                </a:lnTo>
                <a:lnTo>
                  <a:pt x="114" y="126"/>
                </a:lnTo>
                <a:lnTo>
                  <a:pt x="106" y="154"/>
                </a:lnTo>
                <a:lnTo>
                  <a:pt x="133" y="133"/>
                </a:lnTo>
                <a:lnTo>
                  <a:pt x="133" y="120"/>
                </a:lnTo>
                <a:lnTo>
                  <a:pt x="146" y="124"/>
                </a:lnTo>
                <a:lnTo>
                  <a:pt x="154" y="124"/>
                </a:lnTo>
                <a:lnTo>
                  <a:pt x="133" y="104"/>
                </a:lnTo>
                <a:lnTo>
                  <a:pt x="117" y="91"/>
                </a:lnTo>
                <a:lnTo>
                  <a:pt x="104" y="87"/>
                </a:lnTo>
                <a:lnTo>
                  <a:pt x="87" y="58"/>
                </a:lnTo>
                <a:lnTo>
                  <a:pt x="79" y="41"/>
                </a:lnTo>
                <a:lnTo>
                  <a:pt x="83" y="25"/>
                </a:lnTo>
                <a:lnTo>
                  <a:pt x="87" y="25"/>
                </a:lnTo>
                <a:lnTo>
                  <a:pt x="87" y="16"/>
                </a:lnTo>
                <a:lnTo>
                  <a:pt x="87" y="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 name="Freeform 344"/>
          <p:cNvSpPr>
            <a:spLocks/>
          </p:cNvSpPr>
          <p:nvPr/>
        </p:nvSpPr>
        <p:spPr bwMode="auto">
          <a:xfrm>
            <a:off x="4691063" y="3040063"/>
            <a:ext cx="200025" cy="292100"/>
          </a:xfrm>
          <a:custGeom>
            <a:avLst/>
            <a:gdLst>
              <a:gd name="T0" fmla="*/ 13625735 w 10045"/>
              <a:gd name="T1" fmla="*/ 64787162 h 10019"/>
              <a:gd name="T2" fmla="*/ 10899242 w 10045"/>
              <a:gd name="T3" fmla="*/ 77774169 h 10019"/>
              <a:gd name="T4" fmla="*/ 10899242 w 10045"/>
              <a:gd name="T5" fmla="*/ 97217726 h 10019"/>
              <a:gd name="T6" fmla="*/ 5453384 w 10045"/>
              <a:gd name="T7" fmla="*/ 110154586 h 10019"/>
              <a:gd name="T8" fmla="*/ 5453384 w 10045"/>
              <a:gd name="T9" fmla="*/ 129598143 h 10019"/>
              <a:gd name="T10" fmla="*/ 2726891 w 10045"/>
              <a:gd name="T11" fmla="*/ 142560514 h 10019"/>
              <a:gd name="T12" fmla="*/ 2726891 w 10045"/>
              <a:gd name="T13" fmla="*/ 142560514 h 10019"/>
              <a:gd name="T14" fmla="*/ 5453384 w 10045"/>
              <a:gd name="T15" fmla="*/ 155522856 h 10019"/>
              <a:gd name="T16" fmla="*/ 2726891 w 10045"/>
              <a:gd name="T17" fmla="*/ 168510738 h 10019"/>
              <a:gd name="T18" fmla="*/ 0 w 10045"/>
              <a:gd name="T19" fmla="*/ 181422934 h 10019"/>
              <a:gd name="T20" fmla="*/ 8172350 w 10045"/>
              <a:gd name="T21" fmla="*/ 187928784 h 10019"/>
              <a:gd name="T22" fmla="*/ 13625735 w 10045"/>
              <a:gd name="T23" fmla="*/ 194409970 h 10019"/>
              <a:gd name="T24" fmla="*/ 21806011 w 10045"/>
              <a:gd name="T25" fmla="*/ 200891126 h 10019"/>
              <a:gd name="T26" fmla="*/ 17625060 w 10045"/>
              <a:gd name="T27" fmla="*/ 207074818 h 10019"/>
              <a:gd name="T28" fmla="*/ 14605927 w 10045"/>
              <a:gd name="T29" fmla="*/ 233967698 h 10019"/>
              <a:gd name="T30" fmla="*/ 16384347 w 10045"/>
              <a:gd name="T31" fmla="*/ 241814806 h 10019"/>
              <a:gd name="T32" fmla="*/ 27251848 w 10045"/>
              <a:gd name="T33" fmla="*/ 239778240 h 10019"/>
              <a:gd name="T34" fmla="*/ 32705232 w 10045"/>
              <a:gd name="T35" fmla="*/ 246259425 h 10019"/>
              <a:gd name="T36" fmla="*/ 35273916 w 10045"/>
              <a:gd name="T37" fmla="*/ 248643631 h 10019"/>
              <a:gd name="T38" fmla="*/ 37210146 w 10045"/>
              <a:gd name="T39" fmla="*/ 248295991 h 10019"/>
              <a:gd name="T40" fmla="*/ 43604474 w 10045"/>
              <a:gd name="T41" fmla="*/ 246259425 h 10019"/>
              <a:gd name="T42" fmla="*/ 49057859 w 10045"/>
              <a:gd name="T43" fmla="*/ 246259425 h 10019"/>
              <a:gd name="T44" fmla="*/ 59956702 w 10045"/>
              <a:gd name="T45" fmla="*/ 239778240 h 10019"/>
              <a:gd name="T46" fmla="*/ 66019142 w 10045"/>
              <a:gd name="T47" fmla="*/ 239107596 h 10019"/>
              <a:gd name="T48" fmla="*/ 67947427 w 10045"/>
              <a:gd name="T49" fmla="*/ 232626411 h 10019"/>
              <a:gd name="T50" fmla="*/ 65694781 w 10045"/>
              <a:gd name="T51" fmla="*/ 220310047 h 10019"/>
              <a:gd name="T52" fmla="*/ 69567620 w 10045"/>
              <a:gd name="T53" fmla="*/ 215244085 h 10019"/>
              <a:gd name="T54" fmla="*/ 72768756 w 10045"/>
              <a:gd name="T55" fmla="*/ 210427190 h 10019"/>
              <a:gd name="T56" fmla="*/ 74357228 w 10045"/>
              <a:gd name="T57" fmla="*/ 208738264 h 10019"/>
              <a:gd name="T58" fmla="*/ 70200073 w 10045"/>
              <a:gd name="T59" fmla="*/ 199525204 h 10019"/>
              <a:gd name="T60" fmla="*/ 63956027 w 10045"/>
              <a:gd name="T61" fmla="*/ 180752290 h 10019"/>
              <a:gd name="T62" fmla="*/ 57862264 w 10045"/>
              <a:gd name="T63" fmla="*/ 167840094 h 10019"/>
              <a:gd name="T64" fmla="*/ 56099714 w 10045"/>
              <a:gd name="T65" fmla="*/ 161334244 h 10019"/>
              <a:gd name="T66" fmla="*/ 59956702 w 10045"/>
              <a:gd name="T67" fmla="*/ 155522856 h 10019"/>
              <a:gd name="T68" fmla="*/ 65410485 w 10045"/>
              <a:gd name="T69" fmla="*/ 149041671 h 10019"/>
              <a:gd name="T70" fmla="*/ 71812340 w 10045"/>
              <a:gd name="T71" fmla="*/ 143578797 h 10019"/>
              <a:gd name="T72" fmla="*/ 74214890 w 10045"/>
              <a:gd name="T73" fmla="*/ 138488199 h 10019"/>
              <a:gd name="T74" fmla="*/ 79036200 w 10045"/>
              <a:gd name="T75" fmla="*/ 142560514 h 10019"/>
              <a:gd name="T76" fmla="*/ 79036200 w 10045"/>
              <a:gd name="T77" fmla="*/ 136104810 h 10019"/>
              <a:gd name="T78" fmla="*/ 79036200 w 10045"/>
              <a:gd name="T79" fmla="*/ 116635772 h 10019"/>
              <a:gd name="T80" fmla="*/ 76309309 w 10045"/>
              <a:gd name="T81" fmla="*/ 90736540 h 10019"/>
              <a:gd name="T82" fmla="*/ 76309309 w 10045"/>
              <a:gd name="T83" fmla="*/ 71293012 h 10019"/>
              <a:gd name="T84" fmla="*/ 76309309 w 10045"/>
              <a:gd name="T85" fmla="*/ 64787162 h 10019"/>
              <a:gd name="T86" fmla="*/ 73582815 w 10045"/>
              <a:gd name="T87" fmla="*/ 45368270 h 10019"/>
              <a:gd name="T88" fmla="*/ 73582815 w 10045"/>
              <a:gd name="T89" fmla="*/ 32405899 h 10019"/>
              <a:gd name="T90" fmla="*/ 62683594 w 10045"/>
              <a:gd name="T91" fmla="*/ 19443557 h 10019"/>
              <a:gd name="T92" fmla="*/ 51784352 w 10045"/>
              <a:gd name="T93" fmla="*/ 32405899 h 10019"/>
              <a:gd name="T94" fmla="*/ 46330967 w 10045"/>
              <a:gd name="T95" fmla="*/ 25924713 h 10019"/>
              <a:gd name="T96" fmla="*/ 46330967 w 10045"/>
              <a:gd name="T97" fmla="*/ 12962371 h 10019"/>
              <a:gd name="T98" fmla="*/ 38158617 w 10045"/>
              <a:gd name="T99" fmla="*/ 6481186 h 10019"/>
              <a:gd name="T100" fmla="*/ 38158617 w 10045"/>
              <a:gd name="T101" fmla="*/ 6481186 h 10019"/>
              <a:gd name="T102" fmla="*/ 32705232 w 10045"/>
              <a:gd name="T103" fmla="*/ 0 h 10019"/>
              <a:gd name="T104" fmla="*/ 29978341 w 10045"/>
              <a:gd name="T105" fmla="*/ 6481186 h 10019"/>
              <a:gd name="T106" fmla="*/ 29978341 w 10045"/>
              <a:gd name="T107" fmla="*/ 6481186 h 10019"/>
              <a:gd name="T108" fmla="*/ 27251848 w 10045"/>
              <a:gd name="T109" fmla="*/ 32405899 h 10019"/>
              <a:gd name="T110" fmla="*/ 24524957 w 10045"/>
              <a:gd name="T111" fmla="*/ 45368270 h 10019"/>
              <a:gd name="T112" fmla="*/ 19079518 w 10045"/>
              <a:gd name="T113" fmla="*/ 45368270 h 10019"/>
              <a:gd name="T114" fmla="*/ 13625735 w 10045"/>
              <a:gd name="T115" fmla="*/ 45368270 h 10019"/>
              <a:gd name="T116" fmla="*/ 13625735 w 10045"/>
              <a:gd name="T117" fmla="*/ 51849456 h 10019"/>
              <a:gd name="T118" fmla="*/ 13625735 w 10045"/>
              <a:gd name="T119" fmla="*/ 64787162 h 1001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0045" h="10019">
                <a:moveTo>
                  <a:pt x="1724" y="2609"/>
                </a:moveTo>
                <a:lnTo>
                  <a:pt x="1379" y="3132"/>
                </a:lnTo>
                <a:lnTo>
                  <a:pt x="1379" y="3915"/>
                </a:lnTo>
                <a:lnTo>
                  <a:pt x="690" y="4436"/>
                </a:lnTo>
                <a:lnTo>
                  <a:pt x="690" y="5219"/>
                </a:lnTo>
                <a:lnTo>
                  <a:pt x="345" y="5741"/>
                </a:lnTo>
                <a:lnTo>
                  <a:pt x="690" y="6263"/>
                </a:lnTo>
                <a:lnTo>
                  <a:pt x="345" y="6786"/>
                </a:lnTo>
                <a:lnTo>
                  <a:pt x="0" y="7306"/>
                </a:lnTo>
                <a:lnTo>
                  <a:pt x="1034" y="7568"/>
                </a:lnTo>
                <a:lnTo>
                  <a:pt x="1724" y="7829"/>
                </a:lnTo>
                <a:cubicBezTo>
                  <a:pt x="2069" y="7916"/>
                  <a:pt x="2675" y="8005"/>
                  <a:pt x="2759" y="8090"/>
                </a:cubicBezTo>
                <a:cubicBezTo>
                  <a:pt x="2843" y="8175"/>
                  <a:pt x="2382" y="8117"/>
                  <a:pt x="2230" y="8339"/>
                </a:cubicBezTo>
                <a:cubicBezTo>
                  <a:pt x="2078" y="8560"/>
                  <a:pt x="1874" y="9189"/>
                  <a:pt x="1848" y="9422"/>
                </a:cubicBezTo>
                <a:cubicBezTo>
                  <a:pt x="1822" y="9656"/>
                  <a:pt x="1806" y="9700"/>
                  <a:pt x="2073" y="9738"/>
                </a:cubicBezTo>
                <a:cubicBezTo>
                  <a:pt x="2340" y="9777"/>
                  <a:pt x="3104" y="9626"/>
                  <a:pt x="3448" y="9656"/>
                </a:cubicBezTo>
                <a:cubicBezTo>
                  <a:pt x="3792" y="9686"/>
                  <a:pt x="3969" y="9858"/>
                  <a:pt x="4138" y="9917"/>
                </a:cubicBezTo>
                <a:cubicBezTo>
                  <a:pt x="4307" y="9976"/>
                  <a:pt x="4368" y="9999"/>
                  <a:pt x="4463" y="10013"/>
                </a:cubicBezTo>
                <a:cubicBezTo>
                  <a:pt x="4558" y="10027"/>
                  <a:pt x="4532" y="10015"/>
                  <a:pt x="4708" y="9999"/>
                </a:cubicBezTo>
                <a:cubicBezTo>
                  <a:pt x="4884" y="9983"/>
                  <a:pt x="5267" y="9931"/>
                  <a:pt x="5517" y="9917"/>
                </a:cubicBezTo>
                <a:cubicBezTo>
                  <a:pt x="5767" y="9903"/>
                  <a:pt x="5977" y="9917"/>
                  <a:pt x="6207" y="9917"/>
                </a:cubicBezTo>
                <a:cubicBezTo>
                  <a:pt x="6667" y="9830"/>
                  <a:pt x="7228" y="9704"/>
                  <a:pt x="7586" y="9656"/>
                </a:cubicBezTo>
                <a:cubicBezTo>
                  <a:pt x="7944" y="9608"/>
                  <a:pt x="8185" y="9677"/>
                  <a:pt x="8353" y="9629"/>
                </a:cubicBezTo>
                <a:cubicBezTo>
                  <a:pt x="8521" y="9581"/>
                  <a:pt x="8604" y="9494"/>
                  <a:pt x="8597" y="9368"/>
                </a:cubicBezTo>
                <a:cubicBezTo>
                  <a:pt x="8590" y="9242"/>
                  <a:pt x="8278" y="8989"/>
                  <a:pt x="8312" y="8872"/>
                </a:cubicBezTo>
                <a:cubicBezTo>
                  <a:pt x="8346" y="8755"/>
                  <a:pt x="8653" y="8734"/>
                  <a:pt x="8802" y="8668"/>
                </a:cubicBezTo>
                <a:cubicBezTo>
                  <a:pt x="8951" y="8602"/>
                  <a:pt x="9106" y="8518"/>
                  <a:pt x="9207" y="8474"/>
                </a:cubicBezTo>
                <a:cubicBezTo>
                  <a:pt x="9308" y="8430"/>
                  <a:pt x="9462" y="8479"/>
                  <a:pt x="9408" y="8406"/>
                </a:cubicBezTo>
                <a:cubicBezTo>
                  <a:pt x="9354" y="8333"/>
                  <a:pt x="9101" y="8223"/>
                  <a:pt x="8882" y="8035"/>
                </a:cubicBezTo>
                <a:cubicBezTo>
                  <a:pt x="8663" y="7847"/>
                  <a:pt x="8352" y="7492"/>
                  <a:pt x="8092" y="7279"/>
                </a:cubicBezTo>
                <a:cubicBezTo>
                  <a:pt x="7832" y="7066"/>
                  <a:pt x="7487" y="6889"/>
                  <a:pt x="7321" y="6759"/>
                </a:cubicBezTo>
                <a:cubicBezTo>
                  <a:pt x="7155" y="6629"/>
                  <a:pt x="7054" y="6580"/>
                  <a:pt x="7098" y="6497"/>
                </a:cubicBezTo>
                <a:cubicBezTo>
                  <a:pt x="7142" y="6414"/>
                  <a:pt x="7390" y="6345"/>
                  <a:pt x="7586" y="6263"/>
                </a:cubicBezTo>
                <a:cubicBezTo>
                  <a:pt x="7782" y="6181"/>
                  <a:pt x="8026" y="6082"/>
                  <a:pt x="8276" y="6002"/>
                </a:cubicBezTo>
                <a:cubicBezTo>
                  <a:pt x="8526" y="5922"/>
                  <a:pt x="8900" y="5853"/>
                  <a:pt x="9086" y="5782"/>
                </a:cubicBezTo>
                <a:cubicBezTo>
                  <a:pt x="9272" y="5711"/>
                  <a:pt x="9238" y="5584"/>
                  <a:pt x="9390" y="5577"/>
                </a:cubicBezTo>
                <a:cubicBezTo>
                  <a:pt x="9542" y="5570"/>
                  <a:pt x="9898" y="5757"/>
                  <a:pt x="10000" y="5741"/>
                </a:cubicBezTo>
                <a:cubicBezTo>
                  <a:pt x="10102" y="5725"/>
                  <a:pt x="10000" y="5568"/>
                  <a:pt x="10000" y="5481"/>
                </a:cubicBezTo>
                <a:lnTo>
                  <a:pt x="10000" y="4697"/>
                </a:lnTo>
                <a:cubicBezTo>
                  <a:pt x="9655" y="4697"/>
                  <a:pt x="9655" y="3654"/>
                  <a:pt x="9655" y="3654"/>
                </a:cubicBezTo>
                <a:lnTo>
                  <a:pt x="9655" y="2871"/>
                </a:lnTo>
                <a:lnTo>
                  <a:pt x="9655" y="2609"/>
                </a:lnTo>
                <a:lnTo>
                  <a:pt x="9310" y="1827"/>
                </a:lnTo>
                <a:lnTo>
                  <a:pt x="9310" y="1305"/>
                </a:lnTo>
                <a:lnTo>
                  <a:pt x="7931" y="783"/>
                </a:lnTo>
                <a:lnTo>
                  <a:pt x="6552" y="1305"/>
                </a:lnTo>
                <a:cubicBezTo>
                  <a:pt x="6552" y="1305"/>
                  <a:pt x="6207" y="1305"/>
                  <a:pt x="5862" y="1044"/>
                </a:cubicBezTo>
                <a:lnTo>
                  <a:pt x="5862" y="522"/>
                </a:lnTo>
                <a:lnTo>
                  <a:pt x="4828" y="261"/>
                </a:lnTo>
                <a:lnTo>
                  <a:pt x="4138" y="0"/>
                </a:lnTo>
                <a:lnTo>
                  <a:pt x="3793" y="261"/>
                </a:lnTo>
                <a:lnTo>
                  <a:pt x="3448" y="1305"/>
                </a:lnTo>
                <a:lnTo>
                  <a:pt x="3103" y="1827"/>
                </a:lnTo>
                <a:lnTo>
                  <a:pt x="2414" y="1827"/>
                </a:lnTo>
                <a:lnTo>
                  <a:pt x="1724" y="1827"/>
                </a:lnTo>
                <a:lnTo>
                  <a:pt x="1724" y="2088"/>
                </a:lnTo>
                <a:lnTo>
                  <a:pt x="1724" y="2609"/>
                </a:lnTo>
                <a:close/>
              </a:path>
            </a:pathLst>
          </a:custGeom>
          <a:solidFill>
            <a:srgbClr val="92D050"/>
          </a:solidFill>
          <a:ln w="9525">
            <a:solidFill>
              <a:schemeClr val="accent3">
                <a:lumMod val="50000"/>
              </a:schemeClr>
            </a:solidFill>
            <a:round/>
            <a:headEnd/>
            <a:tailEnd/>
          </a:ln>
        </p:spPr>
        <p:txBody>
          <a:bodyPr/>
          <a:lstStyle/>
          <a:p>
            <a:endParaRPr lang="en-GB"/>
          </a:p>
        </p:txBody>
      </p:sp>
      <p:sp>
        <p:nvSpPr>
          <p:cNvPr id="12" name="Freeform 345"/>
          <p:cNvSpPr>
            <a:spLocks/>
          </p:cNvSpPr>
          <p:nvPr/>
        </p:nvSpPr>
        <p:spPr bwMode="auto">
          <a:xfrm>
            <a:off x="4665663" y="3100388"/>
            <a:ext cx="76200" cy="101600"/>
          </a:xfrm>
          <a:custGeom>
            <a:avLst/>
            <a:gdLst>
              <a:gd name="T0" fmla="*/ 2147483647 w 66"/>
              <a:gd name="T1" fmla="*/ 2147483647 h 90"/>
              <a:gd name="T2" fmla="*/ 2147483647 w 66"/>
              <a:gd name="T3" fmla="*/ 2147483647 h 90"/>
              <a:gd name="T4" fmla="*/ 2147483647 w 66"/>
              <a:gd name="T5" fmla="*/ 2147483647 h 90"/>
              <a:gd name="T6" fmla="*/ 2147483647 w 66"/>
              <a:gd name="T7" fmla="*/ 2147483647 h 90"/>
              <a:gd name="T8" fmla="*/ 2147483647 w 66"/>
              <a:gd name="T9" fmla="*/ 2147483647 h 90"/>
              <a:gd name="T10" fmla="*/ 2147483647 w 66"/>
              <a:gd name="T11" fmla="*/ 2147483647 h 90"/>
              <a:gd name="T12" fmla="*/ 2147483647 w 66"/>
              <a:gd name="T13" fmla="*/ 2147483647 h 90"/>
              <a:gd name="T14" fmla="*/ 2147483647 w 66"/>
              <a:gd name="T15" fmla="*/ 2147483647 h 90"/>
              <a:gd name="T16" fmla="*/ 2147483647 w 66"/>
              <a:gd name="T17" fmla="*/ 2147483647 h 90"/>
              <a:gd name="T18" fmla="*/ 2147483647 w 66"/>
              <a:gd name="T19" fmla="*/ 2147483647 h 90"/>
              <a:gd name="T20" fmla="*/ 2147483647 w 66"/>
              <a:gd name="T21" fmla="*/ 0 h 90"/>
              <a:gd name="T22" fmla="*/ 2147483647 w 66"/>
              <a:gd name="T23" fmla="*/ 2147483647 h 90"/>
              <a:gd name="T24" fmla="*/ 2147483647 w 66"/>
              <a:gd name="T25" fmla="*/ 2147483647 h 90"/>
              <a:gd name="T26" fmla="*/ 2147483647 w 66"/>
              <a:gd name="T27" fmla="*/ 2147483647 h 90"/>
              <a:gd name="T28" fmla="*/ 2147483647 w 66"/>
              <a:gd name="T29" fmla="*/ 2147483647 h 90"/>
              <a:gd name="T30" fmla="*/ 2147483647 w 66"/>
              <a:gd name="T31" fmla="*/ 2147483647 h 90"/>
              <a:gd name="T32" fmla="*/ 0 w 66"/>
              <a:gd name="T33" fmla="*/ 2147483647 h 90"/>
              <a:gd name="T34" fmla="*/ 2147483647 w 66"/>
              <a:gd name="T35" fmla="*/ 2147483647 h 90"/>
              <a:gd name="T36" fmla="*/ 2147483647 w 66"/>
              <a:gd name="T37" fmla="*/ 2147483647 h 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6" h="90">
                <a:moveTo>
                  <a:pt x="18" y="72"/>
                </a:moveTo>
                <a:lnTo>
                  <a:pt x="30" y="78"/>
                </a:lnTo>
                <a:lnTo>
                  <a:pt x="36" y="84"/>
                </a:lnTo>
                <a:lnTo>
                  <a:pt x="42" y="90"/>
                </a:lnTo>
                <a:lnTo>
                  <a:pt x="48" y="78"/>
                </a:lnTo>
                <a:lnTo>
                  <a:pt x="48" y="60"/>
                </a:lnTo>
                <a:lnTo>
                  <a:pt x="60" y="48"/>
                </a:lnTo>
                <a:lnTo>
                  <a:pt x="60" y="30"/>
                </a:lnTo>
                <a:lnTo>
                  <a:pt x="66" y="18"/>
                </a:lnTo>
                <a:lnTo>
                  <a:pt x="66" y="6"/>
                </a:lnTo>
                <a:lnTo>
                  <a:pt x="66" y="0"/>
                </a:lnTo>
                <a:lnTo>
                  <a:pt x="54" y="6"/>
                </a:lnTo>
                <a:lnTo>
                  <a:pt x="36" y="12"/>
                </a:lnTo>
                <a:lnTo>
                  <a:pt x="36" y="30"/>
                </a:lnTo>
                <a:lnTo>
                  <a:pt x="24" y="18"/>
                </a:lnTo>
                <a:lnTo>
                  <a:pt x="12" y="54"/>
                </a:lnTo>
                <a:lnTo>
                  <a:pt x="0" y="66"/>
                </a:lnTo>
                <a:lnTo>
                  <a:pt x="6" y="72"/>
                </a:lnTo>
                <a:lnTo>
                  <a:pt x="18" y="7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 name="Freeform 346"/>
          <p:cNvSpPr>
            <a:spLocks/>
          </p:cNvSpPr>
          <p:nvPr/>
        </p:nvSpPr>
        <p:spPr bwMode="auto">
          <a:xfrm rot="20966185">
            <a:off x="5046663" y="3533775"/>
            <a:ext cx="158750" cy="163513"/>
          </a:xfrm>
          <a:custGeom>
            <a:avLst/>
            <a:gdLst>
              <a:gd name="T0" fmla="*/ 40259588 w 9874"/>
              <a:gd name="T1" fmla="*/ 3222024 h 10000"/>
              <a:gd name="T2" fmla="*/ 41079255 w 9874"/>
              <a:gd name="T3" fmla="*/ 2143737 h 10000"/>
              <a:gd name="T4" fmla="*/ 38370811 w 9874"/>
              <a:gd name="T5" fmla="*/ 2139192 h 10000"/>
              <a:gd name="T6" fmla="*/ 36665044 w 9874"/>
              <a:gd name="T7" fmla="*/ 0 h 10000"/>
              <a:gd name="T8" fmla="*/ 24138425 w 9874"/>
              <a:gd name="T9" fmla="*/ 1310622 h 10000"/>
              <a:gd name="T10" fmla="*/ 16179574 w 9874"/>
              <a:gd name="T11" fmla="*/ 4795722 h 10000"/>
              <a:gd name="T12" fmla="*/ 6935240 w 9874"/>
              <a:gd name="T13" fmla="*/ 6961386 h 10000"/>
              <a:gd name="T14" fmla="*/ 6935240 w 9874"/>
              <a:gd name="T15" fmla="*/ 9131056 h 10000"/>
              <a:gd name="T16" fmla="*/ 4622030 w 9874"/>
              <a:gd name="T17" fmla="*/ 13470920 h 10000"/>
              <a:gd name="T18" fmla="*/ 0 w 9874"/>
              <a:gd name="T19" fmla="*/ 17806517 h 10000"/>
              <a:gd name="T20" fmla="*/ 4622030 w 9874"/>
              <a:gd name="T21" fmla="*/ 24316313 h 10000"/>
              <a:gd name="T22" fmla="*/ 13866364 w 9874"/>
              <a:gd name="T23" fmla="*/ 26485983 h 10000"/>
              <a:gd name="T24" fmla="*/ 9244318 w 9874"/>
              <a:gd name="T25" fmla="*/ 30821579 h 10000"/>
              <a:gd name="T26" fmla="*/ 9244318 w 9874"/>
              <a:gd name="T27" fmla="*/ 39496761 h 10000"/>
              <a:gd name="T28" fmla="*/ 18492783 w 9874"/>
              <a:gd name="T29" fmla="*/ 43836625 h 10000"/>
              <a:gd name="T30" fmla="*/ 23110682 w 9874"/>
              <a:gd name="T31" fmla="*/ 39496761 h 10000"/>
              <a:gd name="T32" fmla="*/ 23110682 w 9874"/>
              <a:gd name="T33" fmla="*/ 35161443 h 10000"/>
              <a:gd name="T34" fmla="*/ 32354999 w 9874"/>
              <a:gd name="T35" fmla="*/ 30821579 h 10000"/>
              <a:gd name="T36" fmla="*/ 23110682 w 9874"/>
              <a:gd name="T37" fmla="*/ 22146381 h 10000"/>
              <a:gd name="T38" fmla="*/ 23110682 w 9874"/>
              <a:gd name="T39" fmla="*/ 17806517 h 10000"/>
              <a:gd name="T40" fmla="*/ 18492783 w 9874"/>
              <a:gd name="T41" fmla="*/ 11300988 h 10000"/>
              <a:gd name="T42" fmla="*/ 32354999 w 9874"/>
              <a:gd name="T43" fmla="*/ 9131056 h 10000"/>
              <a:gd name="T44" fmla="*/ 38075353 w 9874"/>
              <a:gd name="T45" fmla="*/ 7794223 h 10000"/>
              <a:gd name="T46" fmla="*/ 38187800 w 9874"/>
              <a:gd name="T47" fmla="*/ 4979936 h 10000"/>
              <a:gd name="T48" fmla="*/ 39161265 w 9874"/>
              <a:gd name="T49" fmla="*/ 3949787 h 10000"/>
              <a:gd name="T50" fmla="*/ 40259588 w 9874"/>
              <a:gd name="T51" fmla="*/ 3222024 h 100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874" h="10000">
                <a:moveTo>
                  <a:pt x="9677" y="735"/>
                </a:moveTo>
                <a:lnTo>
                  <a:pt x="9874" y="489"/>
                </a:lnTo>
                <a:lnTo>
                  <a:pt x="9223" y="488"/>
                </a:lnTo>
                <a:lnTo>
                  <a:pt x="8813" y="0"/>
                </a:lnTo>
                <a:lnTo>
                  <a:pt x="5802" y="299"/>
                </a:lnTo>
                <a:lnTo>
                  <a:pt x="3889" y="1094"/>
                </a:lnTo>
                <a:lnTo>
                  <a:pt x="1667" y="1588"/>
                </a:lnTo>
                <a:lnTo>
                  <a:pt x="1667" y="2083"/>
                </a:lnTo>
                <a:lnTo>
                  <a:pt x="1111" y="3073"/>
                </a:lnTo>
                <a:lnTo>
                  <a:pt x="0" y="4062"/>
                </a:lnTo>
                <a:lnTo>
                  <a:pt x="1111" y="5547"/>
                </a:lnTo>
                <a:lnTo>
                  <a:pt x="3333" y="6042"/>
                </a:lnTo>
                <a:lnTo>
                  <a:pt x="2222" y="7031"/>
                </a:lnTo>
                <a:lnTo>
                  <a:pt x="2222" y="9010"/>
                </a:lnTo>
                <a:lnTo>
                  <a:pt x="4445" y="10000"/>
                </a:lnTo>
                <a:lnTo>
                  <a:pt x="5555" y="9010"/>
                </a:lnTo>
                <a:lnTo>
                  <a:pt x="5555" y="8021"/>
                </a:lnTo>
                <a:lnTo>
                  <a:pt x="7777" y="7031"/>
                </a:lnTo>
                <a:lnTo>
                  <a:pt x="5555" y="5052"/>
                </a:lnTo>
                <a:lnTo>
                  <a:pt x="5555" y="4062"/>
                </a:lnTo>
                <a:lnTo>
                  <a:pt x="4445" y="2578"/>
                </a:lnTo>
                <a:lnTo>
                  <a:pt x="7777" y="2083"/>
                </a:lnTo>
                <a:lnTo>
                  <a:pt x="9152" y="1778"/>
                </a:lnTo>
                <a:lnTo>
                  <a:pt x="9179" y="1136"/>
                </a:lnTo>
                <a:lnTo>
                  <a:pt x="9413" y="901"/>
                </a:lnTo>
                <a:lnTo>
                  <a:pt x="9677" y="73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4" name="Freeform 351"/>
          <p:cNvSpPr>
            <a:spLocks/>
          </p:cNvSpPr>
          <p:nvPr/>
        </p:nvSpPr>
        <p:spPr bwMode="auto">
          <a:xfrm>
            <a:off x="5037138" y="3279775"/>
            <a:ext cx="204787" cy="168275"/>
          </a:xfrm>
          <a:custGeom>
            <a:avLst/>
            <a:gdLst>
              <a:gd name="T0" fmla="*/ 76535066 w 10000"/>
              <a:gd name="T1" fmla="*/ 22574748 h 10000"/>
              <a:gd name="T2" fmla="*/ 83691327 w 10000"/>
              <a:gd name="T3" fmla="*/ 19197435 h 10000"/>
              <a:gd name="T4" fmla="*/ 82314503 w 10000"/>
              <a:gd name="T5" fmla="*/ 11073437 h 10000"/>
              <a:gd name="T6" fmla="*/ 61804450 w 10000"/>
              <a:gd name="T7" fmla="*/ 0 h 10000"/>
              <a:gd name="T8" fmla="*/ 47671854 w 10000"/>
              <a:gd name="T9" fmla="*/ 3400804 h 10000"/>
              <a:gd name="T10" fmla="*/ 21707381 w 10000"/>
              <a:gd name="T11" fmla="*/ 5317827 h 10000"/>
              <a:gd name="T12" fmla="*/ 18817447 w 10000"/>
              <a:gd name="T13" fmla="*/ 3400804 h 10000"/>
              <a:gd name="T14" fmla="*/ 10156903 w 10000"/>
              <a:gd name="T15" fmla="*/ 12985361 h 10000"/>
              <a:gd name="T16" fmla="*/ 4385841 w 10000"/>
              <a:gd name="T17" fmla="*/ 20657725 h 10000"/>
              <a:gd name="T18" fmla="*/ 4120806 w 10000"/>
              <a:gd name="T19" fmla="*/ 21894580 h 10000"/>
              <a:gd name="T20" fmla="*/ 3607896 w 10000"/>
              <a:gd name="T21" fmla="*/ 22912274 h 10000"/>
              <a:gd name="T22" fmla="*/ 17202 w 10000"/>
              <a:gd name="T23" fmla="*/ 24567662 h 10000"/>
              <a:gd name="T24" fmla="*/ 15295111 w 10000"/>
              <a:gd name="T25" fmla="*/ 39146671 h 10000"/>
              <a:gd name="T26" fmla="*/ 24579703 w 10000"/>
              <a:gd name="T27" fmla="*/ 41743575 h 10000"/>
              <a:gd name="T28" fmla="*/ 27136223 w 10000"/>
              <a:gd name="T29" fmla="*/ 45372897 h 10000"/>
              <a:gd name="T30" fmla="*/ 47774616 w 10000"/>
              <a:gd name="T31" fmla="*/ 47532320 h 10000"/>
              <a:gd name="T32" fmla="*/ 73653959 w 10000"/>
              <a:gd name="T33" fmla="*/ 43660615 h 10000"/>
              <a:gd name="T34" fmla="*/ 76535066 w 10000"/>
              <a:gd name="T35" fmla="*/ 32159304 h 10000"/>
              <a:gd name="T36" fmla="*/ 82314503 w 10000"/>
              <a:gd name="T37" fmla="*/ 30242282 h 10000"/>
              <a:gd name="T38" fmla="*/ 81374265 w 10000"/>
              <a:gd name="T39" fmla="*/ 27526155 h 10000"/>
              <a:gd name="T40" fmla="*/ 76535066 w 10000"/>
              <a:gd name="T41" fmla="*/ 22574748 h 100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0000" h="10000">
                <a:moveTo>
                  <a:pt x="8952" y="4746"/>
                </a:moveTo>
                <a:cubicBezTo>
                  <a:pt x="8952" y="4746"/>
                  <a:pt x="9789" y="4438"/>
                  <a:pt x="9789" y="4036"/>
                </a:cubicBezTo>
                <a:cubicBezTo>
                  <a:pt x="10125" y="3229"/>
                  <a:pt x="10054" y="3000"/>
                  <a:pt x="9628" y="2328"/>
                </a:cubicBezTo>
                <a:cubicBezTo>
                  <a:pt x="9201" y="1655"/>
                  <a:pt x="8028" y="776"/>
                  <a:pt x="7229" y="0"/>
                </a:cubicBezTo>
                <a:cubicBezTo>
                  <a:pt x="6677" y="239"/>
                  <a:pt x="6358" y="529"/>
                  <a:pt x="5576" y="715"/>
                </a:cubicBezTo>
                <a:cubicBezTo>
                  <a:pt x="4794" y="901"/>
                  <a:pt x="3551" y="983"/>
                  <a:pt x="2539" y="1118"/>
                </a:cubicBezTo>
                <a:lnTo>
                  <a:pt x="2201" y="715"/>
                </a:lnTo>
                <a:lnTo>
                  <a:pt x="1188" y="2730"/>
                </a:lnTo>
                <a:cubicBezTo>
                  <a:pt x="963" y="3268"/>
                  <a:pt x="631" y="4031"/>
                  <a:pt x="513" y="4343"/>
                </a:cubicBezTo>
                <a:cubicBezTo>
                  <a:pt x="396" y="4654"/>
                  <a:pt x="496" y="4524"/>
                  <a:pt x="482" y="4603"/>
                </a:cubicBezTo>
                <a:cubicBezTo>
                  <a:pt x="467" y="4681"/>
                  <a:pt x="503" y="4723"/>
                  <a:pt x="422" y="4817"/>
                </a:cubicBezTo>
                <a:cubicBezTo>
                  <a:pt x="342" y="4911"/>
                  <a:pt x="-28" y="5153"/>
                  <a:pt x="2" y="5165"/>
                </a:cubicBezTo>
                <a:cubicBezTo>
                  <a:pt x="871" y="6361"/>
                  <a:pt x="1309" y="7628"/>
                  <a:pt x="1789" y="8230"/>
                </a:cubicBezTo>
                <a:cubicBezTo>
                  <a:pt x="2266" y="8832"/>
                  <a:pt x="2645" y="8558"/>
                  <a:pt x="2875" y="8776"/>
                </a:cubicBezTo>
                <a:cubicBezTo>
                  <a:pt x="3105" y="8994"/>
                  <a:pt x="2722" y="9336"/>
                  <a:pt x="3174" y="9539"/>
                </a:cubicBezTo>
                <a:cubicBezTo>
                  <a:pt x="3626" y="9742"/>
                  <a:pt x="4682" y="10053"/>
                  <a:pt x="5588" y="9993"/>
                </a:cubicBezTo>
                <a:cubicBezTo>
                  <a:pt x="6494" y="9933"/>
                  <a:pt x="8055" y="9717"/>
                  <a:pt x="8615" y="9179"/>
                </a:cubicBezTo>
                <a:cubicBezTo>
                  <a:pt x="9175" y="8641"/>
                  <a:pt x="8840" y="7567"/>
                  <a:pt x="8952" y="6761"/>
                </a:cubicBezTo>
                <a:lnTo>
                  <a:pt x="9628" y="6358"/>
                </a:lnTo>
                <a:cubicBezTo>
                  <a:pt x="9591" y="6168"/>
                  <a:pt x="9555" y="5977"/>
                  <a:pt x="9518" y="5787"/>
                </a:cubicBezTo>
                <a:cubicBezTo>
                  <a:pt x="9629" y="5384"/>
                  <a:pt x="8840" y="5149"/>
                  <a:pt x="8952" y="4746"/>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5" name="Freeform 353"/>
          <p:cNvSpPr>
            <a:spLocks/>
          </p:cNvSpPr>
          <p:nvPr/>
        </p:nvSpPr>
        <p:spPr bwMode="auto">
          <a:xfrm>
            <a:off x="4830763" y="3201988"/>
            <a:ext cx="158750" cy="82550"/>
          </a:xfrm>
          <a:custGeom>
            <a:avLst/>
            <a:gdLst>
              <a:gd name="T0" fmla="*/ 35895344 w 10569"/>
              <a:gd name="T1" fmla="*/ 3260169 h 10092"/>
              <a:gd name="T2" fmla="*/ 26280492 w 10569"/>
              <a:gd name="T3" fmla="*/ 1833956 h 10092"/>
              <a:gd name="T4" fmla="*/ 20105975 w 10569"/>
              <a:gd name="T5" fmla="*/ 917244 h 10092"/>
              <a:gd name="T6" fmla="*/ 13931458 w 10569"/>
              <a:gd name="T7" fmla="*/ 0 h 10092"/>
              <a:gd name="T8" fmla="*/ 13931458 w 10569"/>
              <a:gd name="T9" fmla="*/ 458319 h 10092"/>
              <a:gd name="T10" fmla="*/ 10844432 w 10569"/>
              <a:gd name="T11" fmla="*/ 0 h 10092"/>
              <a:gd name="T12" fmla="*/ 9298989 w 10569"/>
              <a:gd name="T13" fmla="*/ 458319 h 10092"/>
              <a:gd name="T14" fmla="*/ 6211738 w 10569"/>
              <a:gd name="T15" fmla="*/ 917244 h 10092"/>
              <a:gd name="T16" fmla="*/ 3124487 w 10569"/>
              <a:gd name="T17" fmla="*/ 1375637 h 10092"/>
              <a:gd name="T18" fmla="*/ 37446 w 10569"/>
              <a:gd name="T19" fmla="*/ 1833956 h 10092"/>
              <a:gd name="T20" fmla="*/ 1582663 w 10569"/>
              <a:gd name="T21" fmla="*/ 2453523 h 10092"/>
              <a:gd name="T22" fmla="*/ 4489881 w 10569"/>
              <a:gd name="T23" fmla="*/ 3289878 h 10092"/>
              <a:gd name="T24" fmla="*/ 7757166 w 10569"/>
              <a:gd name="T25" fmla="*/ 4585157 h 10092"/>
              <a:gd name="T26" fmla="*/ 9298989 w 10569"/>
              <a:gd name="T27" fmla="*/ 5044081 h 10092"/>
              <a:gd name="T28" fmla="*/ 10925872 w 10569"/>
              <a:gd name="T29" fmla="*/ 5553050 h 10092"/>
              <a:gd name="T30" fmla="*/ 16641728 w 10569"/>
              <a:gd name="T31" fmla="*/ 5499121 h 10092"/>
              <a:gd name="T32" fmla="*/ 18812093 w 10569"/>
              <a:gd name="T33" fmla="*/ 5040196 h 10092"/>
              <a:gd name="T34" fmla="*/ 21742997 w 10569"/>
              <a:gd name="T35" fmla="*/ 5177763 h 10092"/>
              <a:gd name="T36" fmla="*/ 21916272 w 10569"/>
              <a:gd name="T37" fmla="*/ 5191006 h 10092"/>
              <a:gd name="T38" fmla="*/ 22833159 w 10569"/>
              <a:gd name="T39" fmla="*/ 5285081 h 10092"/>
              <a:gd name="T40" fmla="*/ 26351779 w 10569"/>
              <a:gd name="T41" fmla="*/ 5526089 h 10092"/>
              <a:gd name="T42" fmla="*/ 29727586 w 10569"/>
              <a:gd name="T43" fmla="*/ 5147523 h 10092"/>
              <a:gd name="T44" fmla="*/ 35290700 w 10569"/>
              <a:gd name="T45" fmla="*/ 5368719 h 100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569" h="10092">
                <a:moveTo>
                  <a:pt x="10569" y="5925"/>
                </a:moveTo>
                <a:cubicBezTo>
                  <a:pt x="10249" y="5077"/>
                  <a:pt x="8682" y="4197"/>
                  <a:pt x="7738" y="3333"/>
                </a:cubicBezTo>
                <a:lnTo>
                  <a:pt x="5920" y="1667"/>
                </a:lnTo>
                <a:lnTo>
                  <a:pt x="4102" y="0"/>
                </a:lnTo>
                <a:lnTo>
                  <a:pt x="4102" y="833"/>
                </a:lnTo>
                <a:lnTo>
                  <a:pt x="3193" y="0"/>
                </a:lnTo>
                <a:lnTo>
                  <a:pt x="2738" y="833"/>
                </a:lnTo>
                <a:lnTo>
                  <a:pt x="1829" y="1667"/>
                </a:lnTo>
                <a:lnTo>
                  <a:pt x="920" y="2500"/>
                </a:lnTo>
                <a:cubicBezTo>
                  <a:pt x="617" y="2778"/>
                  <a:pt x="87" y="3007"/>
                  <a:pt x="11" y="3333"/>
                </a:cubicBezTo>
                <a:cubicBezTo>
                  <a:pt x="-65" y="3659"/>
                  <a:pt x="248" y="4018"/>
                  <a:pt x="466" y="4459"/>
                </a:cubicBezTo>
                <a:cubicBezTo>
                  <a:pt x="684" y="4900"/>
                  <a:pt x="1019" y="5333"/>
                  <a:pt x="1322" y="5979"/>
                </a:cubicBezTo>
                <a:cubicBezTo>
                  <a:pt x="1625" y="6625"/>
                  <a:pt x="2048" y="7802"/>
                  <a:pt x="2284" y="8333"/>
                </a:cubicBezTo>
                <a:cubicBezTo>
                  <a:pt x="2520" y="8864"/>
                  <a:pt x="2583" y="8874"/>
                  <a:pt x="2738" y="9167"/>
                </a:cubicBezTo>
                <a:cubicBezTo>
                  <a:pt x="2893" y="9460"/>
                  <a:pt x="3217" y="10092"/>
                  <a:pt x="3217" y="10092"/>
                </a:cubicBezTo>
                <a:cubicBezTo>
                  <a:pt x="4581" y="10092"/>
                  <a:pt x="4900" y="9994"/>
                  <a:pt x="4900" y="9994"/>
                </a:cubicBezTo>
                <a:cubicBezTo>
                  <a:pt x="4785" y="9440"/>
                  <a:pt x="5654" y="9714"/>
                  <a:pt x="5539" y="9160"/>
                </a:cubicBezTo>
                <a:cubicBezTo>
                  <a:pt x="5853" y="9260"/>
                  <a:pt x="6250" y="9364"/>
                  <a:pt x="6402" y="9410"/>
                </a:cubicBezTo>
                <a:cubicBezTo>
                  <a:pt x="6554" y="9456"/>
                  <a:pt x="6377" y="9434"/>
                  <a:pt x="6453" y="9434"/>
                </a:cubicBezTo>
                <a:cubicBezTo>
                  <a:pt x="6529" y="9434"/>
                  <a:pt x="6505" y="9504"/>
                  <a:pt x="6723" y="9605"/>
                </a:cubicBezTo>
                <a:cubicBezTo>
                  <a:pt x="6941" y="9707"/>
                  <a:pt x="7421" y="10085"/>
                  <a:pt x="7759" y="10043"/>
                </a:cubicBezTo>
                <a:cubicBezTo>
                  <a:pt x="8097" y="10001"/>
                  <a:pt x="8436" y="9626"/>
                  <a:pt x="8753" y="9355"/>
                </a:cubicBezTo>
                <a:cubicBezTo>
                  <a:pt x="9070" y="9084"/>
                  <a:pt x="8347" y="9964"/>
                  <a:pt x="10391" y="9757"/>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6" name="Freeform 354"/>
          <p:cNvSpPr>
            <a:spLocks/>
          </p:cNvSpPr>
          <p:nvPr/>
        </p:nvSpPr>
        <p:spPr bwMode="auto">
          <a:xfrm>
            <a:off x="4943475" y="3287713"/>
            <a:ext cx="138113" cy="95250"/>
          </a:xfrm>
          <a:custGeom>
            <a:avLst/>
            <a:gdLst>
              <a:gd name="T0" fmla="*/ 19546837 w 9980"/>
              <a:gd name="T1" fmla="*/ 0 h 10000"/>
              <a:gd name="T2" fmla="*/ 15929452 w 9980"/>
              <a:gd name="T3" fmla="*/ 1326499 h 10000"/>
              <a:gd name="T4" fmla="*/ 10695094 w 9980"/>
              <a:gd name="T5" fmla="*/ 1927289 h 10000"/>
              <a:gd name="T6" fmla="*/ 6765918 w 9980"/>
              <a:gd name="T7" fmla="*/ 2528164 h 10000"/>
              <a:gd name="T8" fmla="*/ 4147500 w 9980"/>
              <a:gd name="T9" fmla="*/ 2309784 h 10000"/>
              <a:gd name="T10" fmla="*/ 2839634 w 9980"/>
              <a:gd name="T11" fmla="*/ 1927289 h 10000"/>
              <a:gd name="T12" fmla="*/ 1529069 w 9980"/>
              <a:gd name="T13" fmla="*/ 3128039 h 10000"/>
              <a:gd name="T14" fmla="*/ 218517 w 9980"/>
              <a:gd name="T15" fmla="*/ 4930483 h 10000"/>
              <a:gd name="T16" fmla="*/ 58608 w 9980"/>
              <a:gd name="T17" fmla="*/ 5184610 h 10000"/>
              <a:gd name="T18" fmla="*/ 831183 w 9980"/>
              <a:gd name="T19" fmla="*/ 5914673 h 10000"/>
              <a:gd name="T20" fmla="*/ 4379234 w 9980"/>
              <a:gd name="T21" fmla="*/ 8205226 h 10000"/>
              <a:gd name="T22" fmla="*/ 9616277 w 9980"/>
              <a:gd name="T23" fmla="*/ 8732701 h 10000"/>
              <a:gd name="T24" fmla="*/ 11691362 w 9980"/>
              <a:gd name="T25" fmla="*/ 8224457 h 10000"/>
              <a:gd name="T26" fmla="*/ 16006632 w 9980"/>
              <a:gd name="T27" fmla="*/ 7478697 h 10000"/>
              <a:gd name="T28" fmla="*/ 16313055 w 9980"/>
              <a:gd name="T29" fmla="*/ 7478697 h 10000"/>
              <a:gd name="T30" fmla="*/ 19858435 w 9980"/>
              <a:gd name="T31" fmla="*/ 6732022 h 10000"/>
              <a:gd name="T32" fmla="*/ 22477047 w 9980"/>
              <a:gd name="T33" fmla="*/ 4329703 h 10000"/>
              <a:gd name="T34" fmla="*/ 26406029 w 9980"/>
              <a:gd name="T35" fmla="*/ 1326499 h 10000"/>
              <a:gd name="T36" fmla="*/ 25865368 w 9980"/>
              <a:gd name="T37" fmla="*/ 109147 h 10000"/>
              <a:gd name="T38" fmla="*/ 24315043 w 9980"/>
              <a:gd name="T39" fmla="*/ 289960 h 10000"/>
              <a:gd name="T40" fmla="*/ 19546837 w 9980"/>
              <a:gd name="T41" fmla="*/ 0 h 100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980" h="10000">
                <a:moveTo>
                  <a:pt x="7338" y="0"/>
                </a:moveTo>
                <a:cubicBezTo>
                  <a:pt x="6885" y="506"/>
                  <a:pt x="6535" y="1151"/>
                  <a:pt x="5980" y="1519"/>
                </a:cubicBezTo>
                <a:cubicBezTo>
                  <a:pt x="5426" y="1887"/>
                  <a:pt x="4670" y="1978"/>
                  <a:pt x="4015" y="2207"/>
                </a:cubicBezTo>
                <a:cubicBezTo>
                  <a:pt x="2540" y="2895"/>
                  <a:pt x="2950" y="2822"/>
                  <a:pt x="2540" y="2895"/>
                </a:cubicBezTo>
                <a:cubicBezTo>
                  <a:pt x="2130" y="2968"/>
                  <a:pt x="1557" y="2645"/>
                  <a:pt x="1557" y="2645"/>
                </a:cubicBezTo>
                <a:cubicBezTo>
                  <a:pt x="1066" y="1958"/>
                  <a:pt x="1230" y="2051"/>
                  <a:pt x="1066" y="2207"/>
                </a:cubicBezTo>
                <a:cubicBezTo>
                  <a:pt x="902" y="2363"/>
                  <a:pt x="574" y="3582"/>
                  <a:pt x="574" y="3582"/>
                </a:cubicBezTo>
                <a:cubicBezTo>
                  <a:pt x="409" y="4270"/>
                  <a:pt x="174" y="5254"/>
                  <a:pt x="82" y="5646"/>
                </a:cubicBezTo>
                <a:cubicBezTo>
                  <a:pt x="-10" y="6038"/>
                  <a:pt x="-16" y="5749"/>
                  <a:pt x="22" y="5937"/>
                </a:cubicBezTo>
                <a:cubicBezTo>
                  <a:pt x="60" y="6125"/>
                  <a:pt x="42" y="6197"/>
                  <a:pt x="312" y="6773"/>
                </a:cubicBezTo>
                <a:cubicBezTo>
                  <a:pt x="583" y="7349"/>
                  <a:pt x="1094" y="8858"/>
                  <a:pt x="1644" y="9396"/>
                </a:cubicBezTo>
                <a:cubicBezTo>
                  <a:pt x="2194" y="9934"/>
                  <a:pt x="3153" y="9997"/>
                  <a:pt x="3610" y="10000"/>
                </a:cubicBezTo>
                <a:cubicBezTo>
                  <a:pt x="4068" y="10003"/>
                  <a:pt x="3989" y="9657"/>
                  <a:pt x="4389" y="9418"/>
                </a:cubicBezTo>
                <a:cubicBezTo>
                  <a:pt x="4788" y="9179"/>
                  <a:pt x="5720" y="8707"/>
                  <a:pt x="6009" y="8564"/>
                </a:cubicBezTo>
                <a:cubicBezTo>
                  <a:pt x="6298" y="8421"/>
                  <a:pt x="5883" y="8706"/>
                  <a:pt x="6124" y="8564"/>
                </a:cubicBezTo>
                <a:cubicBezTo>
                  <a:pt x="6364" y="8422"/>
                  <a:pt x="7069" y="8310"/>
                  <a:pt x="7455" y="7709"/>
                </a:cubicBezTo>
                <a:cubicBezTo>
                  <a:pt x="7841" y="7109"/>
                  <a:pt x="8111" y="5875"/>
                  <a:pt x="8438" y="4958"/>
                </a:cubicBezTo>
                <a:cubicBezTo>
                  <a:pt x="8929" y="3812"/>
                  <a:pt x="9701" y="2324"/>
                  <a:pt x="9913" y="1519"/>
                </a:cubicBezTo>
                <a:cubicBezTo>
                  <a:pt x="10125" y="713"/>
                  <a:pt x="9778" y="589"/>
                  <a:pt x="9710" y="125"/>
                </a:cubicBezTo>
                <a:lnTo>
                  <a:pt x="9128" y="332"/>
                </a:lnTo>
                <a:lnTo>
                  <a:pt x="7338"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 name="Freeform 355"/>
          <p:cNvSpPr>
            <a:spLocks/>
          </p:cNvSpPr>
          <p:nvPr/>
        </p:nvSpPr>
        <p:spPr bwMode="auto">
          <a:xfrm>
            <a:off x="4948238" y="3248025"/>
            <a:ext cx="133350" cy="69850"/>
          </a:xfrm>
          <a:custGeom>
            <a:avLst/>
            <a:gdLst>
              <a:gd name="T0" fmla="*/ 14753551 w 10000"/>
              <a:gd name="T1" fmla="*/ 221096 h 9595"/>
              <a:gd name="T2" fmla="*/ 11909822 w 10000"/>
              <a:gd name="T3" fmla="*/ 35191 h 9595"/>
              <a:gd name="T4" fmla="*/ 9391507 w 10000"/>
              <a:gd name="T5" fmla="*/ 37469 h 9595"/>
              <a:gd name="T6" fmla="*/ 6706745 w 10000"/>
              <a:gd name="T7" fmla="*/ 221096 h 9595"/>
              <a:gd name="T8" fmla="*/ 5366857 w 10000"/>
              <a:gd name="T9" fmla="*/ 1062251 h 9595"/>
              <a:gd name="T10" fmla="*/ 0 w 10000"/>
              <a:gd name="T11" fmla="*/ 1903829 h 9595"/>
              <a:gd name="T12" fmla="*/ 1342381 w 10000"/>
              <a:gd name="T13" fmla="*/ 2744978 h 9595"/>
              <a:gd name="T14" fmla="*/ 2325917 w 10000"/>
              <a:gd name="T15" fmla="*/ 3250351 h 9595"/>
              <a:gd name="T16" fmla="*/ 4794266 w 10000"/>
              <a:gd name="T17" fmla="*/ 3632346 h 9595"/>
              <a:gd name="T18" fmla="*/ 10529383 w 10000"/>
              <a:gd name="T19" fmla="*/ 3127344 h 9595"/>
              <a:gd name="T20" fmla="*/ 14824866 w 10000"/>
              <a:gd name="T21" fmla="*/ 2897184 h 9595"/>
              <a:gd name="T22" fmla="*/ 16939344 w 10000"/>
              <a:gd name="T23" fmla="*/ 2073784 h 9595"/>
              <a:gd name="T24" fmla="*/ 21890456 w 10000"/>
              <a:gd name="T25" fmla="*/ 2243747 h 9595"/>
              <a:gd name="T26" fmla="*/ 23289738 w 10000"/>
              <a:gd name="T27" fmla="*/ 1882630 h 9595"/>
              <a:gd name="T28" fmla="*/ 23370468 w 10000"/>
              <a:gd name="T29" fmla="*/ 1483201 h 9595"/>
              <a:gd name="T30" fmla="*/ 23726819 w 10000"/>
              <a:gd name="T31" fmla="*/ 815451 h 9595"/>
              <a:gd name="T32" fmla="*/ 20379494 w 10000"/>
              <a:gd name="T33" fmla="*/ 459583 h 9595"/>
              <a:gd name="T34" fmla="*/ 20120408 w 10000"/>
              <a:gd name="T35" fmla="*/ 221096 h 9595"/>
              <a:gd name="T36" fmla="*/ 14753551 w 10000"/>
              <a:gd name="T37" fmla="*/ 221096 h 95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000" h="9595">
                <a:moveTo>
                  <a:pt x="6210" y="584"/>
                </a:moveTo>
                <a:cubicBezTo>
                  <a:pt x="5554" y="325"/>
                  <a:pt x="5389" y="258"/>
                  <a:pt x="5013" y="93"/>
                </a:cubicBezTo>
                <a:cubicBezTo>
                  <a:pt x="4637" y="-72"/>
                  <a:pt x="4318" y="17"/>
                  <a:pt x="3953" y="99"/>
                </a:cubicBezTo>
                <a:lnTo>
                  <a:pt x="2823" y="584"/>
                </a:lnTo>
                <a:lnTo>
                  <a:pt x="2259" y="2806"/>
                </a:lnTo>
                <a:lnTo>
                  <a:pt x="0" y="5029"/>
                </a:lnTo>
                <a:lnTo>
                  <a:pt x="565" y="7251"/>
                </a:lnTo>
                <a:lnTo>
                  <a:pt x="979" y="8586"/>
                </a:lnTo>
                <a:lnTo>
                  <a:pt x="2018" y="9595"/>
                </a:lnTo>
                <a:lnTo>
                  <a:pt x="4432" y="8261"/>
                </a:lnTo>
                <a:lnTo>
                  <a:pt x="6240" y="7653"/>
                </a:lnTo>
                <a:lnTo>
                  <a:pt x="7130" y="5478"/>
                </a:lnTo>
                <a:lnTo>
                  <a:pt x="9214" y="5927"/>
                </a:lnTo>
                <a:lnTo>
                  <a:pt x="9803" y="4973"/>
                </a:lnTo>
                <a:cubicBezTo>
                  <a:pt x="9735" y="4622"/>
                  <a:pt x="9905" y="4270"/>
                  <a:pt x="9837" y="3918"/>
                </a:cubicBezTo>
                <a:cubicBezTo>
                  <a:pt x="9758" y="2807"/>
                  <a:pt x="10067" y="3265"/>
                  <a:pt x="9987" y="2154"/>
                </a:cubicBezTo>
                <a:cubicBezTo>
                  <a:pt x="9527" y="1653"/>
                  <a:pt x="9037" y="1714"/>
                  <a:pt x="8578" y="1214"/>
                </a:cubicBezTo>
                <a:cubicBezTo>
                  <a:pt x="8542" y="1004"/>
                  <a:pt x="8505" y="794"/>
                  <a:pt x="8469" y="584"/>
                </a:cubicBezTo>
                <a:lnTo>
                  <a:pt x="6210" y="58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 name="Freeform 356"/>
          <p:cNvSpPr>
            <a:spLocks/>
          </p:cNvSpPr>
          <p:nvPr/>
        </p:nvSpPr>
        <p:spPr bwMode="auto">
          <a:xfrm>
            <a:off x="5097463" y="3429000"/>
            <a:ext cx="182562" cy="141288"/>
          </a:xfrm>
          <a:custGeom>
            <a:avLst/>
            <a:gdLst>
              <a:gd name="T0" fmla="*/ 22159047 w 10000"/>
              <a:gd name="T1" fmla="*/ 1471825 h 10000"/>
              <a:gd name="T2" fmla="*/ 5539588 w 10000"/>
              <a:gd name="T3" fmla="*/ 1471825 h 10000"/>
              <a:gd name="T4" fmla="*/ 0 w 10000"/>
              <a:gd name="T5" fmla="*/ 0 h 10000"/>
              <a:gd name="T6" fmla="*/ 0 w 10000"/>
              <a:gd name="T7" fmla="*/ 2940641 h 10000"/>
              <a:gd name="T8" fmla="*/ 2772971 w 10000"/>
              <a:gd name="T9" fmla="*/ 7356103 h 10000"/>
              <a:gd name="T10" fmla="*/ 4138115 w 10000"/>
              <a:gd name="T11" fmla="*/ 12109724 h 10000"/>
              <a:gd name="T12" fmla="*/ 2772971 w 10000"/>
              <a:gd name="T13" fmla="*/ 14954558 h 10000"/>
              <a:gd name="T14" fmla="*/ 5539588 w 10000"/>
              <a:gd name="T15" fmla="*/ 17897996 h 10000"/>
              <a:gd name="T16" fmla="*/ 9738697 w 10000"/>
              <a:gd name="T17" fmla="*/ 21659295 h 10000"/>
              <a:gd name="T18" fmla="*/ 25047652 w 10000"/>
              <a:gd name="T19" fmla="*/ 18924256 h 10000"/>
              <a:gd name="T20" fmla="*/ 27107390 w 10000"/>
              <a:gd name="T21" fmla="*/ 19930961 h 10000"/>
              <a:gd name="T22" fmla="*/ 30532582 w 10000"/>
              <a:gd name="T23" fmla="*/ 19950516 h 10000"/>
              <a:gd name="T24" fmla="*/ 30471606 w 10000"/>
              <a:gd name="T25" fmla="*/ 20838638 h 10000"/>
              <a:gd name="T26" fmla="*/ 27698635 w 10000"/>
              <a:gd name="T27" fmla="*/ 22310463 h 10000"/>
              <a:gd name="T28" fmla="*/ 30471606 w 10000"/>
              <a:gd name="T29" fmla="*/ 28194755 h 10000"/>
              <a:gd name="T30" fmla="*/ 41551111 w 10000"/>
              <a:gd name="T31" fmla="*/ 23782288 h 10000"/>
              <a:gd name="T32" fmla="*/ 52630635 w 10000"/>
              <a:gd name="T33" fmla="*/ 23782288 h 10000"/>
              <a:gd name="T34" fmla="*/ 58170241 w 10000"/>
              <a:gd name="T35" fmla="*/ 19369822 h 10000"/>
              <a:gd name="T36" fmla="*/ 60943194 w 10000"/>
              <a:gd name="T37" fmla="*/ 19369822 h 10000"/>
              <a:gd name="T38" fmla="*/ 44324082 w 10000"/>
              <a:gd name="T39" fmla="*/ 16426171 h 10000"/>
              <a:gd name="T40" fmla="*/ 41551111 w 10000"/>
              <a:gd name="T41" fmla="*/ 8824933 h 10000"/>
              <a:gd name="T42" fmla="*/ 52630635 w 10000"/>
              <a:gd name="T43" fmla="*/ 2940641 h 10000"/>
              <a:gd name="T44" fmla="*/ 36011194 w 10000"/>
              <a:gd name="T45" fmla="*/ 0 h 10000"/>
              <a:gd name="T46" fmla="*/ 22159047 w 10000"/>
              <a:gd name="T47" fmla="*/ 1471825 h 1000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000" h="10000">
                <a:moveTo>
                  <a:pt x="3636" y="522"/>
                </a:moveTo>
                <a:lnTo>
                  <a:pt x="909" y="522"/>
                </a:lnTo>
                <a:lnTo>
                  <a:pt x="0" y="0"/>
                </a:lnTo>
                <a:lnTo>
                  <a:pt x="0" y="1043"/>
                </a:lnTo>
                <a:lnTo>
                  <a:pt x="455" y="2609"/>
                </a:lnTo>
                <a:cubicBezTo>
                  <a:pt x="530" y="3171"/>
                  <a:pt x="604" y="3733"/>
                  <a:pt x="679" y="4295"/>
                </a:cubicBezTo>
                <a:cubicBezTo>
                  <a:pt x="604" y="4631"/>
                  <a:pt x="530" y="4968"/>
                  <a:pt x="455" y="5304"/>
                </a:cubicBezTo>
                <a:lnTo>
                  <a:pt x="909" y="6348"/>
                </a:lnTo>
                <a:lnTo>
                  <a:pt x="1598" y="7682"/>
                </a:lnTo>
                <a:cubicBezTo>
                  <a:pt x="2779" y="7328"/>
                  <a:pt x="2976" y="7157"/>
                  <a:pt x="4110" y="6712"/>
                </a:cubicBezTo>
                <a:lnTo>
                  <a:pt x="4448" y="7069"/>
                </a:lnTo>
                <a:lnTo>
                  <a:pt x="5010" y="7076"/>
                </a:lnTo>
                <a:cubicBezTo>
                  <a:pt x="5007" y="7181"/>
                  <a:pt x="5003" y="7286"/>
                  <a:pt x="5000" y="7391"/>
                </a:cubicBezTo>
                <a:lnTo>
                  <a:pt x="4545" y="7913"/>
                </a:lnTo>
                <a:lnTo>
                  <a:pt x="5000" y="10000"/>
                </a:lnTo>
                <a:lnTo>
                  <a:pt x="6818" y="8435"/>
                </a:lnTo>
                <a:lnTo>
                  <a:pt x="8636" y="8435"/>
                </a:lnTo>
                <a:lnTo>
                  <a:pt x="9545" y="6870"/>
                </a:lnTo>
                <a:lnTo>
                  <a:pt x="10000" y="6870"/>
                </a:lnTo>
                <a:lnTo>
                  <a:pt x="7273" y="5826"/>
                </a:lnTo>
                <a:cubicBezTo>
                  <a:pt x="7121" y="4927"/>
                  <a:pt x="6970" y="4029"/>
                  <a:pt x="6818" y="3130"/>
                </a:cubicBezTo>
                <a:lnTo>
                  <a:pt x="8636" y="1043"/>
                </a:lnTo>
                <a:lnTo>
                  <a:pt x="5909" y="0"/>
                </a:lnTo>
                <a:lnTo>
                  <a:pt x="3636" y="52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9" name="Freeform 361"/>
          <p:cNvSpPr>
            <a:spLocks/>
          </p:cNvSpPr>
          <p:nvPr/>
        </p:nvSpPr>
        <p:spPr bwMode="auto">
          <a:xfrm>
            <a:off x="4691063" y="3314700"/>
            <a:ext cx="114300" cy="65088"/>
          </a:xfrm>
          <a:custGeom>
            <a:avLst/>
            <a:gdLst>
              <a:gd name="T0" fmla="*/ 11660715 w 10000"/>
              <a:gd name="T1" fmla="*/ 642479 h 11466"/>
              <a:gd name="T2" fmla="*/ 10601051 w 10000"/>
              <a:gd name="T3" fmla="*/ 411497 h 11466"/>
              <a:gd name="T4" fmla="*/ 8480157 w 10000"/>
              <a:gd name="T5" fmla="*/ 180516 h 11466"/>
              <a:gd name="T6" fmla="*/ 5403601 w 10000"/>
              <a:gd name="T7" fmla="*/ 359942 h 11466"/>
              <a:gd name="T8" fmla="*/ 4815962 w 10000"/>
              <a:gd name="T9" fmla="*/ 0 h 11466"/>
              <a:gd name="T10" fmla="*/ 3180420 w 10000"/>
              <a:gd name="T11" fmla="*/ 347017 h 11466"/>
              <a:gd name="T12" fmla="*/ 0 w 10000"/>
              <a:gd name="T13" fmla="*/ 1104441 h 11466"/>
              <a:gd name="T14" fmla="*/ 0 w 10000"/>
              <a:gd name="T15" fmla="*/ 1566369 h 11466"/>
              <a:gd name="T16" fmla="*/ 2120756 w 10000"/>
              <a:gd name="T17" fmla="*/ 1566369 h 11466"/>
              <a:gd name="T18" fmla="*/ 3128551 w 10000"/>
              <a:gd name="T19" fmla="*/ 2118686 h 11466"/>
              <a:gd name="T20" fmla="*/ 4240084 w 10000"/>
              <a:gd name="T21" fmla="*/ 2028332 h 11466"/>
              <a:gd name="T22" fmla="*/ 6583589 w 10000"/>
              <a:gd name="T23" fmla="*/ 1669485 h 11466"/>
              <a:gd name="T24" fmla="*/ 7800541 w 10000"/>
              <a:gd name="T25" fmla="*/ 1874785 h 11466"/>
              <a:gd name="T26" fmla="*/ 11660715 w 10000"/>
              <a:gd name="T27" fmla="*/ 1566369 h 11466"/>
              <a:gd name="T28" fmla="*/ 13781471 w 10000"/>
              <a:gd name="T29" fmla="*/ 1335388 h 11466"/>
              <a:gd name="T30" fmla="*/ 14841135 w 10000"/>
              <a:gd name="T31" fmla="*/ 1335388 h 11466"/>
              <a:gd name="T32" fmla="*/ 13781471 w 10000"/>
              <a:gd name="T33" fmla="*/ 1104441 h 11466"/>
              <a:gd name="T34" fmla="*/ 11660715 w 10000"/>
              <a:gd name="T35" fmla="*/ 642479 h 114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00" h="11466">
                <a:moveTo>
                  <a:pt x="7857" y="3477"/>
                </a:moveTo>
                <a:lnTo>
                  <a:pt x="7143" y="2227"/>
                </a:lnTo>
                <a:lnTo>
                  <a:pt x="5714" y="977"/>
                </a:lnTo>
                <a:lnTo>
                  <a:pt x="3641" y="1948"/>
                </a:lnTo>
                <a:cubicBezTo>
                  <a:pt x="3532" y="1206"/>
                  <a:pt x="3354" y="742"/>
                  <a:pt x="3245" y="0"/>
                </a:cubicBezTo>
                <a:lnTo>
                  <a:pt x="2143" y="1878"/>
                </a:lnTo>
                <a:lnTo>
                  <a:pt x="0" y="5977"/>
                </a:lnTo>
                <a:lnTo>
                  <a:pt x="0" y="8477"/>
                </a:lnTo>
                <a:lnTo>
                  <a:pt x="1429" y="8477"/>
                </a:lnTo>
                <a:lnTo>
                  <a:pt x="2108" y="11466"/>
                </a:lnTo>
                <a:lnTo>
                  <a:pt x="2857" y="10977"/>
                </a:lnTo>
                <a:lnTo>
                  <a:pt x="4436" y="9035"/>
                </a:lnTo>
                <a:lnTo>
                  <a:pt x="5256" y="10146"/>
                </a:lnTo>
                <a:lnTo>
                  <a:pt x="7857" y="8477"/>
                </a:lnTo>
                <a:lnTo>
                  <a:pt x="9286" y="7227"/>
                </a:lnTo>
                <a:lnTo>
                  <a:pt x="10000" y="7227"/>
                </a:lnTo>
                <a:lnTo>
                  <a:pt x="9286" y="5977"/>
                </a:lnTo>
                <a:lnTo>
                  <a:pt x="7857" y="347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0" name="Freeform 363"/>
          <p:cNvSpPr>
            <a:spLocks/>
          </p:cNvSpPr>
          <p:nvPr/>
        </p:nvSpPr>
        <p:spPr bwMode="auto">
          <a:xfrm>
            <a:off x="4633913" y="3168650"/>
            <a:ext cx="71437" cy="74613"/>
          </a:xfrm>
          <a:custGeom>
            <a:avLst/>
            <a:gdLst>
              <a:gd name="T0" fmla="*/ 853877 w 10056"/>
              <a:gd name="T1" fmla="*/ 1901050 h 10000"/>
              <a:gd name="T2" fmla="*/ 1199163 w 10056"/>
              <a:gd name="T3" fmla="*/ 2661744 h 10000"/>
              <a:gd name="T4" fmla="*/ 1890040 w 10056"/>
              <a:gd name="T5" fmla="*/ 3041860 h 10000"/>
              <a:gd name="T6" fmla="*/ 2519852 w 10056"/>
              <a:gd name="T7" fmla="*/ 3533440 h 10000"/>
              <a:gd name="T8" fmla="*/ 3168589 w 10056"/>
              <a:gd name="T9" fmla="*/ 4158958 h 10000"/>
              <a:gd name="T10" fmla="*/ 3574230 w 10056"/>
              <a:gd name="T11" fmla="*/ 3130881 h 10000"/>
              <a:gd name="T12" fmla="*/ 3333712 w 10056"/>
              <a:gd name="T13" fmla="*/ 2370194 h 10000"/>
              <a:gd name="T14" fmla="*/ 3594263 w 10056"/>
              <a:gd name="T15" fmla="*/ 1365000 h 10000"/>
              <a:gd name="T16" fmla="*/ 3087789 w 10056"/>
              <a:gd name="T17" fmla="*/ 984817 h 10000"/>
              <a:gd name="T18" fmla="*/ 2580612 w 10056"/>
              <a:gd name="T19" fmla="*/ 760247 h 10000"/>
              <a:gd name="T20" fmla="*/ 1890040 w 10056"/>
              <a:gd name="T21" fmla="*/ 380123 h 10000"/>
              <a:gd name="T22" fmla="*/ 1199163 w 10056"/>
              <a:gd name="T23" fmla="*/ 380123 h 10000"/>
              <a:gd name="T24" fmla="*/ 853877 w 10056"/>
              <a:gd name="T25" fmla="*/ 0 h 10000"/>
              <a:gd name="T26" fmla="*/ 163355 w 10056"/>
              <a:gd name="T27" fmla="*/ 380123 h 10000"/>
              <a:gd name="T28" fmla="*/ 0 w 10056"/>
              <a:gd name="T29" fmla="*/ 403835 h 10000"/>
              <a:gd name="T30" fmla="*/ 325253 w 10056"/>
              <a:gd name="T31" fmla="*/ 1431913 h 10000"/>
              <a:gd name="T32" fmla="*/ 853877 w 10056"/>
              <a:gd name="T33" fmla="*/ 1901050 h 100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056" h="10000">
                <a:moveTo>
                  <a:pt x="2389" y="4571"/>
                </a:moveTo>
                <a:lnTo>
                  <a:pt x="3355" y="6400"/>
                </a:lnTo>
                <a:lnTo>
                  <a:pt x="5288" y="7314"/>
                </a:lnTo>
                <a:lnTo>
                  <a:pt x="7050" y="8496"/>
                </a:lnTo>
                <a:lnTo>
                  <a:pt x="8865" y="10000"/>
                </a:lnTo>
                <a:cubicBezTo>
                  <a:pt x="8961" y="9105"/>
                  <a:pt x="9904" y="8423"/>
                  <a:pt x="10000" y="7528"/>
                </a:cubicBezTo>
                <a:lnTo>
                  <a:pt x="9327" y="5699"/>
                </a:lnTo>
                <a:cubicBezTo>
                  <a:pt x="9382" y="4965"/>
                  <a:pt x="10001" y="4016"/>
                  <a:pt x="10056" y="3282"/>
                </a:cubicBezTo>
                <a:lnTo>
                  <a:pt x="8639" y="2368"/>
                </a:lnTo>
                <a:lnTo>
                  <a:pt x="7220" y="1828"/>
                </a:lnTo>
                <a:lnTo>
                  <a:pt x="5288" y="914"/>
                </a:lnTo>
                <a:lnTo>
                  <a:pt x="3355" y="914"/>
                </a:lnTo>
                <a:lnTo>
                  <a:pt x="2389" y="0"/>
                </a:lnTo>
                <a:lnTo>
                  <a:pt x="457" y="914"/>
                </a:lnTo>
                <a:lnTo>
                  <a:pt x="0" y="971"/>
                </a:lnTo>
                <a:cubicBezTo>
                  <a:pt x="152" y="1866"/>
                  <a:pt x="757" y="2548"/>
                  <a:pt x="910" y="3443"/>
                </a:cubicBezTo>
                <a:lnTo>
                  <a:pt x="2389" y="457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 name="Freeform 252"/>
          <p:cNvSpPr>
            <a:spLocks/>
          </p:cNvSpPr>
          <p:nvPr/>
        </p:nvSpPr>
        <p:spPr bwMode="auto">
          <a:xfrm rot="21133526">
            <a:off x="4865688" y="3344863"/>
            <a:ext cx="88900" cy="47625"/>
          </a:xfrm>
          <a:custGeom>
            <a:avLst/>
            <a:gdLst>
              <a:gd name="T0" fmla="*/ 0 w 1912593"/>
              <a:gd name="T1" fmla="*/ 14 h 1229193"/>
              <a:gd name="T2" fmla="*/ 8 w 1912593"/>
              <a:gd name="T3" fmla="*/ 68 h 1229193"/>
              <a:gd name="T4" fmla="*/ 110 w 1912593"/>
              <a:gd name="T5" fmla="*/ 72 h 1229193"/>
              <a:gd name="T6" fmla="*/ 190 w 1912593"/>
              <a:gd name="T7" fmla="*/ 19 h 1229193"/>
              <a:gd name="T8" fmla="*/ 178 w 1912593"/>
              <a:gd name="T9" fmla="*/ 0 h 1229193"/>
              <a:gd name="T10" fmla="*/ 112 w 1912593"/>
              <a:gd name="T11" fmla="*/ 15 h 1229193"/>
              <a:gd name="T12" fmla="*/ 15 w 1912593"/>
              <a:gd name="T13" fmla="*/ 14 h 1229193"/>
              <a:gd name="T14" fmla="*/ 13 w 1912593"/>
              <a:gd name="T15" fmla="*/ 14 h 1229193"/>
              <a:gd name="T16" fmla="*/ 0 w 1912593"/>
              <a:gd name="T17" fmla="*/ 14 h 122919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12593" h="1229193">
                <a:moveTo>
                  <a:pt x="0" y="233280"/>
                </a:moveTo>
                <a:lnTo>
                  <a:pt x="83793" y="1154242"/>
                </a:lnTo>
                <a:lnTo>
                  <a:pt x="1103124" y="1229193"/>
                </a:lnTo>
                <a:lnTo>
                  <a:pt x="1912593" y="314793"/>
                </a:lnTo>
                <a:lnTo>
                  <a:pt x="1792672" y="0"/>
                </a:lnTo>
                <a:lnTo>
                  <a:pt x="1124055" y="252554"/>
                </a:lnTo>
                <a:cubicBezTo>
                  <a:pt x="892871" y="224853"/>
                  <a:pt x="379360" y="273001"/>
                  <a:pt x="148176" y="245300"/>
                </a:cubicBezTo>
                <a:lnTo>
                  <a:pt x="128763" y="242675"/>
                </a:lnTo>
                <a:lnTo>
                  <a:pt x="0" y="23328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2" name="Freeform 253"/>
          <p:cNvSpPr>
            <a:spLocks/>
          </p:cNvSpPr>
          <p:nvPr/>
        </p:nvSpPr>
        <p:spPr bwMode="auto">
          <a:xfrm>
            <a:off x="4870450" y="3354388"/>
            <a:ext cx="142875" cy="149225"/>
          </a:xfrm>
          <a:custGeom>
            <a:avLst/>
            <a:gdLst>
              <a:gd name="T0" fmla="*/ 121 w 3644175"/>
              <a:gd name="T1" fmla="*/ 0 h 3780713"/>
              <a:gd name="T2" fmla="*/ 68 w 3644175"/>
              <a:gd name="T3" fmla="*/ 59 h 3780713"/>
              <a:gd name="T4" fmla="*/ 6 w 3644175"/>
              <a:gd name="T5" fmla="*/ 61 h 3780713"/>
              <a:gd name="T6" fmla="*/ 0 w 3644175"/>
              <a:gd name="T7" fmla="*/ 79 h 3780713"/>
              <a:gd name="T8" fmla="*/ 15 w 3644175"/>
              <a:gd name="T9" fmla="*/ 112 h 3780713"/>
              <a:gd name="T10" fmla="*/ 29 w 3644175"/>
              <a:gd name="T11" fmla="*/ 93 h 3780713"/>
              <a:gd name="T12" fmla="*/ 38 w 3644175"/>
              <a:gd name="T13" fmla="*/ 83 h 3780713"/>
              <a:gd name="T14" fmla="*/ 54 w 3644175"/>
              <a:gd name="T15" fmla="*/ 99 h 3780713"/>
              <a:gd name="T16" fmla="*/ 68 w 3644175"/>
              <a:gd name="T17" fmla="*/ 147 h 3780713"/>
              <a:gd name="T18" fmla="*/ 97 w 3644175"/>
              <a:gd name="T19" fmla="*/ 180 h 3780713"/>
              <a:gd name="T20" fmla="*/ 193 w 3644175"/>
              <a:gd name="T21" fmla="*/ 231 h 3780713"/>
              <a:gd name="T22" fmla="*/ 87 w 3644175"/>
              <a:gd name="T23" fmla="*/ 102 h 3780713"/>
              <a:gd name="T24" fmla="*/ 93 w 3644175"/>
              <a:gd name="T25" fmla="*/ 83 h 3780713"/>
              <a:gd name="T26" fmla="*/ 105 w 3644175"/>
              <a:gd name="T27" fmla="*/ 93 h 3780713"/>
              <a:gd name="T28" fmla="*/ 219 w 3644175"/>
              <a:gd name="T29" fmla="*/ 99 h 3780713"/>
              <a:gd name="T30" fmla="*/ 204 w 3644175"/>
              <a:gd name="T31" fmla="*/ 37 h 3780713"/>
              <a:gd name="T32" fmla="*/ 190 w 3644175"/>
              <a:gd name="T33" fmla="*/ 46 h 3780713"/>
              <a:gd name="T34" fmla="*/ 149 w 3644175"/>
              <a:gd name="T35" fmla="*/ 39 h 3780713"/>
              <a:gd name="T36" fmla="*/ 125 w 3644175"/>
              <a:gd name="T37" fmla="*/ 8 h 3780713"/>
              <a:gd name="T38" fmla="*/ 121 w 3644175"/>
              <a:gd name="T39" fmla="*/ 0 h 37807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644175" h="3780713">
                <a:moveTo>
                  <a:pt x="2018109" y="0"/>
                </a:moveTo>
                <a:lnTo>
                  <a:pt x="1131347" y="970851"/>
                </a:lnTo>
                <a:lnTo>
                  <a:pt x="106496" y="992543"/>
                </a:lnTo>
                <a:lnTo>
                  <a:pt x="0" y="1285960"/>
                </a:lnTo>
                <a:lnTo>
                  <a:pt x="250657" y="1838746"/>
                </a:lnTo>
                <a:lnTo>
                  <a:pt x="476240" y="1522355"/>
                </a:lnTo>
                <a:lnTo>
                  <a:pt x="637449" y="1360281"/>
                </a:lnTo>
                <a:lnTo>
                  <a:pt x="900975" y="1622129"/>
                </a:lnTo>
                <a:lnTo>
                  <a:pt x="1125827" y="2401618"/>
                </a:lnTo>
                <a:lnTo>
                  <a:pt x="1614428" y="2951232"/>
                </a:lnTo>
                <a:cubicBezTo>
                  <a:pt x="2156362" y="3074631"/>
                  <a:pt x="2677783" y="3504219"/>
                  <a:pt x="3209460" y="3780713"/>
                </a:cubicBezTo>
                <a:lnTo>
                  <a:pt x="1455611" y="1667100"/>
                </a:lnTo>
                <a:lnTo>
                  <a:pt x="1543203" y="1366330"/>
                </a:lnTo>
                <a:lnTo>
                  <a:pt x="1755414" y="1517198"/>
                </a:lnTo>
                <a:lnTo>
                  <a:pt x="3644175" y="1622129"/>
                </a:lnTo>
                <a:lnTo>
                  <a:pt x="3394079" y="610450"/>
                </a:lnTo>
                <a:lnTo>
                  <a:pt x="3170007" y="750786"/>
                </a:lnTo>
                <a:lnTo>
                  <a:pt x="2480463" y="641709"/>
                </a:lnTo>
                <a:lnTo>
                  <a:pt x="2078068" y="137463"/>
                </a:lnTo>
                <a:lnTo>
                  <a:pt x="2018109"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3" name="Freeform 254"/>
          <p:cNvSpPr>
            <a:spLocks/>
          </p:cNvSpPr>
          <p:nvPr/>
        </p:nvSpPr>
        <p:spPr bwMode="auto">
          <a:xfrm>
            <a:off x="4929188" y="3406775"/>
            <a:ext cx="98425" cy="98425"/>
          </a:xfrm>
          <a:custGeom>
            <a:avLst/>
            <a:gdLst>
              <a:gd name="T0" fmla="*/ 147 w 2398426"/>
              <a:gd name="T1" fmla="*/ 17 h 2488994"/>
              <a:gd name="T2" fmla="*/ 18 w 2398426"/>
              <a:gd name="T3" fmla="*/ 9 h 2488994"/>
              <a:gd name="T4" fmla="*/ 5 w 2398426"/>
              <a:gd name="T5" fmla="*/ 0 h 2488994"/>
              <a:gd name="T6" fmla="*/ 0 w 2398426"/>
              <a:gd name="T7" fmla="*/ 20 h 2488994"/>
              <a:gd name="T8" fmla="*/ 117 w 2398426"/>
              <a:gd name="T9" fmla="*/ 153 h 2488994"/>
              <a:gd name="T10" fmla="*/ 151 w 2398426"/>
              <a:gd name="T11" fmla="*/ 95 h 2488994"/>
              <a:gd name="T12" fmla="*/ 166 w 2398426"/>
              <a:gd name="T13" fmla="*/ 88 h 2488994"/>
              <a:gd name="T14" fmla="*/ 147 w 2398426"/>
              <a:gd name="T15" fmla="*/ 17 h 248899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98426" h="2488994">
                <a:moveTo>
                  <a:pt x="2113613" y="269822"/>
                </a:moveTo>
                <a:lnTo>
                  <a:pt x="254833" y="149901"/>
                </a:lnTo>
                <a:lnTo>
                  <a:pt x="74951" y="0"/>
                </a:lnTo>
                <a:lnTo>
                  <a:pt x="0" y="329783"/>
                </a:lnTo>
                <a:lnTo>
                  <a:pt x="1691048" y="2488994"/>
                </a:lnTo>
                <a:lnTo>
                  <a:pt x="2177788" y="1556144"/>
                </a:lnTo>
                <a:lnTo>
                  <a:pt x="2398426" y="1439055"/>
                </a:lnTo>
                <a:lnTo>
                  <a:pt x="2113613" y="26982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4" name="Freeform 255"/>
          <p:cNvSpPr>
            <a:spLocks/>
          </p:cNvSpPr>
          <p:nvPr/>
        </p:nvSpPr>
        <p:spPr bwMode="auto">
          <a:xfrm rot="286500">
            <a:off x="5000625" y="3467100"/>
            <a:ext cx="44450" cy="58738"/>
          </a:xfrm>
          <a:custGeom>
            <a:avLst/>
            <a:gdLst>
              <a:gd name="T0" fmla="*/ 20 w 1259245"/>
              <a:gd name="T1" fmla="*/ 0 h 1506961"/>
              <a:gd name="T2" fmla="*/ 0 w 1259245"/>
              <a:gd name="T3" fmla="*/ 58 h 1506961"/>
              <a:gd name="T4" fmla="*/ 27 w 1259245"/>
              <a:gd name="T5" fmla="*/ 90 h 1506961"/>
              <a:gd name="T6" fmla="*/ 56 w 1259245"/>
              <a:gd name="T7" fmla="*/ 34 h 1506961"/>
              <a:gd name="T8" fmla="*/ 20 w 1259245"/>
              <a:gd name="T9" fmla="*/ 0 h 15069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59245" h="1506961">
                <a:moveTo>
                  <a:pt x="459998" y="0"/>
                </a:moveTo>
                <a:lnTo>
                  <a:pt x="0" y="967315"/>
                </a:lnTo>
                <a:lnTo>
                  <a:pt x="599606" y="1506961"/>
                </a:lnTo>
                <a:lnTo>
                  <a:pt x="1259243" y="571259"/>
                </a:lnTo>
                <a:lnTo>
                  <a:pt x="459998"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5" name="Freeform 256"/>
          <p:cNvSpPr>
            <a:spLocks/>
          </p:cNvSpPr>
          <p:nvPr/>
        </p:nvSpPr>
        <p:spPr bwMode="auto">
          <a:xfrm>
            <a:off x="5002213" y="3365500"/>
            <a:ext cx="71437" cy="57150"/>
          </a:xfrm>
          <a:custGeom>
            <a:avLst/>
            <a:gdLst>
              <a:gd name="T0" fmla="*/ 16 w 1678899"/>
              <a:gd name="T1" fmla="*/ 108 h 1259174"/>
              <a:gd name="T2" fmla="*/ 127 w 1678899"/>
              <a:gd name="T3" fmla="*/ 118 h 1259174"/>
              <a:gd name="T4" fmla="*/ 126 w 1678899"/>
              <a:gd name="T5" fmla="*/ 84 h 1259174"/>
              <a:gd name="T6" fmla="*/ 65 w 1678899"/>
              <a:gd name="T7" fmla="*/ 0 h 1259174"/>
              <a:gd name="T8" fmla="*/ 0 w 1678899"/>
              <a:gd name="T9" fmla="*/ 25 h 1259174"/>
              <a:gd name="T10" fmla="*/ 16 w 1678899"/>
              <a:gd name="T11" fmla="*/ 108 h 125917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78899" h="1259174">
                <a:moveTo>
                  <a:pt x="209862" y="1154242"/>
                </a:moveTo>
                <a:lnTo>
                  <a:pt x="1678899" y="1259174"/>
                </a:lnTo>
                <a:lnTo>
                  <a:pt x="1663908" y="899410"/>
                </a:lnTo>
                <a:lnTo>
                  <a:pt x="854439" y="0"/>
                </a:lnTo>
                <a:lnTo>
                  <a:pt x="0" y="269823"/>
                </a:lnTo>
                <a:lnTo>
                  <a:pt x="209862" y="115424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6" name="Freeform 257"/>
          <p:cNvSpPr>
            <a:spLocks/>
          </p:cNvSpPr>
          <p:nvPr/>
        </p:nvSpPr>
        <p:spPr bwMode="auto">
          <a:xfrm>
            <a:off x="5014913" y="3417888"/>
            <a:ext cx="100012" cy="96837"/>
          </a:xfrm>
          <a:custGeom>
            <a:avLst/>
            <a:gdLst>
              <a:gd name="T0" fmla="*/ 0 w 2578308"/>
              <a:gd name="T1" fmla="*/ 0 h 2368446"/>
              <a:gd name="T2" fmla="*/ 15 w 2578308"/>
              <a:gd name="T3" fmla="*/ 78 h 2368446"/>
              <a:gd name="T4" fmla="*/ 6 w 2578308"/>
              <a:gd name="T5" fmla="*/ 86 h 2368446"/>
              <a:gd name="T6" fmla="*/ 50 w 2578308"/>
              <a:gd name="T7" fmla="*/ 127 h 2368446"/>
              <a:gd name="T8" fmla="*/ 65 w 2578308"/>
              <a:gd name="T9" fmla="*/ 104 h 2368446"/>
              <a:gd name="T10" fmla="*/ 101 w 2578308"/>
              <a:gd name="T11" fmla="*/ 138 h 2368446"/>
              <a:gd name="T12" fmla="*/ 95 w 2578308"/>
              <a:gd name="T13" fmla="*/ 161 h 2368446"/>
              <a:gd name="T14" fmla="*/ 136 w 2578308"/>
              <a:gd name="T15" fmla="*/ 154 h 2368446"/>
              <a:gd name="T16" fmla="*/ 150 w 2578308"/>
              <a:gd name="T17" fmla="*/ 103 h 2368446"/>
              <a:gd name="T18" fmla="*/ 123 w 2578308"/>
              <a:gd name="T19" fmla="*/ 15 h 2368446"/>
              <a:gd name="T20" fmla="*/ 84 w 2578308"/>
              <a:gd name="T21" fmla="*/ 1 h 2368446"/>
              <a:gd name="T22" fmla="*/ 0 w 2578308"/>
              <a:gd name="T23" fmla="*/ 0 h 23684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8308" h="2368446">
                <a:moveTo>
                  <a:pt x="0" y="0"/>
                </a:moveTo>
                <a:lnTo>
                  <a:pt x="254833" y="1154242"/>
                </a:lnTo>
                <a:lnTo>
                  <a:pt x="104931" y="1259173"/>
                </a:lnTo>
                <a:lnTo>
                  <a:pt x="855821" y="1873287"/>
                </a:lnTo>
                <a:lnTo>
                  <a:pt x="1111621" y="1524299"/>
                </a:lnTo>
                <a:lnTo>
                  <a:pt x="1734645" y="2033965"/>
                </a:lnTo>
                <a:lnTo>
                  <a:pt x="1633928" y="2368446"/>
                </a:lnTo>
                <a:lnTo>
                  <a:pt x="2338465" y="2263514"/>
                </a:lnTo>
                <a:lnTo>
                  <a:pt x="2578308" y="1514006"/>
                </a:lnTo>
                <a:lnTo>
                  <a:pt x="2113613" y="224852"/>
                </a:lnTo>
                <a:lnTo>
                  <a:pt x="1439056" y="14990"/>
                </a:lnTo>
                <a:lnTo>
                  <a:pt x="0"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7" name="Freeform 258"/>
          <p:cNvSpPr>
            <a:spLocks/>
          </p:cNvSpPr>
          <p:nvPr/>
        </p:nvSpPr>
        <p:spPr bwMode="auto">
          <a:xfrm>
            <a:off x="5041900" y="3478213"/>
            <a:ext cx="39688" cy="49212"/>
          </a:xfrm>
          <a:custGeom>
            <a:avLst/>
            <a:gdLst>
              <a:gd name="T0" fmla="*/ 22 w 1097536"/>
              <a:gd name="T1" fmla="*/ 0 h 1184223"/>
              <a:gd name="T2" fmla="*/ 0 w 1097536"/>
              <a:gd name="T3" fmla="*/ 30 h 1184223"/>
              <a:gd name="T4" fmla="*/ 21 w 1097536"/>
              <a:gd name="T5" fmla="*/ 86 h 1184223"/>
              <a:gd name="T6" fmla="*/ 50 w 1097536"/>
              <a:gd name="T7" fmla="*/ 60 h 1184223"/>
              <a:gd name="T8" fmla="*/ 51 w 1097536"/>
              <a:gd name="T9" fmla="*/ 37 h 1184223"/>
              <a:gd name="T10" fmla="*/ 22 w 1097536"/>
              <a:gd name="T11" fmla="*/ 0 h 11842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97536" h="1184223">
                <a:moveTo>
                  <a:pt x="482939" y="0"/>
                </a:moveTo>
                <a:lnTo>
                  <a:pt x="0" y="416160"/>
                </a:lnTo>
                <a:lnTo>
                  <a:pt x="452959" y="1184223"/>
                </a:lnTo>
                <a:lnTo>
                  <a:pt x="1067555" y="824459"/>
                </a:lnTo>
                <a:lnTo>
                  <a:pt x="1097536" y="509666"/>
                </a:lnTo>
                <a:lnTo>
                  <a:pt x="482939"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8" name="Freeform 259"/>
          <p:cNvSpPr>
            <a:spLocks/>
          </p:cNvSpPr>
          <p:nvPr/>
        </p:nvSpPr>
        <p:spPr bwMode="auto">
          <a:xfrm>
            <a:off x="5059363" y="3505200"/>
            <a:ext cx="65087" cy="60325"/>
          </a:xfrm>
          <a:custGeom>
            <a:avLst/>
            <a:gdLst>
              <a:gd name="T0" fmla="*/ 0 w 1852882"/>
              <a:gd name="T1" fmla="*/ 31 h 1521018"/>
              <a:gd name="T2" fmla="*/ 0 w 1852882"/>
              <a:gd name="T3" fmla="*/ 75 h 1521018"/>
              <a:gd name="T4" fmla="*/ 19 w 1852882"/>
              <a:gd name="T5" fmla="*/ 94 h 1521018"/>
              <a:gd name="T6" fmla="*/ 37 w 1852882"/>
              <a:gd name="T7" fmla="*/ 86 h 1521018"/>
              <a:gd name="T8" fmla="*/ 77 w 1852882"/>
              <a:gd name="T9" fmla="*/ 59 h 1521018"/>
              <a:gd name="T10" fmla="*/ 81 w 1852882"/>
              <a:gd name="T11" fmla="*/ 46 h 1521018"/>
              <a:gd name="T12" fmla="*/ 77 w 1852882"/>
              <a:gd name="T13" fmla="*/ 23 h 1521018"/>
              <a:gd name="T14" fmla="*/ 68 w 1852882"/>
              <a:gd name="T15" fmla="*/ 19 h 1521018"/>
              <a:gd name="T16" fmla="*/ 60 w 1852882"/>
              <a:gd name="T17" fmla="*/ 0 h 1521018"/>
              <a:gd name="T18" fmla="*/ 28 w 1852882"/>
              <a:gd name="T19" fmla="*/ 11 h 1521018"/>
              <a:gd name="T20" fmla="*/ 0 w 1852882"/>
              <a:gd name="T21" fmla="*/ 31 h 15210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52882" h="1521018">
                <a:moveTo>
                  <a:pt x="0" y="507061"/>
                </a:moveTo>
                <a:lnTo>
                  <a:pt x="0" y="1211599"/>
                </a:lnTo>
                <a:lnTo>
                  <a:pt x="435424" y="1521018"/>
                </a:lnTo>
                <a:lnTo>
                  <a:pt x="839449" y="1391481"/>
                </a:lnTo>
                <a:lnTo>
                  <a:pt x="1763339" y="952692"/>
                </a:lnTo>
                <a:lnTo>
                  <a:pt x="1852882" y="743963"/>
                </a:lnTo>
                <a:lnTo>
                  <a:pt x="1756379" y="372784"/>
                </a:lnTo>
                <a:lnTo>
                  <a:pt x="1563372" y="307281"/>
                </a:lnTo>
                <a:lnTo>
                  <a:pt x="1370668" y="0"/>
                </a:lnTo>
                <a:lnTo>
                  <a:pt x="644577" y="177278"/>
                </a:lnTo>
                <a:lnTo>
                  <a:pt x="0" y="50706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9" name="Freeform 260"/>
          <p:cNvSpPr>
            <a:spLocks/>
          </p:cNvSpPr>
          <p:nvPr/>
        </p:nvSpPr>
        <p:spPr bwMode="auto">
          <a:xfrm>
            <a:off x="5019675" y="3495675"/>
            <a:ext cx="53975" cy="109538"/>
          </a:xfrm>
          <a:custGeom>
            <a:avLst/>
            <a:gdLst>
              <a:gd name="T0" fmla="*/ 0 w 444747"/>
              <a:gd name="T1" fmla="*/ 425 h 900169"/>
              <a:gd name="T2" fmla="*/ 177 w 444747"/>
              <a:gd name="T3" fmla="*/ 533 h 900169"/>
              <a:gd name="T4" fmla="*/ 177 w 444747"/>
              <a:gd name="T5" fmla="*/ 1275 h 900169"/>
              <a:gd name="T6" fmla="*/ 467 w 444747"/>
              <a:gd name="T7" fmla="*/ 1604 h 900169"/>
              <a:gd name="T8" fmla="*/ 580 w 444747"/>
              <a:gd name="T9" fmla="*/ 1490 h 900169"/>
              <a:gd name="T10" fmla="*/ 681 w 444747"/>
              <a:gd name="T11" fmla="*/ 1218 h 900169"/>
              <a:gd name="T12" fmla="*/ 643 w 444747"/>
              <a:gd name="T13" fmla="*/ 1084 h 900169"/>
              <a:gd name="T14" fmla="*/ 788 w 444747"/>
              <a:gd name="T15" fmla="*/ 1027 h 900169"/>
              <a:gd name="T16" fmla="*/ 580 w 444747"/>
              <a:gd name="T17" fmla="*/ 850 h 900169"/>
              <a:gd name="T18" fmla="*/ 580 w 444747"/>
              <a:gd name="T19" fmla="*/ 476 h 900169"/>
              <a:gd name="T20" fmla="*/ 328 w 444747"/>
              <a:gd name="T21" fmla="*/ 0 h 900169"/>
              <a:gd name="T22" fmla="*/ 0 w 444747"/>
              <a:gd name="T23" fmla="*/ 425 h 9001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4747" h="900169">
                <a:moveTo>
                  <a:pt x="0" y="238385"/>
                </a:moveTo>
                <a:lnTo>
                  <a:pt x="99623" y="298870"/>
                </a:lnTo>
                <a:lnTo>
                  <a:pt x="99623" y="715154"/>
                </a:lnTo>
                <a:lnTo>
                  <a:pt x="263290" y="900169"/>
                </a:lnTo>
                <a:lnTo>
                  <a:pt x="327333" y="836125"/>
                </a:lnTo>
                <a:lnTo>
                  <a:pt x="384261" y="683132"/>
                </a:lnTo>
                <a:lnTo>
                  <a:pt x="362913" y="608414"/>
                </a:lnTo>
                <a:lnTo>
                  <a:pt x="444747" y="576393"/>
                </a:lnTo>
                <a:lnTo>
                  <a:pt x="327333" y="476769"/>
                </a:lnTo>
                <a:lnTo>
                  <a:pt x="327333" y="266849"/>
                </a:lnTo>
                <a:lnTo>
                  <a:pt x="185014" y="0"/>
                </a:lnTo>
                <a:lnTo>
                  <a:pt x="0" y="23838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33" name="Freeform 257"/>
          <p:cNvSpPr>
            <a:spLocks/>
          </p:cNvSpPr>
          <p:nvPr/>
        </p:nvSpPr>
        <p:spPr bwMode="auto">
          <a:xfrm>
            <a:off x="4252913" y="3009900"/>
            <a:ext cx="109537" cy="163513"/>
          </a:xfrm>
          <a:custGeom>
            <a:avLst/>
            <a:gdLst>
              <a:gd name="T0" fmla="*/ 2147483647 w 84"/>
              <a:gd name="T1" fmla="*/ 2147483647 h 126"/>
              <a:gd name="T2" fmla="*/ 0 w 84"/>
              <a:gd name="T3" fmla="*/ 2147483647 h 126"/>
              <a:gd name="T4" fmla="*/ 0 w 84"/>
              <a:gd name="T5" fmla="*/ 2147483647 h 126"/>
              <a:gd name="T6" fmla="*/ 2147483647 w 84"/>
              <a:gd name="T7" fmla="*/ 2147483647 h 126"/>
              <a:gd name="T8" fmla="*/ 2147483647 w 84"/>
              <a:gd name="T9" fmla="*/ 2147483647 h 126"/>
              <a:gd name="T10" fmla="*/ 2147483647 w 84"/>
              <a:gd name="T11" fmla="*/ 2147483647 h 126"/>
              <a:gd name="T12" fmla="*/ 2147483647 w 84"/>
              <a:gd name="T13" fmla="*/ 2147483647 h 126"/>
              <a:gd name="T14" fmla="*/ 2147483647 w 84"/>
              <a:gd name="T15" fmla="*/ 2147483647 h 126"/>
              <a:gd name="T16" fmla="*/ 2147483647 w 84"/>
              <a:gd name="T17" fmla="*/ 2147483647 h 126"/>
              <a:gd name="T18" fmla="*/ 2147483647 w 84"/>
              <a:gd name="T19" fmla="*/ 2147483647 h 126"/>
              <a:gd name="T20" fmla="*/ 2147483647 w 84"/>
              <a:gd name="T21" fmla="*/ 2147483647 h 126"/>
              <a:gd name="T22" fmla="*/ 2147483647 w 84"/>
              <a:gd name="T23" fmla="*/ 0 h 126"/>
              <a:gd name="T24" fmla="*/ 2147483647 w 84"/>
              <a:gd name="T25" fmla="*/ 2147483647 h 126"/>
              <a:gd name="T26" fmla="*/ 2147483647 w 84"/>
              <a:gd name="T27" fmla="*/ 2147483647 h 126"/>
              <a:gd name="T28" fmla="*/ 2147483647 w 84"/>
              <a:gd name="T29" fmla="*/ 2147483647 h 126"/>
              <a:gd name="T30" fmla="*/ 2147483647 w 84"/>
              <a:gd name="T31" fmla="*/ 2147483647 h 126"/>
              <a:gd name="T32" fmla="*/ 2147483647 w 84"/>
              <a:gd name="T33" fmla="*/ 2147483647 h 126"/>
              <a:gd name="T34" fmla="*/ 2147483647 w 84"/>
              <a:gd name="T35" fmla="*/ 2147483647 h 126"/>
              <a:gd name="T36" fmla="*/ 2147483647 w 84"/>
              <a:gd name="T37" fmla="*/ 2147483647 h 126"/>
              <a:gd name="T38" fmla="*/ 2147483647 w 84"/>
              <a:gd name="T39" fmla="*/ 2147483647 h 126"/>
              <a:gd name="T40" fmla="*/ 2147483647 w 84"/>
              <a:gd name="T41" fmla="*/ 2147483647 h 12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4" h="126">
                <a:moveTo>
                  <a:pt x="18" y="126"/>
                </a:moveTo>
                <a:lnTo>
                  <a:pt x="0" y="114"/>
                </a:lnTo>
                <a:lnTo>
                  <a:pt x="0" y="102"/>
                </a:lnTo>
                <a:lnTo>
                  <a:pt x="6" y="96"/>
                </a:lnTo>
                <a:lnTo>
                  <a:pt x="12" y="84"/>
                </a:lnTo>
                <a:lnTo>
                  <a:pt x="12" y="66"/>
                </a:lnTo>
                <a:lnTo>
                  <a:pt x="6" y="60"/>
                </a:lnTo>
                <a:lnTo>
                  <a:pt x="12" y="54"/>
                </a:lnTo>
                <a:lnTo>
                  <a:pt x="6" y="36"/>
                </a:lnTo>
                <a:lnTo>
                  <a:pt x="30" y="30"/>
                </a:lnTo>
                <a:lnTo>
                  <a:pt x="30" y="18"/>
                </a:lnTo>
                <a:lnTo>
                  <a:pt x="54" y="0"/>
                </a:lnTo>
                <a:lnTo>
                  <a:pt x="60" y="6"/>
                </a:lnTo>
                <a:lnTo>
                  <a:pt x="72" y="6"/>
                </a:lnTo>
                <a:lnTo>
                  <a:pt x="78" y="18"/>
                </a:lnTo>
                <a:lnTo>
                  <a:pt x="84" y="30"/>
                </a:lnTo>
                <a:lnTo>
                  <a:pt x="72" y="42"/>
                </a:lnTo>
                <a:lnTo>
                  <a:pt x="78" y="66"/>
                </a:lnTo>
                <a:lnTo>
                  <a:pt x="72" y="96"/>
                </a:lnTo>
                <a:lnTo>
                  <a:pt x="54" y="102"/>
                </a:lnTo>
                <a:lnTo>
                  <a:pt x="18" y="12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34" name="Freeform 258"/>
          <p:cNvSpPr>
            <a:spLocks/>
          </p:cNvSpPr>
          <p:nvPr/>
        </p:nvSpPr>
        <p:spPr bwMode="auto">
          <a:xfrm>
            <a:off x="5830888" y="1674813"/>
            <a:ext cx="436562" cy="557212"/>
          </a:xfrm>
          <a:custGeom>
            <a:avLst/>
            <a:gdLst>
              <a:gd name="T0" fmla="*/ 2147483647 w 336"/>
              <a:gd name="T1" fmla="*/ 2147483647 h 427"/>
              <a:gd name="T2" fmla="*/ 2147483647 w 336"/>
              <a:gd name="T3" fmla="*/ 2147483647 h 427"/>
              <a:gd name="T4" fmla="*/ 2147483647 w 336"/>
              <a:gd name="T5" fmla="*/ 2147483647 h 427"/>
              <a:gd name="T6" fmla="*/ 2147483647 w 336"/>
              <a:gd name="T7" fmla="*/ 2147483647 h 427"/>
              <a:gd name="T8" fmla="*/ 2147483647 w 336"/>
              <a:gd name="T9" fmla="*/ 2147483647 h 427"/>
              <a:gd name="T10" fmla="*/ 2147483647 w 336"/>
              <a:gd name="T11" fmla="*/ 2147483647 h 427"/>
              <a:gd name="T12" fmla="*/ 2147483647 w 336"/>
              <a:gd name="T13" fmla="*/ 2147483647 h 427"/>
              <a:gd name="T14" fmla="*/ 2147483647 w 336"/>
              <a:gd name="T15" fmla="*/ 2147483647 h 427"/>
              <a:gd name="T16" fmla="*/ 2147483647 w 336"/>
              <a:gd name="T17" fmla="*/ 2147483647 h 427"/>
              <a:gd name="T18" fmla="*/ 2147483647 w 336"/>
              <a:gd name="T19" fmla="*/ 2147483647 h 427"/>
              <a:gd name="T20" fmla="*/ 2147483647 w 336"/>
              <a:gd name="T21" fmla="*/ 2147483647 h 427"/>
              <a:gd name="T22" fmla="*/ 2147483647 w 336"/>
              <a:gd name="T23" fmla="*/ 0 h 427"/>
              <a:gd name="T24" fmla="*/ 2147483647 w 336"/>
              <a:gd name="T25" fmla="*/ 2147483647 h 427"/>
              <a:gd name="T26" fmla="*/ 2147483647 w 336"/>
              <a:gd name="T27" fmla="*/ 2147483647 h 427"/>
              <a:gd name="T28" fmla="*/ 2147483647 w 336"/>
              <a:gd name="T29" fmla="*/ 2147483647 h 427"/>
              <a:gd name="T30" fmla="*/ 2147483647 w 336"/>
              <a:gd name="T31" fmla="*/ 2147483647 h 427"/>
              <a:gd name="T32" fmla="*/ 2147483647 w 336"/>
              <a:gd name="T33" fmla="*/ 2147483647 h 427"/>
              <a:gd name="T34" fmla="*/ 2147483647 w 336"/>
              <a:gd name="T35" fmla="*/ 2147483647 h 427"/>
              <a:gd name="T36" fmla="*/ 2147483647 w 336"/>
              <a:gd name="T37" fmla="*/ 2147483647 h 427"/>
              <a:gd name="T38" fmla="*/ 2147483647 w 336"/>
              <a:gd name="T39" fmla="*/ 2147483647 h 427"/>
              <a:gd name="T40" fmla="*/ 2147483647 w 336"/>
              <a:gd name="T41" fmla="*/ 2147483647 h 427"/>
              <a:gd name="T42" fmla="*/ 2147483647 w 336"/>
              <a:gd name="T43" fmla="*/ 2147483647 h 427"/>
              <a:gd name="T44" fmla="*/ 2147483647 w 336"/>
              <a:gd name="T45" fmla="*/ 2147483647 h 427"/>
              <a:gd name="T46" fmla="*/ 2147483647 w 336"/>
              <a:gd name="T47" fmla="*/ 2147483647 h 427"/>
              <a:gd name="T48" fmla="*/ 2147483647 w 336"/>
              <a:gd name="T49" fmla="*/ 2147483647 h 427"/>
              <a:gd name="T50" fmla="*/ 2147483647 w 336"/>
              <a:gd name="T51" fmla="*/ 2147483647 h 427"/>
              <a:gd name="T52" fmla="*/ 2147483647 w 336"/>
              <a:gd name="T53" fmla="*/ 2147483647 h 427"/>
              <a:gd name="T54" fmla="*/ 0 w 336"/>
              <a:gd name="T55" fmla="*/ 2147483647 h 427"/>
              <a:gd name="T56" fmla="*/ 2147483647 w 336"/>
              <a:gd name="T57" fmla="*/ 2147483647 h 427"/>
              <a:gd name="T58" fmla="*/ 2147483647 w 336"/>
              <a:gd name="T59" fmla="*/ 2147483647 h 427"/>
              <a:gd name="T60" fmla="*/ 2147483647 w 336"/>
              <a:gd name="T61" fmla="*/ 2147483647 h 427"/>
              <a:gd name="T62" fmla="*/ 2147483647 w 336"/>
              <a:gd name="T63" fmla="*/ 2147483647 h 427"/>
              <a:gd name="T64" fmla="*/ 2147483647 w 336"/>
              <a:gd name="T65" fmla="*/ 2147483647 h 4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36" h="427">
                <a:moveTo>
                  <a:pt x="120" y="427"/>
                </a:moveTo>
                <a:lnTo>
                  <a:pt x="96" y="397"/>
                </a:lnTo>
                <a:lnTo>
                  <a:pt x="78" y="325"/>
                </a:lnTo>
                <a:lnTo>
                  <a:pt x="96" y="282"/>
                </a:lnTo>
                <a:lnTo>
                  <a:pt x="144" y="180"/>
                </a:lnTo>
                <a:lnTo>
                  <a:pt x="192" y="150"/>
                </a:lnTo>
                <a:lnTo>
                  <a:pt x="222" y="114"/>
                </a:lnTo>
                <a:lnTo>
                  <a:pt x="252" y="96"/>
                </a:lnTo>
                <a:lnTo>
                  <a:pt x="294" y="72"/>
                </a:lnTo>
                <a:lnTo>
                  <a:pt x="336" y="30"/>
                </a:lnTo>
                <a:lnTo>
                  <a:pt x="330" y="6"/>
                </a:lnTo>
                <a:lnTo>
                  <a:pt x="294" y="0"/>
                </a:lnTo>
                <a:lnTo>
                  <a:pt x="270" y="24"/>
                </a:lnTo>
                <a:lnTo>
                  <a:pt x="252" y="42"/>
                </a:lnTo>
                <a:lnTo>
                  <a:pt x="222" y="48"/>
                </a:lnTo>
                <a:lnTo>
                  <a:pt x="186" y="48"/>
                </a:lnTo>
                <a:lnTo>
                  <a:pt x="174" y="60"/>
                </a:lnTo>
                <a:lnTo>
                  <a:pt x="162" y="78"/>
                </a:lnTo>
                <a:lnTo>
                  <a:pt x="114" y="126"/>
                </a:lnTo>
                <a:lnTo>
                  <a:pt x="90" y="138"/>
                </a:lnTo>
                <a:lnTo>
                  <a:pt x="84" y="168"/>
                </a:lnTo>
                <a:lnTo>
                  <a:pt x="66" y="186"/>
                </a:lnTo>
                <a:lnTo>
                  <a:pt x="42" y="216"/>
                </a:lnTo>
                <a:lnTo>
                  <a:pt x="42" y="240"/>
                </a:lnTo>
                <a:lnTo>
                  <a:pt x="30" y="270"/>
                </a:lnTo>
                <a:lnTo>
                  <a:pt x="12" y="295"/>
                </a:lnTo>
                <a:lnTo>
                  <a:pt x="18" y="325"/>
                </a:lnTo>
                <a:lnTo>
                  <a:pt x="0" y="349"/>
                </a:lnTo>
                <a:lnTo>
                  <a:pt x="18" y="391"/>
                </a:lnTo>
                <a:lnTo>
                  <a:pt x="48" y="403"/>
                </a:lnTo>
                <a:lnTo>
                  <a:pt x="54" y="415"/>
                </a:lnTo>
                <a:lnTo>
                  <a:pt x="72" y="421"/>
                </a:lnTo>
                <a:lnTo>
                  <a:pt x="120" y="42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35" name="Freeform 259"/>
          <p:cNvSpPr>
            <a:spLocks/>
          </p:cNvSpPr>
          <p:nvPr/>
        </p:nvSpPr>
        <p:spPr bwMode="auto">
          <a:xfrm>
            <a:off x="5572125" y="4953000"/>
            <a:ext cx="166688" cy="346075"/>
          </a:xfrm>
          <a:custGeom>
            <a:avLst/>
            <a:gdLst>
              <a:gd name="T0" fmla="*/ 2147483647 w 126"/>
              <a:gd name="T1" fmla="*/ 2147483647 h 265"/>
              <a:gd name="T2" fmla="*/ 0 w 126"/>
              <a:gd name="T3" fmla="*/ 2147483647 h 265"/>
              <a:gd name="T4" fmla="*/ 2147483647 w 126"/>
              <a:gd name="T5" fmla="*/ 2147483647 h 265"/>
              <a:gd name="T6" fmla="*/ 2147483647 w 126"/>
              <a:gd name="T7" fmla="*/ 2147483647 h 265"/>
              <a:gd name="T8" fmla="*/ 2147483647 w 126"/>
              <a:gd name="T9" fmla="*/ 2147483647 h 265"/>
              <a:gd name="T10" fmla="*/ 2147483647 w 126"/>
              <a:gd name="T11" fmla="*/ 2147483647 h 265"/>
              <a:gd name="T12" fmla="*/ 2147483647 w 126"/>
              <a:gd name="T13" fmla="*/ 2147483647 h 265"/>
              <a:gd name="T14" fmla="*/ 2147483647 w 126"/>
              <a:gd name="T15" fmla="*/ 2147483647 h 265"/>
              <a:gd name="T16" fmla="*/ 2147483647 w 126"/>
              <a:gd name="T17" fmla="*/ 0 h 265"/>
              <a:gd name="T18" fmla="*/ 2147483647 w 126"/>
              <a:gd name="T19" fmla="*/ 2147483647 h 265"/>
              <a:gd name="T20" fmla="*/ 2147483647 w 126"/>
              <a:gd name="T21" fmla="*/ 2147483647 h 265"/>
              <a:gd name="T22" fmla="*/ 2147483647 w 126"/>
              <a:gd name="T23" fmla="*/ 2147483647 h 265"/>
              <a:gd name="T24" fmla="*/ 2147483647 w 126"/>
              <a:gd name="T25" fmla="*/ 2147483647 h 265"/>
              <a:gd name="T26" fmla="*/ 2147483647 w 126"/>
              <a:gd name="T27" fmla="*/ 2147483647 h 265"/>
              <a:gd name="T28" fmla="*/ 2147483647 w 126"/>
              <a:gd name="T29" fmla="*/ 2147483647 h 265"/>
              <a:gd name="T30" fmla="*/ 2147483647 w 126"/>
              <a:gd name="T31" fmla="*/ 2147483647 h 265"/>
              <a:gd name="T32" fmla="*/ 2147483647 w 126"/>
              <a:gd name="T33" fmla="*/ 2147483647 h 2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6" h="265">
                <a:moveTo>
                  <a:pt x="6" y="217"/>
                </a:moveTo>
                <a:lnTo>
                  <a:pt x="0" y="193"/>
                </a:lnTo>
                <a:lnTo>
                  <a:pt x="12" y="169"/>
                </a:lnTo>
                <a:lnTo>
                  <a:pt x="24" y="139"/>
                </a:lnTo>
                <a:lnTo>
                  <a:pt x="12" y="91"/>
                </a:lnTo>
                <a:lnTo>
                  <a:pt x="30" y="78"/>
                </a:lnTo>
                <a:lnTo>
                  <a:pt x="54" y="60"/>
                </a:lnTo>
                <a:lnTo>
                  <a:pt x="78" y="24"/>
                </a:lnTo>
                <a:lnTo>
                  <a:pt x="108" y="0"/>
                </a:lnTo>
                <a:lnTo>
                  <a:pt x="126" y="24"/>
                </a:lnTo>
                <a:lnTo>
                  <a:pt x="126" y="66"/>
                </a:lnTo>
                <a:lnTo>
                  <a:pt x="126" y="91"/>
                </a:lnTo>
                <a:lnTo>
                  <a:pt x="78" y="253"/>
                </a:lnTo>
                <a:lnTo>
                  <a:pt x="54" y="259"/>
                </a:lnTo>
                <a:lnTo>
                  <a:pt x="30" y="265"/>
                </a:lnTo>
                <a:lnTo>
                  <a:pt x="6" y="247"/>
                </a:lnTo>
                <a:lnTo>
                  <a:pt x="6" y="21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36" name="Freeform 266"/>
          <p:cNvSpPr>
            <a:spLocks/>
          </p:cNvSpPr>
          <p:nvPr/>
        </p:nvSpPr>
        <p:spPr bwMode="auto">
          <a:xfrm>
            <a:off x="8650288" y="5749925"/>
            <a:ext cx="179387" cy="204788"/>
          </a:xfrm>
          <a:custGeom>
            <a:avLst/>
            <a:gdLst>
              <a:gd name="T0" fmla="*/ 0 w 138"/>
              <a:gd name="T1" fmla="*/ 2147483647 h 157"/>
              <a:gd name="T2" fmla="*/ 2147483647 w 138"/>
              <a:gd name="T3" fmla="*/ 2147483647 h 157"/>
              <a:gd name="T4" fmla="*/ 2147483647 w 138"/>
              <a:gd name="T5" fmla="*/ 2147483647 h 157"/>
              <a:gd name="T6" fmla="*/ 2147483647 w 138"/>
              <a:gd name="T7" fmla="*/ 2147483647 h 157"/>
              <a:gd name="T8" fmla="*/ 2147483647 w 138"/>
              <a:gd name="T9" fmla="*/ 2147483647 h 157"/>
              <a:gd name="T10" fmla="*/ 2147483647 w 138"/>
              <a:gd name="T11" fmla="*/ 2147483647 h 157"/>
              <a:gd name="T12" fmla="*/ 2147483647 w 138"/>
              <a:gd name="T13" fmla="*/ 0 h 157"/>
              <a:gd name="T14" fmla="*/ 2147483647 w 138"/>
              <a:gd name="T15" fmla="*/ 2147483647 h 157"/>
              <a:gd name="T16" fmla="*/ 2147483647 w 138"/>
              <a:gd name="T17" fmla="*/ 2147483647 h 157"/>
              <a:gd name="T18" fmla="*/ 2147483647 w 138"/>
              <a:gd name="T19" fmla="*/ 2147483647 h 157"/>
              <a:gd name="T20" fmla="*/ 2147483647 w 138"/>
              <a:gd name="T21" fmla="*/ 2147483647 h 157"/>
              <a:gd name="T22" fmla="*/ 2147483647 w 138"/>
              <a:gd name="T23" fmla="*/ 2147483647 h 157"/>
              <a:gd name="T24" fmla="*/ 2147483647 w 138"/>
              <a:gd name="T25" fmla="*/ 2147483647 h 157"/>
              <a:gd name="T26" fmla="*/ 2147483647 w 138"/>
              <a:gd name="T27" fmla="*/ 2147483647 h 157"/>
              <a:gd name="T28" fmla="*/ 2147483647 w 138"/>
              <a:gd name="T29" fmla="*/ 2147483647 h 157"/>
              <a:gd name="T30" fmla="*/ 2147483647 w 138"/>
              <a:gd name="T31" fmla="*/ 2147483647 h 157"/>
              <a:gd name="T32" fmla="*/ 2147483647 w 138"/>
              <a:gd name="T33" fmla="*/ 2147483647 h 157"/>
              <a:gd name="T34" fmla="*/ 0 w 138"/>
              <a:gd name="T35" fmla="*/ 2147483647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8" h="157">
                <a:moveTo>
                  <a:pt x="0" y="133"/>
                </a:moveTo>
                <a:lnTo>
                  <a:pt x="18" y="97"/>
                </a:lnTo>
                <a:lnTo>
                  <a:pt x="30" y="79"/>
                </a:lnTo>
                <a:lnTo>
                  <a:pt x="66" y="60"/>
                </a:lnTo>
                <a:lnTo>
                  <a:pt x="78" y="54"/>
                </a:lnTo>
                <a:lnTo>
                  <a:pt x="90" y="30"/>
                </a:lnTo>
                <a:lnTo>
                  <a:pt x="102" y="0"/>
                </a:lnTo>
                <a:lnTo>
                  <a:pt x="114" y="12"/>
                </a:lnTo>
                <a:lnTo>
                  <a:pt x="138" y="18"/>
                </a:lnTo>
                <a:lnTo>
                  <a:pt x="138" y="36"/>
                </a:lnTo>
                <a:lnTo>
                  <a:pt x="114" y="54"/>
                </a:lnTo>
                <a:lnTo>
                  <a:pt x="102" y="67"/>
                </a:lnTo>
                <a:lnTo>
                  <a:pt x="78" y="91"/>
                </a:lnTo>
                <a:lnTo>
                  <a:pt x="72" y="115"/>
                </a:lnTo>
                <a:lnTo>
                  <a:pt x="66" y="151"/>
                </a:lnTo>
                <a:lnTo>
                  <a:pt x="36" y="157"/>
                </a:lnTo>
                <a:lnTo>
                  <a:pt x="18" y="151"/>
                </a:lnTo>
                <a:lnTo>
                  <a:pt x="0" y="133"/>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37" name="Freeform 267"/>
          <p:cNvSpPr>
            <a:spLocks/>
          </p:cNvSpPr>
          <p:nvPr/>
        </p:nvSpPr>
        <p:spPr bwMode="auto">
          <a:xfrm>
            <a:off x="8805863" y="5565775"/>
            <a:ext cx="125412" cy="201613"/>
          </a:xfrm>
          <a:custGeom>
            <a:avLst/>
            <a:gdLst>
              <a:gd name="T0" fmla="*/ 2147483647 w 96"/>
              <a:gd name="T1" fmla="*/ 2147483647 h 156"/>
              <a:gd name="T2" fmla="*/ 2147483647 w 96"/>
              <a:gd name="T3" fmla="*/ 2147483647 h 156"/>
              <a:gd name="T4" fmla="*/ 2147483647 w 96"/>
              <a:gd name="T5" fmla="*/ 2147483647 h 156"/>
              <a:gd name="T6" fmla="*/ 0 w 96"/>
              <a:gd name="T7" fmla="*/ 0 h 156"/>
              <a:gd name="T8" fmla="*/ 2147483647 w 96"/>
              <a:gd name="T9" fmla="*/ 2147483647 h 156"/>
              <a:gd name="T10" fmla="*/ 2147483647 w 96"/>
              <a:gd name="T11" fmla="*/ 2147483647 h 156"/>
              <a:gd name="T12" fmla="*/ 2147483647 w 96"/>
              <a:gd name="T13" fmla="*/ 2147483647 h 156"/>
              <a:gd name="T14" fmla="*/ 2147483647 w 96"/>
              <a:gd name="T15" fmla="*/ 2147483647 h 156"/>
              <a:gd name="T16" fmla="*/ 2147483647 w 96"/>
              <a:gd name="T17" fmla="*/ 2147483647 h 156"/>
              <a:gd name="T18" fmla="*/ 2147483647 w 96"/>
              <a:gd name="T19" fmla="*/ 2147483647 h 156"/>
              <a:gd name="T20" fmla="*/ 2147483647 w 96"/>
              <a:gd name="T21" fmla="*/ 2147483647 h 156"/>
              <a:gd name="T22" fmla="*/ 2147483647 w 96"/>
              <a:gd name="T23" fmla="*/ 2147483647 h 156"/>
              <a:gd name="T24" fmla="*/ 2147483647 w 96"/>
              <a:gd name="T25" fmla="*/ 2147483647 h 156"/>
              <a:gd name="T26" fmla="*/ 2147483647 w 96"/>
              <a:gd name="T27" fmla="*/ 2147483647 h 156"/>
              <a:gd name="T28" fmla="*/ 2147483647 w 96"/>
              <a:gd name="T29" fmla="*/ 2147483647 h 156"/>
              <a:gd name="T30" fmla="*/ 2147483647 w 96"/>
              <a:gd name="T31" fmla="*/ 2147483647 h 156"/>
              <a:gd name="T32" fmla="*/ 2147483647 w 96"/>
              <a:gd name="T33" fmla="*/ 2147483647 h 156"/>
              <a:gd name="T34" fmla="*/ 2147483647 w 96"/>
              <a:gd name="T35" fmla="*/ 2147483647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6" h="156">
                <a:moveTo>
                  <a:pt x="6" y="108"/>
                </a:moveTo>
                <a:lnTo>
                  <a:pt x="24" y="78"/>
                </a:lnTo>
                <a:lnTo>
                  <a:pt x="24" y="54"/>
                </a:lnTo>
                <a:lnTo>
                  <a:pt x="0" y="0"/>
                </a:lnTo>
                <a:lnTo>
                  <a:pt x="30" y="12"/>
                </a:lnTo>
                <a:lnTo>
                  <a:pt x="30" y="42"/>
                </a:lnTo>
                <a:lnTo>
                  <a:pt x="42" y="60"/>
                </a:lnTo>
                <a:lnTo>
                  <a:pt x="60" y="78"/>
                </a:lnTo>
                <a:lnTo>
                  <a:pt x="84" y="66"/>
                </a:lnTo>
                <a:lnTo>
                  <a:pt x="96" y="78"/>
                </a:lnTo>
                <a:lnTo>
                  <a:pt x="90" y="90"/>
                </a:lnTo>
                <a:lnTo>
                  <a:pt x="78" y="102"/>
                </a:lnTo>
                <a:lnTo>
                  <a:pt x="66" y="114"/>
                </a:lnTo>
                <a:lnTo>
                  <a:pt x="60" y="132"/>
                </a:lnTo>
                <a:lnTo>
                  <a:pt x="42" y="156"/>
                </a:lnTo>
                <a:lnTo>
                  <a:pt x="24" y="144"/>
                </a:lnTo>
                <a:lnTo>
                  <a:pt x="30" y="126"/>
                </a:lnTo>
                <a:lnTo>
                  <a:pt x="6" y="108"/>
                </a:lnTo>
                <a:close/>
              </a:path>
            </a:pathLst>
          </a:custGeom>
          <a:solidFill>
            <a:schemeClr val="accent3">
              <a:lumMod val="75000"/>
            </a:schemeClr>
          </a:solidFill>
          <a:ln w="9525">
            <a:solidFill>
              <a:schemeClr val="bg1"/>
            </a:solidFill>
            <a:round/>
            <a:headEnd/>
            <a:tailEnd/>
          </a:ln>
        </p:spPr>
        <p:txBody>
          <a:bodyPr/>
          <a:lstStyle/>
          <a:p>
            <a:endParaRPr lang="en-GB"/>
          </a:p>
        </p:txBody>
      </p:sp>
      <p:sp>
        <p:nvSpPr>
          <p:cNvPr id="38" name="Freeform 268"/>
          <p:cNvSpPr>
            <a:spLocks/>
          </p:cNvSpPr>
          <p:nvPr/>
        </p:nvSpPr>
        <p:spPr bwMode="auto">
          <a:xfrm>
            <a:off x="7323138" y="4938713"/>
            <a:ext cx="989012" cy="750887"/>
          </a:xfrm>
          <a:custGeom>
            <a:avLst/>
            <a:gdLst>
              <a:gd name="T0" fmla="*/ 2147483647 w 757"/>
              <a:gd name="T1" fmla="*/ 2147483647 h 577"/>
              <a:gd name="T2" fmla="*/ 2147483647 w 757"/>
              <a:gd name="T3" fmla="*/ 2147483647 h 577"/>
              <a:gd name="T4" fmla="*/ 0 w 757"/>
              <a:gd name="T5" fmla="*/ 2147483647 h 577"/>
              <a:gd name="T6" fmla="*/ 2147483647 w 757"/>
              <a:gd name="T7" fmla="*/ 2147483647 h 577"/>
              <a:gd name="T8" fmla="*/ 2147483647 w 757"/>
              <a:gd name="T9" fmla="*/ 2147483647 h 577"/>
              <a:gd name="T10" fmla="*/ 2147483647 w 757"/>
              <a:gd name="T11" fmla="*/ 2147483647 h 577"/>
              <a:gd name="T12" fmla="*/ 2147483647 w 757"/>
              <a:gd name="T13" fmla="*/ 2147483647 h 577"/>
              <a:gd name="T14" fmla="*/ 2147483647 w 757"/>
              <a:gd name="T15" fmla="*/ 2147483647 h 577"/>
              <a:gd name="T16" fmla="*/ 2147483647 w 757"/>
              <a:gd name="T17" fmla="*/ 2147483647 h 577"/>
              <a:gd name="T18" fmla="*/ 2147483647 w 757"/>
              <a:gd name="T19" fmla="*/ 2147483647 h 577"/>
              <a:gd name="T20" fmla="*/ 2147483647 w 757"/>
              <a:gd name="T21" fmla="*/ 0 h 577"/>
              <a:gd name="T22" fmla="*/ 2147483647 w 757"/>
              <a:gd name="T23" fmla="*/ 2147483647 h 577"/>
              <a:gd name="T24" fmla="*/ 2147483647 w 757"/>
              <a:gd name="T25" fmla="*/ 2147483647 h 577"/>
              <a:gd name="T26" fmla="*/ 2147483647 w 757"/>
              <a:gd name="T27" fmla="*/ 2147483647 h 577"/>
              <a:gd name="T28" fmla="*/ 2147483647 w 757"/>
              <a:gd name="T29" fmla="*/ 2147483647 h 577"/>
              <a:gd name="T30" fmla="*/ 2147483647 w 757"/>
              <a:gd name="T31" fmla="*/ 2147483647 h 577"/>
              <a:gd name="T32" fmla="*/ 2147483647 w 757"/>
              <a:gd name="T33" fmla="*/ 2147483647 h 577"/>
              <a:gd name="T34" fmla="*/ 2147483647 w 757"/>
              <a:gd name="T35" fmla="*/ 2147483647 h 577"/>
              <a:gd name="T36" fmla="*/ 2147483647 w 757"/>
              <a:gd name="T37" fmla="*/ 2147483647 h 577"/>
              <a:gd name="T38" fmla="*/ 2147483647 w 757"/>
              <a:gd name="T39" fmla="*/ 2147483647 h 577"/>
              <a:gd name="T40" fmla="*/ 2147483647 w 757"/>
              <a:gd name="T41" fmla="*/ 2147483647 h 577"/>
              <a:gd name="T42" fmla="*/ 2147483647 w 757"/>
              <a:gd name="T43" fmla="*/ 2147483647 h 577"/>
              <a:gd name="T44" fmla="*/ 2147483647 w 757"/>
              <a:gd name="T45" fmla="*/ 2147483647 h 577"/>
              <a:gd name="T46" fmla="*/ 2147483647 w 757"/>
              <a:gd name="T47" fmla="*/ 2147483647 h 577"/>
              <a:gd name="T48" fmla="*/ 2147483647 w 757"/>
              <a:gd name="T49" fmla="*/ 2147483647 h 577"/>
              <a:gd name="T50" fmla="*/ 2147483647 w 757"/>
              <a:gd name="T51" fmla="*/ 2147483647 h 577"/>
              <a:gd name="T52" fmla="*/ 2147483647 w 757"/>
              <a:gd name="T53" fmla="*/ 2147483647 h 577"/>
              <a:gd name="T54" fmla="*/ 2147483647 w 757"/>
              <a:gd name="T55" fmla="*/ 2147483647 h 577"/>
              <a:gd name="T56" fmla="*/ 2147483647 w 757"/>
              <a:gd name="T57" fmla="*/ 2147483647 h 577"/>
              <a:gd name="T58" fmla="*/ 2147483647 w 757"/>
              <a:gd name="T59" fmla="*/ 2147483647 h 577"/>
              <a:gd name="T60" fmla="*/ 2147483647 w 757"/>
              <a:gd name="T61" fmla="*/ 2147483647 h 577"/>
              <a:gd name="T62" fmla="*/ 2147483647 w 757"/>
              <a:gd name="T63" fmla="*/ 2147483647 h 577"/>
              <a:gd name="T64" fmla="*/ 2147483647 w 757"/>
              <a:gd name="T65" fmla="*/ 2147483647 h 577"/>
              <a:gd name="T66" fmla="*/ 2147483647 w 757"/>
              <a:gd name="T67" fmla="*/ 2147483647 h 577"/>
              <a:gd name="T68" fmla="*/ 2147483647 w 757"/>
              <a:gd name="T69" fmla="*/ 2147483647 h 577"/>
              <a:gd name="T70" fmla="*/ 2147483647 w 757"/>
              <a:gd name="T71" fmla="*/ 2147483647 h 57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7" h="577">
                <a:moveTo>
                  <a:pt x="30" y="463"/>
                </a:moveTo>
                <a:lnTo>
                  <a:pt x="36" y="415"/>
                </a:lnTo>
                <a:lnTo>
                  <a:pt x="30" y="385"/>
                </a:lnTo>
                <a:lnTo>
                  <a:pt x="6" y="307"/>
                </a:lnTo>
                <a:lnTo>
                  <a:pt x="6" y="283"/>
                </a:lnTo>
                <a:lnTo>
                  <a:pt x="0" y="247"/>
                </a:lnTo>
                <a:lnTo>
                  <a:pt x="6" y="217"/>
                </a:lnTo>
                <a:lnTo>
                  <a:pt x="30" y="193"/>
                </a:lnTo>
                <a:lnTo>
                  <a:pt x="78" y="175"/>
                </a:lnTo>
                <a:lnTo>
                  <a:pt x="114" y="151"/>
                </a:lnTo>
                <a:lnTo>
                  <a:pt x="144" y="145"/>
                </a:lnTo>
                <a:lnTo>
                  <a:pt x="156" y="109"/>
                </a:lnTo>
                <a:lnTo>
                  <a:pt x="180" y="97"/>
                </a:lnTo>
                <a:lnTo>
                  <a:pt x="204" y="90"/>
                </a:lnTo>
                <a:lnTo>
                  <a:pt x="240" y="60"/>
                </a:lnTo>
                <a:lnTo>
                  <a:pt x="264" y="48"/>
                </a:lnTo>
                <a:lnTo>
                  <a:pt x="282" y="60"/>
                </a:lnTo>
                <a:lnTo>
                  <a:pt x="300" y="66"/>
                </a:lnTo>
                <a:lnTo>
                  <a:pt x="312" y="42"/>
                </a:lnTo>
                <a:lnTo>
                  <a:pt x="330" y="24"/>
                </a:lnTo>
                <a:lnTo>
                  <a:pt x="360" y="18"/>
                </a:lnTo>
                <a:lnTo>
                  <a:pt x="372" y="0"/>
                </a:lnTo>
                <a:lnTo>
                  <a:pt x="396" y="6"/>
                </a:lnTo>
                <a:lnTo>
                  <a:pt x="438" y="12"/>
                </a:lnTo>
                <a:lnTo>
                  <a:pt x="432" y="36"/>
                </a:lnTo>
                <a:lnTo>
                  <a:pt x="420" y="66"/>
                </a:lnTo>
                <a:lnTo>
                  <a:pt x="438" y="78"/>
                </a:lnTo>
                <a:lnTo>
                  <a:pt x="468" y="78"/>
                </a:lnTo>
                <a:lnTo>
                  <a:pt x="492" y="115"/>
                </a:lnTo>
                <a:lnTo>
                  <a:pt x="510" y="109"/>
                </a:lnTo>
                <a:lnTo>
                  <a:pt x="540" y="90"/>
                </a:lnTo>
                <a:lnTo>
                  <a:pt x="540" y="30"/>
                </a:lnTo>
                <a:lnTo>
                  <a:pt x="564" y="0"/>
                </a:lnTo>
                <a:lnTo>
                  <a:pt x="576" y="42"/>
                </a:lnTo>
                <a:lnTo>
                  <a:pt x="582" y="54"/>
                </a:lnTo>
                <a:lnTo>
                  <a:pt x="594" y="60"/>
                </a:lnTo>
                <a:lnTo>
                  <a:pt x="612" y="121"/>
                </a:lnTo>
                <a:lnTo>
                  <a:pt x="642" y="151"/>
                </a:lnTo>
                <a:lnTo>
                  <a:pt x="678" y="163"/>
                </a:lnTo>
                <a:lnTo>
                  <a:pt x="690" y="199"/>
                </a:lnTo>
                <a:lnTo>
                  <a:pt x="708" y="211"/>
                </a:lnTo>
                <a:lnTo>
                  <a:pt x="714" y="241"/>
                </a:lnTo>
                <a:lnTo>
                  <a:pt x="751" y="265"/>
                </a:lnTo>
                <a:lnTo>
                  <a:pt x="751" y="289"/>
                </a:lnTo>
                <a:lnTo>
                  <a:pt x="757" y="325"/>
                </a:lnTo>
                <a:lnTo>
                  <a:pt x="757" y="379"/>
                </a:lnTo>
                <a:lnTo>
                  <a:pt x="714" y="469"/>
                </a:lnTo>
                <a:lnTo>
                  <a:pt x="696" y="523"/>
                </a:lnTo>
                <a:lnTo>
                  <a:pt x="696" y="547"/>
                </a:lnTo>
                <a:lnTo>
                  <a:pt x="684" y="547"/>
                </a:lnTo>
                <a:lnTo>
                  <a:pt x="660" y="559"/>
                </a:lnTo>
                <a:lnTo>
                  <a:pt x="636" y="577"/>
                </a:lnTo>
                <a:lnTo>
                  <a:pt x="618" y="577"/>
                </a:lnTo>
                <a:lnTo>
                  <a:pt x="594" y="559"/>
                </a:lnTo>
                <a:lnTo>
                  <a:pt x="576" y="571"/>
                </a:lnTo>
                <a:lnTo>
                  <a:pt x="534" y="553"/>
                </a:lnTo>
                <a:lnTo>
                  <a:pt x="498" y="535"/>
                </a:lnTo>
                <a:lnTo>
                  <a:pt x="480" y="505"/>
                </a:lnTo>
                <a:lnTo>
                  <a:pt x="468" y="481"/>
                </a:lnTo>
                <a:lnTo>
                  <a:pt x="444" y="487"/>
                </a:lnTo>
                <a:lnTo>
                  <a:pt x="420" y="463"/>
                </a:lnTo>
                <a:lnTo>
                  <a:pt x="378" y="421"/>
                </a:lnTo>
                <a:lnTo>
                  <a:pt x="312" y="409"/>
                </a:lnTo>
                <a:lnTo>
                  <a:pt x="264" y="415"/>
                </a:lnTo>
                <a:lnTo>
                  <a:pt x="204" y="433"/>
                </a:lnTo>
                <a:lnTo>
                  <a:pt x="198" y="451"/>
                </a:lnTo>
                <a:lnTo>
                  <a:pt x="162" y="457"/>
                </a:lnTo>
                <a:lnTo>
                  <a:pt x="138" y="457"/>
                </a:lnTo>
                <a:lnTo>
                  <a:pt x="120" y="475"/>
                </a:lnTo>
                <a:lnTo>
                  <a:pt x="84" y="487"/>
                </a:lnTo>
                <a:lnTo>
                  <a:pt x="60" y="487"/>
                </a:lnTo>
                <a:lnTo>
                  <a:pt x="30" y="463"/>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39" name="Freeform 269"/>
          <p:cNvSpPr>
            <a:spLocks/>
          </p:cNvSpPr>
          <p:nvPr/>
        </p:nvSpPr>
        <p:spPr bwMode="auto">
          <a:xfrm>
            <a:off x="8099425" y="5734050"/>
            <a:ext cx="87313" cy="119063"/>
          </a:xfrm>
          <a:custGeom>
            <a:avLst/>
            <a:gdLst>
              <a:gd name="T0" fmla="*/ 0 w 66"/>
              <a:gd name="T1" fmla="*/ 2147483647 h 91"/>
              <a:gd name="T2" fmla="*/ 2147483647 w 66"/>
              <a:gd name="T3" fmla="*/ 2147483647 h 91"/>
              <a:gd name="T4" fmla="*/ 2147483647 w 66"/>
              <a:gd name="T5" fmla="*/ 2147483647 h 91"/>
              <a:gd name="T6" fmla="*/ 2147483647 w 66"/>
              <a:gd name="T7" fmla="*/ 2147483647 h 91"/>
              <a:gd name="T8" fmla="*/ 2147483647 w 66"/>
              <a:gd name="T9" fmla="*/ 2147483647 h 91"/>
              <a:gd name="T10" fmla="*/ 2147483647 w 66"/>
              <a:gd name="T11" fmla="*/ 2147483647 h 91"/>
              <a:gd name="T12" fmla="*/ 2147483647 w 66"/>
              <a:gd name="T13" fmla="*/ 0 h 91"/>
              <a:gd name="T14" fmla="*/ 2147483647 w 66"/>
              <a:gd name="T15" fmla="*/ 2147483647 h 91"/>
              <a:gd name="T16" fmla="*/ 0 w 66"/>
              <a:gd name="T17" fmla="*/ 2147483647 h 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91">
                <a:moveTo>
                  <a:pt x="0" y="18"/>
                </a:moveTo>
                <a:lnTo>
                  <a:pt x="12" y="48"/>
                </a:lnTo>
                <a:lnTo>
                  <a:pt x="18" y="72"/>
                </a:lnTo>
                <a:lnTo>
                  <a:pt x="36" y="91"/>
                </a:lnTo>
                <a:lnTo>
                  <a:pt x="48" y="66"/>
                </a:lnTo>
                <a:lnTo>
                  <a:pt x="66" y="30"/>
                </a:lnTo>
                <a:lnTo>
                  <a:pt x="66" y="0"/>
                </a:lnTo>
                <a:lnTo>
                  <a:pt x="42" y="12"/>
                </a:lnTo>
                <a:lnTo>
                  <a:pt x="0" y="1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0" name="Freeform 270"/>
          <p:cNvSpPr>
            <a:spLocks/>
          </p:cNvSpPr>
          <p:nvPr/>
        </p:nvSpPr>
        <p:spPr bwMode="auto">
          <a:xfrm>
            <a:off x="6899275" y="4525963"/>
            <a:ext cx="241300" cy="265112"/>
          </a:xfrm>
          <a:custGeom>
            <a:avLst/>
            <a:gdLst>
              <a:gd name="T0" fmla="*/ 0 w 31"/>
              <a:gd name="T1" fmla="*/ 0 h 34"/>
              <a:gd name="T2" fmla="*/ 2147483647 w 31"/>
              <a:gd name="T3" fmla="*/ 0 h 34"/>
              <a:gd name="T4" fmla="*/ 2147483647 w 31"/>
              <a:gd name="T5" fmla="*/ 2147483647 h 34"/>
              <a:gd name="T6" fmla="*/ 2147483647 w 31"/>
              <a:gd name="T7" fmla="*/ 2147483647 h 34"/>
              <a:gd name="T8" fmla="*/ 2147483647 w 31"/>
              <a:gd name="T9" fmla="*/ 2147483647 h 34"/>
              <a:gd name="T10" fmla="*/ 2147483647 w 31"/>
              <a:gd name="T11" fmla="*/ 2147483647 h 34"/>
              <a:gd name="T12" fmla="*/ 2147483647 w 31"/>
              <a:gd name="T13" fmla="*/ 2147483647 h 34"/>
              <a:gd name="T14" fmla="*/ 2147483647 w 31"/>
              <a:gd name="T15" fmla="*/ 2147483647 h 34"/>
              <a:gd name="T16" fmla="*/ 2147483647 w 31"/>
              <a:gd name="T17" fmla="*/ 2147483647 h 34"/>
              <a:gd name="T18" fmla="*/ 2147483647 w 31"/>
              <a:gd name="T19" fmla="*/ 2147483647 h 34"/>
              <a:gd name="T20" fmla="*/ 2147483647 w 31"/>
              <a:gd name="T21" fmla="*/ 2147483647 h 34"/>
              <a:gd name="T22" fmla="*/ 2147483647 w 31"/>
              <a:gd name="T23" fmla="*/ 2147483647 h 34"/>
              <a:gd name="T24" fmla="*/ 2147483647 w 31"/>
              <a:gd name="T25" fmla="*/ 2147483647 h 34"/>
              <a:gd name="T26" fmla="*/ 2147483647 w 31"/>
              <a:gd name="T27" fmla="*/ 2147483647 h 34"/>
              <a:gd name="T28" fmla="*/ 2147483647 w 31"/>
              <a:gd name="T29" fmla="*/ 2147483647 h 34"/>
              <a:gd name="T30" fmla="*/ 2147483647 w 31"/>
              <a:gd name="T31" fmla="*/ 2147483647 h 34"/>
              <a:gd name="T32" fmla="*/ 0 w 31"/>
              <a:gd name="T33" fmla="*/ 0 h 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4">
                <a:moveTo>
                  <a:pt x="0" y="0"/>
                </a:moveTo>
                <a:cubicBezTo>
                  <a:pt x="4" y="0"/>
                  <a:pt x="4" y="0"/>
                  <a:pt x="4" y="0"/>
                </a:cubicBezTo>
                <a:cubicBezTo>
                  <a:pt x="8" y="6"/>
                  <a:pt x="8" y="6"/>
                  <a:pt x="8" y="6"/>
                </a:cubicBezTo>
                <a:cubicBezTo>
                  <a:pt x="11" y="8"/>
                  <a:pt x="11" y="8"/>
                  <a:pt x="11" y="8"/>
                </a:cubicBezTo>
                <a:cubicBezTo>
                  <a:pt x="16" y="10"/>
                  <a:pt x="16" y="10"/>
                  <a:pt x="16" y="10"/>
                </a:cubicBezTo>
                <a:cubicBezTo>
                  <a:pt x="24" y="17"/>
                  <a:pt x="24" y="17"/>
                  <a:pt x="24" y="17"/>
                </a:cubicBezTo>
                <a:cubicBezTo>
                  <a:pt x="26" y="20"/>
                  <a:pt x="26" y="20"/>
                  <a:pt x="26" y="20"/>
                </a:cubicBezTo>
                <a:cubicBezTo>
                  <a:pt x="30" y="25"/>
                  <a:pt x="30" y="25"/>
                  <a:pt x="30" y="25"/>
                </a:cubicBezTo>
                <a:cubicBezTo>
                  <a:pt x="31" y="31"/>
                  <a:pt x="31" y="31"/>
                  <a:pt x="31" y="31"/>
                </a:cubicBezTo>
                <a:cubicBezTo>
                  <a:pt x="27" y="34"/>
                  <a:pt x="27" y="34"/>
                  <a:pt x="27" y="34"/>
                </a:cubicBezTo>
                <a:cubicBezTo>
                  <a:pt x="21" y="29"/>
                  <a:pt x="21" y="29"/>
                  <a:pt x="21" y="29"/>
                </a:cubicBezTo>
                <a:cubicBezTo>
                  <a:pt x="15" y="26"/>
                  <a:pt x="15" y="26"/>
                  <a:pt x="15" y="26"/>
                </a:cubicBezTo>
                <a:cubicBezTo>
                  <a:pt x="12" y="18"/>
                  <a:pt x="12" y="18"/>
                  <a:pt x="12" y="18"/>
                </a:cubicBezTo>
                <a:cubicBezTo>
                  <a:pt x="9" y="16"/>
                  <a:pt x="9" y="16"/>
                  <a:pt x="9" y="16"/>
                </a:cubicBezTo>
                <a:cubicBezTo>
                  <a:pt x="9" y="16"/>
                  <a:pt x="7" y="13"/>
                  <a:pt x="6" y="12"/>
                </a:cubicBezTo>
                <a:cubicBezTo>
                  <a:pt x="4" y="11"/>
                  <a:pt x="1" y="8"/>
                  <a:pt x="1" y="8"/>
                </a:cubicBezTo>
                <a:lnTo>
                  <a:pt x="0"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1" name="Freeform 271"/>
          <p:cNvSpPr>
            <a:spLocks/>
          </p:cNvSpPr>
          <p:nvPr/>
        </p:nvSpPr>
        <p:spPr bwMode="auto">
          <a:xfrm>
            <a:off x="7283450" y="4491038"/>
            <a:ext cx="227013" cy="265112"/>
          </a:xfrm>
          <a:custGeom>
            <a:avLst/>
            <a:gdLst>
              <a:gd name="T0" fmla="*/ 2147483647 w 174"/>
              <a:gd name="T1" fmla="*/ 2147483647 h 204"/>
              <a:gd name="T2" fmla="*/ 0 w 174"/>
              <a:gd name="T3" fmla="*/ 2147483647 h 204"/>
              <a:gd name="T4" fmla="*/ 0 w 174"/>
              <a:gd name="T5" fmla="*/ 2147483647 h 204"/>
              <a:gd name="T6" fmla="*/ 2147483647 w 174"/>
              <a:gd name="T7" fmla="*/ 2147483647 h 204"/>
              <a:gd name="T8" fmla="*/ 2147483647 w 174"/>
              <a:gd name="T9" fmla="*/ 2147483647 h 204"/>
              <a:gd name="T10" fmla="*/ 2147483647 w 174"/>
              <a:gd name="T11" fmla="*/ 2147483647 h 204"/>
              <a:gd name="T12" fmla="*/ 2147483647 w 174"/>
              <a:gd name="T13" fmla="*/ 2147483647 h 204"/>
              <a:gd name="T14" fmla="*/ 2147483647 w 174"/>
              <a:gd name="T15" fmla="*/ 0 h 204"/>
              <a:gd name="T16" fmla="*/ 2147483647 w 174"/>
              <a:gd name="T17" fmla="*/ 2147483647 h 204"/>
              <a:gd name="T18" fmla="*/ 2147483647 w 174"/>
              <a:gd name="T19" fmla="*/ 2147483647 h 204"/>
              <a:gd name="T20" fmla="*/ 2147483647 w 174"/>
              <a:gd name="T21" fmla="*/ 2147483647 h 204"/>
              <a:gd name="T22" fmla="*/ 2147483647 w 174"/>
              <a:gd name="T23" fmla="*/ 2147483647 h 204"/>
              <a:gd name="T24" fmla="*/ 2147483647 w 174"/>
              <a:gd name="T25" fmla="*/ 2147483647 h 204"/>
              <a:gd name="T26" fmla="*/ 2147483647 w 174"/>
              <a:gd name="T27" fmla="*/ 2147483647 h 204"/>
              <a:gd name="T28" fmla="*/ 2147483647 w 174"/>
              <a:gd name="T29" fmla="*/ 2147483647 h 204"/>
              <a:gd name="T30" fmla="*/ 2147483647 w 174"/>
              <a:gd name="T31" fmla="*/ 2147483647 h 204"/>
              <a:gd name="T32" fmla="*/ 2147483647 w 174"/>
              <a:gd name="T33" fmla="*/ 2147483647 h 204"/>
              <a:gd name="T34" fmla="*/ 2147483647 w 174"/>
              <a:gd name="T35" fmla="*/ 2147483647 h 204"/>
              <a:gd name="T36" fmla="*/ 2147483647 w 174"/>
              <a:gd name="T37" fmla="*/ 2147483647 h 204"/>
              <a:gd name="T38" fmla="*/ 2147483647 w 174"/>
              <a:gd name="T39" fmla="*/ 2147483647 h 204"/>
              <a:gd name="T40" fmla="*/ 2147483647 w 174"/>
              <a:gd name="T41" fmla="*/ 2147483647 h 204"/>
              <a:gd name="T42" fmla="*/ 2147483647 w 174"/>
              <a:gd name="T43" fmla="*/ 2147483647 h 204"/>
              <a:gd name="T44" fmla="*/ 2147483647 w 174"/>
              <a:gd name="T45" fmla="*/ 2147483647 h 204"/>
              <a:gd name="T46" fmla="*/ 2147483647 w 174"/>
              <a:gd name="T47" fmla="*/ 2147483647 h 20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74" h="204">
                <a:moveTo>
                  <a:pt x="12" y="168"/>
                </a:moveTo>
                <a:lnTo>
                  <a:pt x="0" y="144"/>
                </a:lnTo>
                <a:lnTo>
                  <a:pt x="0" y="108"/>
                </a:lnTo>
                <a:lnTo>
                  <a:pt x="12" y="90"/>
                </a:lnTo>
                <a:lnTo>
                  <a:pt x="36" y="84"/>
                </a:lnTo>
                <a:lnTo>
                  <a:pt x="60" y="66"/>
                </a:lnTo>
                <a:lnTo>
                  <a:pt x="96" y="24"/>
                </a:lnTo>
                <a:lnTo>
                  <a:pt x="138" y="0"/>
                </a:lnTo>
                <a:lnTo>
                  <a:pt x="162" y="12"/>
                </a:lnTo>
                <a:lnTo>
                  <a:pt x="174" y="30"/>
                </a:lnTo>
                <a:lnTo>
                  <a:pt x="156" y="48"/>
                </a:lnTo>
                <a:lnTo>
                  <a:pt x="150" y="66"/>
                </a:lnTo>
                <a:lnTo>
                  <a:pt x="156" y="90"/>
                </a:lnTo>
                <a:lnTo>
                  <a:pt x="174" y="108"/>
                </a:lnTo>
                <a:lnTo>
                  <a:pt x="156" y="120"/>
                </a:lnTo>
                <a:lnTo>
                  <a:pt x="150" y="132"/>
                </a:lnTo>
                <a:lnTo>
                  <a:pt x="138" y="150"/>
                </a:lnTo>
                <a:lnTo>
                  <a:pt x="126" y="168"/>
                </a:lnTo>
                <a:lnTo>
                  <a:pt x="114" y="198"/>
                </a:lnTo>
                <a:lnTo>
                  <a:pt x="90" y="204"/>
                </a:lnTo>
                <a:lnTo>
                  <a:pt x="72" y="192"/>
                </a:lnTo>
                <a:lnTo>
                  <a:pt x="42" y="192"/>
                </a:lnTo>
                <a:lnTo>
                  <a:pt x="24" y="192"/>
                </a:lnTo>
                <a:lnTo>
                  <a:pt x="12" y="16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2" name="Freeform 274"/>
          <p:cNvSpPr>
            <a:spLocks/>
          </p:cNvSpPr>
          <p:nvPr/>
        </p:nvSpPr>
        <p:spPr bwMode="auto">
          <a:xfrm>
            <a:off x="7456488" y="4618038"/>
            <a:ext cx="141287" cy="173037"/>
          </a:xfrm>
          <a:custGeom>
            <a:avLst/>
            <a:gdLst>
              <a:gd name="T0" fmla="*/ 2147483647 w 108"/>
              <a:gd name="T1" fmla="*/ 2147483647 h 132"/>
              <a:gd name="T2" fmla="*/ 2147483647 w 108"/>
              <a:gd name="T3" fmla="*/ 2147483647 h 132"/>
              <a:gd name="T4" fmla="*/ 0 w 108"/>
              <a:gd name="T5" fmla="*/ 2147483647 h 132"/>
              <a:gd name="T6" fmla="*/ 2147483647 w 108"/>
              <a:gd name="T7" fmla="*/ 2147483647 h 132"/>
              <a:gd name="T8" fmla="*/ 2147483647 w 108"/>
              <a:gd name="T9" fmla="*/ 2147483647 h 132"/>
              <a:gd name="T10" fmla="*/ 2147483647 w 108"/>
              <a:gd name="T11" fmla="*/ 2147483647 h 132"/>
              <a:gd name="T12" fmla="*/ 2147483647 w 108"/>
              <a:gd name="T13" fmla="*/ 2147483647 h 132"/>
              <a:gd name="T14" fmla="*/ 2147483647 w 108"/>
              <a:gd name="T15" fmla="*/ 0 h 132"/>
              <a:gd name="T16" fmla="*/ 2147483647 w 108"/>
              <a:gd name="T17" fmla="*/ 2147483647 h 132"/>
              <a:gd name="T18" fmla="*/ 2147483647 w 108"/>
              <a:gd name="T19" fmla="*/ 2147483647 h 132"/>
              <a:gd name="T20" fmla="*/ 2147483647 w 108"/>
              <a:gd name="T21" fmla="*/ 2147483647 h 132"/>
              <a:gd name="T22" fmla="*/ 2147483647 w 108"/>
              <a:gd name="T23" fmla="*/ 2147483647 h 132"/>
              <a:gd name="T24" fmla="*/ 2147483647 w 108"/>
              <a:gd name="T25" fmla="*/ 2147483647 h 132"/>
              <a:gd name="T26" fmla="*/ 2147483647 w 108"/>
              <a:gd name="T27" fmla="*/ 2147483647 h 132"/>
              <a:gd name="T28" fmla="*/ 2147483647 w 108"/>
              <a:gd name="T29" fmla="*/ 2147483647 h 132"/>
              <a:gd name="T30" fmla="*/ 2147483647 w 108"/>
              <a:gd name="T31" fmla="*/ 2147483647 h 132"/>
              <a:gd name="T32" fmla="*/ 2147483647 w 108"/>
              <a:gd name="T33" fmla="*/ 2147483647 h 132"/>
              <a:gd name="T34" fmla="*/ 2147483647 w 108"/>
              <a:gd name="T35" fmla="*/ 2147483647 h 132"/>
              <a:gd name="T36" fmla="*/ 2147483647 w 108"/>
              <a:gd name="T37" fmla="*/ 2147483647 h 132"/>
              <a:gd name="T38" fmla="*/ 2147483647 w 108"/>
              <a:gd name="T39" fmla="*/ 2147483647 h 132"/>
              <a:gd name="T40" fmla="*/ 2147483647 w 108"/>
              <a:gd name="T41" fmla="*/ 2147483647 h 132"/>
              <a:gd name="T42" fmla="*/ 2147483647 w 108"/>
              <a:gd name="T43" fmla="*/ 2147483647 h 132"/>
              <a:gd name="T44" fmla="*/ 2147483647 w 108"/>
              <a:gd name="T45" fmla="*/ 2147483647 h 132"/>
              <a:gd name="T46" fmla="*/ 2147483647 w 108"/>
              <a:gd name="T47" fmla="*/ 2147483647 h 13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8" h="132">
                <a:moveTo>
                  <a:pt x="12" y="126"/>
                </a:moveTo>
                <a:lnTo>
                  <a:pt x="12" y="108"/>
                </a:lnTo>
                <a:lnTo>
                  <a:pt x="0" y="84"/>
                </a:lnTo>
                <a:lnTo>
                  <a:pt x="6" y="66"/>
                </a:lnTo>
                <a:lnTo>
                  <a:pt x="24" y="24"/>
                </a:lnTo>
                <a:lnTo>
                  <a:pt x="36" y="12"/>
                </a:lnTo>
                <a:lnTo>
                  <a:pt x="66" y="6"/>
                </a:lnTo>
                <a:lnTo>
                  <a:pt x="108" y="0"/>
                </a:lnTo>
                <a:lnTo>
                  <a:pt x="108" y="12"/>
                </a:lnTo>
                <a:lnTo>
                  <a:pt x="90" y="12"/>
                </a:lnTo>
                <a:lnTo>
                  <a:pt x="54" y="24"/>
                </a:lnTo>
                <a:lnTo>
                  <a:pt x="42" y="42"/>
                </a:lnTo>
                <a:lnTo>
                  <a:pt x="84" y="42"/>
                </a:lnTo>
                <a:lnTo>
                  <a:pt x="90" y="60"/>
                </a:lnTo>
                <a:lnTo>
                  <a:pt x="78" y="66"/>
                </a:lnTo>
                <a:lnTo>
                  <a:pt x="66" y="78"/>
                </a:lnTo>
                <a:lnTo>
                  <a:pt x="90" y="102"/>
                </a:lnTo>
                <a:lnTo>
                  <a:pt x="96" y="126"/>
                </a:lnTo>
                <a:lnTo>
                  <a:pt x="72" y="126"/>
                </a:lnTo>
                <a:lnTo>
                  <a:pt x="54" y="108"/>
                </a:lnTo>
                <a:lnTo>
                  <a:pt x="36" y="84"/>
                </a:lnTo>
                <a:lnTo>
                  <a:pt x="36" y="114"/>
                </a:lnTo>
                <a:lnTo>
                  <a:pt x="36" y="132"/>
                </a:lnTo>
                <a:lnTo>
                  <a:pt x="12" y="12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3" name="Freeform 275"/>
          <p:cNvSpPr>
            <a:spLocks/>
          </p:cNvSpPr>
          <p:nvPr/>
        </p:nvSpPr>
        <p:spPr bwMode="auto">
          <a:xfrm>
            <a:off x="7135813" y="4814888"/>
            <a:ext cx="265112" cy="60325"/>
          </a:xfrm>
          <a:custGeom>
            <a:avLst/>
            <a:gdLst>
              <a:gd name="T0" fmla="*/ 0 w 34"/>
              <a:gd name="T1" fmla="*/ 2147483647 h 8"/>
              <a:gd name="T2" fmla="*/ 2147483647 w 34"/>
              <a:gd name="T3" fmla="*/ 0 h 8"/>
              <a:gd name="T4" fmla="*/ 2147483647 w 34"/>
              <a:gd name="T5" fmla="*/ 0 h 8"/>
              <a:gd name="T6" fmla="*/ 2147483647 w 34"/>
              <a:gd name="T7" fmla="*/ 2147483647 h 8"/>
              <a:gd name="T8" fmla="*/ 2147483647 w 34"/>
              <a:gd name="T9" fmla="*/ 2147483647 h 8"/>
              <a:gd name="T10" fmla="*/ 2147483647 w 34"/>
              <a:gd name="T11" fmla="*/ 2147483647 h 8"/>
              <a:gd name="T12" fmla="*/ 2147483647 w 34"/>
              <a:gd name="T13" fmla="*/ 2147483647 h 8"/>
              <a:gd name="T14" fmla="*/ 2147483647 w 34"/>
              <a:gd name="T15" fmla="*/ 2147483647 h 8"/>
              <a:gd name="T16" fmla="*/ 2147483647 w 34"/>
              <a:gd name="T17" fmla="*/ 2147483647 h 8"/>
              <a:gd name="T18" fmla="*/ 2147483647 w 34"/>
              <a:gd name="T19" fmla="*/ 2147483647 h 8"/>
              <a:gd name="T20" fmla="*/ 0 w 34"/>
              <a:gd name="T21" fmla="*/ 2147483647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4" h="8">
                <a:moveTo>
                  <a:pt x="0" y="1"/>
                </a:moveTo>
                <a:cubicBezTo>
                  <a:pt x="9" y="0"/>
                  <a:pt x="9" y="0"/>
                  <a:pt x="9" y="0"/>
                </a:cubicBezTo>
                <a:cubicBezTo>
                  <a:pt x="16" y="0"/>
                  <a:pt x="16" y="0"/>
                  <a:pt x="16" y="0"/>
                </a:cubicBezTo>
                <a:cubicBezTo>
                  <a:pt x="20" y="1"/>
                  <a:pt x="20" y="1"/>
                  <a:pt x="20" y="1"/>
                </a:cubicBezTo>
                <a:cubicBezTo>
                  <a:pt x="23" y="3"/>
                  <a:pt x="23" y="3"/>
                  <a:pt x="23" y="3"/>
                </a:cubicBezTo>
                <a:cubicBezTo>
                  <a:pt x="31" y="5"/>
                  <a:pt x="31" y="5"/>
                  <a:pt x="31" y="5"/>
                </a:cubicBezTo>
                <a:cubicBezTo>
                  <a:pt x="34" y="8"/>
                  <a:pt x="34" y="8"/>
                  <a:pt x="34" y="8"/>
                </a:cubicBezTo>
                <a:cubicBezTo>
                  <a:pt x="26" y="7"/>
                  <a:pt x="26" y="7"/>
                  <a:pt x="26" y="7"/>
                </a:cubicBezTo>
                <a:cubicBezTo>
                  <a:pt x="19" y="6"/>
                  <a:pt x="19" y="6"/>
                  <a:pt x="19" y="6"/>
                </a:cubicBezTo>
                <a:cubicBezTo>
                  <a:pt x="19" y="6"/>
                  <a:pt x="10" y="4"/>
                  <a:pt x="8" y="4"/>
                </a:cubicBezTo>
                <a:cubicBezTo>
                  <a:pt x="7" y="3"/>
                  <a:pt x="0" y="1"/>
                  <a:pt x="0" y="1"/>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4" name="Freeform 276"/>
          <p:cNvSpPr>
            <a:spLocks/>
          </p:cNvSpPr>
          <p:nvPr/>
        </p:nvSpPr>
        <p:spPr bwMode="auto">
          <a:xfrm>
            <a:off x="2928938" y="3178175"/>
            <a:ext cx="158750" cy="179388"/>
          </a:xfrm>
          <a:custGeom>
            <a:avLst/>
            <a:gdLst>
              <a:gd name="T0" fmla="*/ 0 w 120"/>
              <a:gd name="T1" fmla="*/ 2147483647 h 138"/>
              <a:gd name="T2" fmla="*/ 0 w 120"/>
              <a:gd name="T3" fmla="*/ 2147483647 h 138"/>
              <a:gd name="T4" fmla="*/ 2147483647 w 120"/>
              <a:gd name="T5" fmla="*/ 2147483647 h 138"/>
              <a:gd name="T6" fmla="*/ 2147483647 w 120"/>
              <a:gd name="T7" fmla="*/ 2147483647 h 138"/>
              <a:gd name="T8" fmla="*/ 2147483647 w 120"/>
              <a:gd name="T9" fmla="*/ 0 h 138"/>
              <a:gd name="T10" fmla="*/ 2147483647 w 120"/>
              <a:gd name="T11" fmla="*/ 2147483647 h 138"/>
              <a:gd name="T12" fmla="*/ 2147483647 w 120"/>
              <a:gd name="T13" fmla="*/ 2147483647 h 138"/>
              <a:gd name="T14" fmla="*/ 2147483647 w 120"/>
              <a:gd name="T15" fmla="*/ 2147483647 h 138"/>
              <a:gd name="T16" fmla="*/ 2147483647 w 120"/>
              <a:gd name="T17" fmla="*/ 2147483647 h 138"/>
              <a:gd name="T18" fmla="*/ 2147483647 w 120"/>
              <a:gd name="T19" fmla="*/ 2147483647 h 138"/>
              <a:gd name="T20" fmla="*/ 2147483647 w 120"/>
              <a:gd name="T21" fmla="*/ 2147483647 h 138"/>
              <a:gd name="T22" fmla="*/ 2147483647 w 120"/>
              <a:gd name="T23" fmla="*/ 2147483647 h 138"/>
              <a:gd name="T24" fmla="*/ 2147483647 w 120"/>
              <a:gd name="T25" fmla="*/ 2147483647 h 138"/>
              <a:gd name="T26" fmla="*/ 2147483647 w 120"/>
              <a:gd name="T27" fmla="*/ 2147483647 h 138"/>
              <a:gd name="T28" fmla="*/ 2147483647 w 120"/>
              <a:gd name="T29" fmla="*/ 2147483647 h 138"/>
              <a:gd name="T30" fmla="*/ 2147483647 w 120"/>
              <a:gd name="T31" fmla="*/ 2147483647 h 138"/>
              <a:gd name="T32" fmla="*/ 0 w 120"/>
              <a:gd name="T33" fmla="*/ 2147483647 h 1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0" h="138">
                <a:moveTo>
                  <a:pt x="0" y="114"/>
                </a:moveTo>
                <a:lnTo>
                  <a:pt x="0" y="90"/>
                </a:lnTo>
                <a:lnTo>
                  <a:pt x="6" y="72"/>
                </a:lnTo>
                <a:lnTo>
                  <a:pt x="36" y="24"/>
                </a:lnTo>
                <a:lnTo>
                  <a:pt x="66" y="0"/>
                </a:lnTo>
                <a:lnTo>
                  <a:pt x="66" y="18"/>
                </a:lnTo>
                <a:lnTo>
                  <a:pt x="54" y="42"/>
                </a:lnTo>
                <a:lnTo>
                  <a:pt x="60" y="54"/>
                </a:lnTo>
                <a:lnTo>
                  <a:pt x="108" y="78"/>
                </a:lnTo>
                <a:lnTo>
                  <a:pt x="120" y="108"/>
                </a:lnTo>
                <a:lnTo>
                  <a:pt x="120" y="132"/>
                </a:lnTo>
                <a:lnTo>
                  <a:pt x="96" y="138"/>
                </a:lnTo>
                <a:lnTo>
                  <a:pt x="84" y="120"/>
                </a:lnTo>
                <a:lnTo>
                  <a:pt x="66" y="126"/>
                </a:lnTo>
                <a:lnTo>
                  <a:pt x="48" y="114"/>
                </a:lnTo>
                <a:lnTo>
                  <a:pt x="18" y="108"/>
                </a:lnTo>
                <a:lnTo>
                  <a:pt x="0" y="11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5" name="Freeform 277"/>
          <p:cNvSpPr>
            <a:spLocks/>
          </p:cNvSpPr>
          <p:nvPr/>
        </p:nvSpPr>
        <p:spPr bwMode="auto">
          <a:xfrm>
            <a:off x="2276475" y="4084638"/>
            <a:ext cx="276225" cy="77787"/>
          </a:xfrm>
          <a:custGeom>
            <a:avLst/>
            <a:gdLst>
              <a:gd name="T0" fmla="*/ 2147483647 w 35"/>
              <a:gd name="T1" fmla="*/ 2147483647 h 10"/>
              <a:gd name="T2" fmla="*/ 2147483647 w 35"/>
              <a:gd name="T3" fmla="*/ 0 h 10"/>
              <a:gd name="T4" fmla="*/ 2147483647 w 35"/>
              <a:gd name="T5" fmla="*/ 0 h 10"/>
              <a:gd name="T6" fmla="*/ 2147483647 w 35"/>
              <a:gd name="T7" fmla="*/ 2147483647 h 10"/>
              <a:gd name="T8" fmla="*/ 2147483647 w 35"/>
              <a:gd name="T9" fmla="*/ 2147483647 h 10"/>
              <a:gd name="T10" fmla="*/ 2147483647 w 35"/>
              <a:gd name="T11" fmla="*/ 2147483647 h 10"/>
              <a:gd name="T12" fmla="*/ 2147483647 w 35"/>
              <a:gd name="T13" fmla="*/ 2147483647 h 10"/>
              <a:gd name="T14" fmla="*/ 2147483647 w 35"/>
              <a:gd name="T15" fmla="*/ 2147483647 h 10"/>
              <a:gd name="T16" fmla="*/ 2147483647 w 35"/>
              <a:gd name="T17" fmla="*/ 2147483647 h 10"/>
              <a:gd name="T18" fmla="*/ 2147483647 w 35"/>
              <a:gd name="T19" fmla="*/ 2147483647 h 10"/>
              <a:gd name="T20" fmla="*/ 2147483647 w 35"/>
              <a:gd name="T21" fmla="*/ 2147483647 h 10"/>
              <a:gd name="T22" fmla="*/ 2147483647 w 35"/>
              <a:gd name="T23" fmla="*/ 2147483647 h 10"/>
              <a:gd name="T24" fmla="*/ 2147483647 w 35"/>
              <a:gd name="T25" fmla="*/ 2147483647 h 10"/>
              <a:gd name="T26" fmla="*/ 2147483647 w 35"/>
              <a:gd name="T27" fmla="*/ 2147483647 h 10"/>
              <a:gd name="T28" fmla="*/ 0 w 35"/>
              <a:gd name="T29" fmla="*/ 2147483647 h 10"/>
              <a:gd name="T30" fmla="*/ 2147483647 w 35"/>
              <a:gd name="T31" fmla="*/ 2147483647 h 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5" h="10">
                <a:moveTo>
                  <a:pt x="2" y="1"/>
                </a:moveTo>
                <a:cubicBezTo>
                  <a:pt x="8" y="0"/>
                  <a:pt x="8" y="0"/>
                  <a:pt x="8" y="0"/>
                </a:cubicBezTo>
                <a:cubicBezTo>
                  <a:pt x="19" y="0"/>
                  <a:pt x="19" y="0"/>
                  <a:pt x="19" y="0"/>
                </a:cubicBezTo>
                <a:cubicBezTo>
                  <a:pt x="26" y="3"/>
                  <a:pt x="26" y="3"/>
                  <a:pt x="26" y="3"/>
                </a:cubicBezTo>
                <a:cubicBezTo>
                  <a:pt x="26" y="3"/>
                  <a:pt x="27" y="5"/>
                  <a:pt x="28" y="6"/>
                </a:cubicBezTo>
                <a:cubicBezTo>
                  <a:pt x="30" y="7"/>
                  <a:pt x="33" y="7"/>
                  <a:pt x="33" y="7"/>
                </a:cubicBezTo>
                <a:cubicBezTo>
                  <a:pt x="35" y="9"/>
                  <a:pt x="35" y="9"/>
                  <a:pt x="35" y="9"/>
                </a:cubicBezTo>
                <a:cubicBezTo>
                  <a:pt x="35" y="9"/>
                  <a:pt x="35" y="10"/>
                  <a:pt x="33" y="10"/>
                </a:cubicBezTo>
                <a:cubicBezTo>
                  <a:pt x="31" y="10"/>
                  <a:pt x="25" y="10"/>
                  <a:pt x="25" y="10"/>
                </a:cubicBezTo>
                <a:cubicBezTo>
                  <a:pt x="23" y="8"/>
                  <a:pt x="23" y="8"/>
                  <a:pt x="23" y="8"/>
                </a:cubicBezTo>
                <a:cubicBezTo>
                  <a:pt x="21" y="5"/>
                  <a:pt x="21" y="5"/>
                  <a:pt x="21" y="5"/>
                </a:cubicBezTo>
                <a:cubicBezTo>
                  <a:pt x="15" y="4"/>
                  <a:pt x="15" y="4"/>
                  <a:pt x="15" y="4"/>
                </a:cubicBezTo>
                <a:cubicBezTo>
                  <a:pt x="9" y="4"/>
                  <a:pt x="9" y="4"/>
                  <a:pt x="9" y="4"/>
                </a:cubicBezTo>
                <a:cubicBezTo>
                  <a:pt x="5" y="4"/>
                  <a:pt x="5" y="4"/>
                  <a:pt x="5" y="4"/>
                </a:cubicBezTo>
                <a:cubicBezTo>
                  <a:pt x="0" y="3"/>
                  <a:pt x="0" y="3"/>
                  <a:pt x="0" y="3"/>
                </a:cubicBezTo>
                <a:lnTo>
                  <a:pt x="2" y="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6" name="Freeform 278"/>
          <p:cNvSpPr>
            <a:spLocks/>
          </p:cNvSpPr>
          <p:nvPr/>
        </p:nvSpPr>
        <p:spPr bwMode="auto">
          <a:xfrm>
            <a:off x="2552700" y="4170363"/>
            <a:ext cx="171450" cy="47625"/>
          </a:xfrm>
          <a:custGeom>
            <a:avLst/>
            <a:gdLst>
              <a:gd name="T0" fmla="*/ 2147483647 w 132"/>
              <a:gd name="T1" fmla="*/ 0 h 36"/>
              <a:gd name="T2" fmla="*/ 2147483647 w 132"/>
              <a:gd name="T3" fmla="*/ 2147483647 h 36"/>
              <a:gd name="T4" fmla="*/ 0 w 132"/>
              <a:gd name="T5" fmla="*/ 2147483647 h 36"/>
              <a:gd name="T6" fmla="*/ 2147483647 w 132"/>
              <a:gd name="T7" fmla="*/ 2147483647 h 36"/>
              <a:gd name="T8" fmla="*/ 2147483647 w 132"/>
              <a:gd name="T9" fmla="*/ 2147483647 h 36"/>
              <a:gd name="T10" fmla="*/ 2147483647 w 132"/>
              <a:gd name="T11" fmla="*/ 2147483647 h 36"/>
              <a:gd name="T12" fmla="*/ 2147483647 w 132"/>
              <a:gd name="T13" fmla="*/ 2147483647 h 36"/>
              <a:gd name="T14" fmla="*/ 2147483647 w 132"/>
              <a:gd name="T15" fmla="*/ 2147483647 h 36"/>
              <a:gd name="T16" fmla="*/ 2147483647 w 132"/>
              <a:gd name="T17" fmla="*/ 2147483647 h 36"/>
              <a:gd name="T18" fmla="*/ 2147483647 w 132"/>
              <a:gd name="T19" fmla="*/ 0 h 36"/>
              <a:gd name="T20" fmla="*/ 2147483647 w 132"/>
              <a:gd name="T21" fmla="*/ 0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2" h="36">
                <a:moveTo>
                  <a:pt x="24" y="0"/>
                </a:moveTo>
                <a:lnTo>
                  <a:pt x="24" y="12"/>
                </a:lnTo>
                <a:lnTo>
                  <a:pt x="0" y="18"/>
                </a:lnTo>
                <a:lnTo>
                  <a:pt x="30" y="30"/>
                </a:lnTo>
                <a:lnTo>
                  <a:pt x="42" y="36"/>
                </a:lnTo>
                <a:lnTo>
                  <a:pt x="66" y="36"/>
                </a:lnTo>
                <a:lnTo>
                  <a:pt x="84" y="24"/>
                </a:lnTo>
                <a:lnTo>
                  <a:pt x="132" y="30"/>
                </a:lnTo>
                <a:lnTo>
                  <a:pt x="108" y="18"/>
                </a:lnTo>
                <a:lnTo>
                  <a:pt x="72" y="0"/>
                </a:lnTo>
                <a:lnTo>
                  <a:pt x="24"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7" name="Freeform 279"/>
          <p:cNvSpPr>
            <a:spLocks/>
          </p:cNvSpPr>
          <p:nvPr/>
        </p:nvSpPr>
        <p:spPr bwMode="auto">
          <a:xfrm>
            <a:off x="4814888" y="3643313"/>
            <a:ext cx="77787" cy="46037"/>
          </a:xfrm>
          <a:custGeom>
            <a:avLst/>
            <a:gdLst>
              <a:gd name="T0" fmla="*/ 0 w 60"/>
              <a:gd name="T1" fmla="*/ 2147483647 h 36"/>
              <a:gd name="T2" fmla="*/ 2147483647 w 60"/>
              <a:gd name="T3" fmla="*/ 0 h 36"/>
              <a:gd name="T4" fmla="*/ 2147483647 w 60"/>
              <a:gd name="T5" fmla="*/ 2147483647 h 36"/>
              <a:gd name="T6" fmla="*/ 2147483647 w 60"/>
              <a:gd name="T7" fmla="*/ 2147483647 h 36"/>
              <a:gd name="T8" fmla="*/ 2147483647 w 60"/>
              <a:gd name="T9" fmla="*/ 2147483647 h 36"/>
              <a:gd name="T10" fmla="*/ 2147483647 w 60"/>
              <a:gd name="T11" fmla="*/ 2147483647 h 36"/>
              <a:gd name="T12" fmla="*/ 0 w 60"/>
              <a:gd name="T13" fmla="*/ 2147483647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36">
                <a:moveTo>
                  <a:pt x="0" y="12"/>
                </a:moveTo>
                <a:lnTo>
                  <a:pt x="36" y="0"/>
                </a:lnTo>
                <a:lnTo>
                  <a:pt x="60" y="6"/>
                </a:lnTo>
                <a:lnTo>
                  <a:pt x="60" y="18"/>
                </a:lnTo>
                <a:lnTo>
                  <a:pt x="54" y="36"/>
                </a:lnTo>
                <a:lnTo>
                  <a:pt x="30" y="24"/>
                </a:lnTo>
                <a:lnTo>
                  <a:pt x="0" y="1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8" name="Freeform 280"/>
          <p:cNvSpPr>
            <a:spLocks/>
          </p:cNvSpPr>
          <p:nvPr/>
        </p:nvSpPr>
        <p:spPr bwMode="auto">
          <a:xfrm>
            <a:off x="4727575" y="3554413"/>
            <a:ext cx="31750" cy="61912"/>
          </a:xfrm>
          <a:custGeom>
            <a:avLst/>
            <a:gdLst>
              <a:gd name="T0" fmla="*/ 0 w 24"/>
              <a:gd name="T1" fmla="*/ 2147483647 h 48"/>
              <a:gd name="T2" fmla="*/ 2147483647 w 24"/>
              <a:gd name="T3" fmla="*/ 2147483647 h 48"/>
              <a:gd name="T4" fmla="*/ 2147483647 w 24"/>
              <a:gd name="T5" fmla="*/ 0 h 48"/>
              <a:gd name="T6" fmla="*/ 2147483647 w 24"/>
              <a:gd name="T7" fmla="*/ 2147483647 h 48"/>
              <a:gd name="T8" fmla="*/ 2147483647 w 24"/>
              <a:gd name="T9" fmla="*/ 2147483647 h 48"/>
              <a:gd name="T10" fmla="*/ 0 w 24"/>
              <a:gd name="T11" fmla="*/ 2147483647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 h="48">
                <a:moveTo>
                  <a:pt x="0" y="48"/>
                </a:moveTo>
                <a:lnTo>
                  <a:pt x="6" y="6"/>
                </a:lnTo>
                <a:lnTo>
                  <a:pt x="18" y="0"/>
                </a:lnTo>
                <a:lnTo>
                  <a:pt x="24" y="24"/>
                </a:lnTo>
                <a:lnTo>
                  <a:pt x="24" y="48"/>
                </a:lnTo>
                <a:lnTo>
                  <a:pt x="0" y="4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49" name="Freeform 281"/>
          <p:cNvSpPr>
            <a:spLocks/>
          </p:cNvSpPr>
          <p:nvPr/>
        </p:nvSpPr>
        <p:spPr bwMode="auto">
          <a:xfrm>
            <a:off x="4719638" y="3490913"/>
            <a:ext cx="39687" cy="47625"/>
          </a:xfrm>
          <a:custGeom>
            <a:avLst/>
            <a:gdLst>
              <a:gd name="T0" fmla="*/ 0 w 30"/>
              <a:gd name="T1" fmla="*/ 2147483647 h 37"/>
              <a:gd name="T2" fmla="*/ 2147483647 w 30"/>
              <a:gd name="T3" fmla="*/ 0 h 37"/>
              <a:gd name="T4" fmla="*/ 2147483647 w 30"/>
              <a:gd name="T5" fmla="*/ 2147483647 h 37"/>
              <a:gd name="T6" fmla="*/ 2147483647 w 30"/>
              <a:gd name="T7" fmla="*/ 2147483647 h 37"/>
              <a:gd name="T8" fmla="*/ 0 w 30"/>
              <a:gd name="T9" fmla="*/ 2147483647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37">
                <a:moveTo>
                  <a:pt x="0" y="12"/>
                </a:moveTo>
                <a:lnTo>
                  <a:pt x="24" y="0"/>
                </a:lnTo>
                <a:lnTo>
                  <a:pt x="30" y="24"/>
                </a:lnTo>
                <a:lnTo>
                  <a:pt x="24" y="37"/>
                </a:lnTo>
                <a:lnTo>
                  <a:pt x="0" y="1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0" name="Freeform 282"/>
          <p:cNvSpPr>
            <a:spLocks/>
          </p:cNvSpPr>
          <p:nvPr/>
        </p:nvSpPr>
        <p:spPr bwMode="auto">
          <a:xfrm>
            <a:off x="5518150" y="3667125"/>
            <a:ext cx="39688" cy="7938"/>
          </a:xfrm>
          <a:custGeom>
            <a:avLst/>
            <a:gdLst>
              <a:gd name="T0" fmla="*/ 2147483647 w 30"/>
              <a:gd name="T1" fmla="*/ 0 h 6"/>
              <a:gd name="T2" fmla="*/ 2147483647 w 30"/>
              <a:gd name="T3" fmla="*/ 0 h 6"/>
              <a:gd name="T4" fmla="*/ 0 w 30"/>
              <a:gd name="T5" fmla="*/ 2147483647 h 6"/>
              <a:gd name="T6" fmla="*/ 2147483647 w 3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 h="6">
                <a:moveTo>
                  <a:pt x="24" y="0"/>
                </a:moveTo>
                <a:lnTo>
                  <a:pt x="30" y="0"/>
                </a:lnTo>
                <a:lnTo>
                  <a:pt x="0" y="6"/>
                </a:lnTo>
                <a:lnTo>
                  <a:pt x="24"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1" name="Rectangle 283"/>
          <p:cNvSpPr>
            <a:spLocks noChangeArrowheads="1"/>
          </p:cNvSpPr>
          <p:nvPr/>
        </p:nvSpPr>
        <p:spPr bwMode="auto">
          <a:xfrm>
            <a:off x="5378450" y="3898900"/>
            <a:ext cx="0" cy="3175"/>
          </a:xfrm>
          <a:prstGeom prst="rect">
            <a:avLst/>
          </a:prstGeom>
          <a:solidFill>
            <a:schemeClr val="accent3">
              <a:lumMod val="75000"/>
            </a:schemeClr>
          </a:solidFill>
          <a:ln w="9525">
            <a:solidFill>
              <a:schemeClr val="accent3">
                <a:lumMod val="50000"/>
              </a:schemeClr>
            </a:solidFill>
            <a:miter lim="800000"/>
            <a:headEnd/>
            <a:tailEnd/>
          </a:ln>
        </p:spPr>
        <p:txBody>
          <a:bodyPr/>
          <a:lstStyle/>
          <a:p>
            <a:endParaRPr lang="en-US"/>
          </a:p>
        </p:txBody>
      </p:sp>
      <p:sp>
        <p:nvSpPr>
          <p:cNvPr id="52" name="Freeform 284"/>
          <p:cNvSpPr>
            <a:spLocks/>
          </p:cNvSpPr>
          <p:nvPr/>
        </p:nvSpPr>
        <p:spPr bwMode="auto">
          <a:xfrm>
            <a:off x="5119688" y="3517900"/>
            <a:ext cx="492125" cy="179388"/>
          </a:xfrm>
          <a:custGeom>
            <a:avLst/>
            <a:gdLst>
              <a:gd name="T0" fmla="*/ 635446347 w 10616"/>
              <a:gd name="T1" fmla="*/ 50199597 h 10000"/>
              <a:gd name="T2" fmla="*/ 669215180 w 10616"/>
              <a:gd name="T3" fmla="*/ 52704822 h 10000"/>
              <a:gd name="T4" fmla="*/ 854898495 w 10616"/>
              <a:gd name="T5" fmla="*/ 50199597 h 10000"/>
              <a:gd name="T6" fmla="*/ 939372103 w 10616"/>
              <a:gd name="T7" fmla="*/ 47688273 h 10000"/>
              <a:gd name="T8" fmla="*/ 1023746879 w 10616"/>
              <a:gd name="T9" fmla="*/ 45177253 h 10000"/>
              <a:gd name="T10" fmla="*/ 1057515666 w 10616"/>
              <a:gd name="T11" fmla="*/ 47688273 h 10000"/>
              <a:gd name="T12" fmla="*/ 1040680689 w 10616"/>
              <a:gd name="T13" fmla="*/ 40160704 h 10000"/>
              <a:gd name="T14" fmla="*/ 1040680689 w 10616"/>
              <a:gd name="T15" fmla="*/ 22588788 h 10000"/>
              <a:gd name="T16" fmla="*/ 1057515666 w 10616"/>
              <a:gd name="T17" fmla="*/ 20077464 h 10000"/>
              <a:gd name="T18" fmla="*/ 989975913 w 10616"/>
              <a:gd name="T19" fmla="*/ 7527551 h 10000"/>
              <a:gd name="T20" fmla="*/ 956207080 w 10616"/>
              <a:gd name="T21" fmla="*/ 2511001 h 10000"/>
              <a:gd name="T22" fmla="*/ 905603316 w 10616"/>
              <a:gd name="T23" fmla="*/ 2511001 h 10000"/>
              <a:gd name="T24" fmla="*/ 888667328 w 10616"/>
              <a:gd name="T25" fmla="*/ 0 h 10000"/>
              <a:gd name="T26" fmla="*/ 888667328 w 10616"/>
              <a:gd name="T27" fmla="*/ 0 h 10000"/>
              <a:gd name="T28" fmla="*/ 821129708 w 10616"/>
              <a:gd name="T29" fmla="*/ 7527551 h 10000"/>
              <a:gd name="T30" fmla="*/ 736754932 w 10616"/>
              <a:gd name="T31" fmla="*/ 7527551 h 10000"/>
              <a:gd name="T32" fmla="*/ 719818944 w 10616"/>
              <a:gd name="T33" fmla="*/ 7527551 h 10000"/>
              <a:gd name="T34" fmla="*/ 719818944 w 10616"/>
              <a:gd name="T35" fmla="*/ 7527551 h 10000"/>
              <a:gd name="T36" fmla="*/ 652281324 w 10616"/>
              <a:gd name="T37" fmla="*/ 2511001 h 10000"/>
              <a:gd name="T38" fmla="*/ 601675381 w 10616"/>
              <a:gd name="T39" fmla="*/ 0 h 10000"/>
              <a:gd name="T40" fmla="*/ 466598009 w 10616"/>
              <a:gd name="T41" fmla="*/ 0 h 10000"/>
              <a:gd name="T42" fmla="*/ 432829176 w 10616"/>
              <a:gd name="T43" fmla="*/ 0 h 10000"/>
              <a:gd name="T44" fmla="*/ 382124400 w 10616"/>
              <a:gd name="T45" fmla="*/ 2511001 h 10000"/>
              <a:gd name="T46" fmla="*/ 348355567 w 10616"/>
              <a:gd name="T47" fmla="*/ 7527551 h 10000"/>
              <a:gd name="T48" fmla="*/ 263980838 w 10616"/>
              <a:gd name="T49" fmla="*/ 10038893 h 10000"/>
              <a:gd name="T50" fmla="*/ 247044849 w 10616"/>
              <a:gd name="T51" fmla="*/ 7527551 h 10000"/>
              <a:gd name="T52" fmla="*/ 230209872 w 10616"/>
              <a:gd name="T53" fmla="*/ 7527551 h 10000"/>
              <a:gd name="T54" fmla="*/ 196441039 w 10616"/>
              <a:gd name="T55" fmla="*/ 15060914 h 10000"/>
              <a:gd name="T56" fmla="*/ 128901287 w 10616"/>
              <a:gd name="T57" fmla="*/ 15060914 h 10000"/>
              <a:gd name="T58" fmla="*/ 76702938 w 10616"/>
              <a:gd name="T59" fmla="*/ 14304686 h 10000"/>
              <a:gd name="T60" fmla="*/ 20421611 w 10616"/>
              <a:gd name="T61" fmla="*/ 17993477 h 10000"/>
              <a:gd name="T62" fmla="*/ 0 w 10616"/>
              <a:gd name="T63" fmla="*/ 19667490 h 10000"/>
              <a:gd name="T64" fmla="*/ 69531848 w 10616"/>
              <a:gd name="T65" fmla="*/ 33181506 h 10000"/>
              <a:gd name="T66" fmla="*/ 128901287 w 10616"/>
              <a:gd name="T67" fmla="*/ 42666252 h 10000"/>
              <a:gd name="T68" fmla="*/ 162672253 w 10616"/>
              <a:gd name="T69" fmla="*/ 50199597 h 10000"/>
              <a:gd name="T70" fmla="*/ 314584602 w 10616"/>
              <a:gd name="T71" fmla="*/ 52704822 h 10000"/>
              <a:gd name="T72" fmla="*/ 331520590 w 10616"/>
              <a:gd name="T73" fmla="*/ 52704822 h 10000"/>
              <a:gd name="T74" fmla="*/ 449664153 w 10616"/>
              <a:gd name="T75" fmla="*/ 57727148 h 10000"/>
              <a:gd name="T76" fmla="*/ 517201773 w 10616"/>
              <a:gd name="T77" fmla="*/ 52704822 h 10000"/>
              <a:gd name="T78" fmla="*/ 584741571 w 10616"/>
              <a:gd name="T79" fmla="*/ 57727148 h 10000"/>
              <a:gd name="T80" fmla="*/ 584741571 w 10616"/>
              <a:gd name="T81" fmla="*/ 57727148 h 10000"/>
              <a:gd name="T82" fmla="*/ 584741571 w 10616"/>
              <a:gd name="T83" fmla="*/ 57727148 h 10000"/>
              <a:gd name="T84" fmla="*/ 635446347 w 10616"/>
              <a:gd name="T85" fmla="*/ 50199597 h 100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616" h="10000">
                <a:moveTo>
                  <a:pt x="6379" y="8696"/>
                </a:moveTo>
                <a:lnTo>
                  <a:pt x="6718" y="9130"/>
                </a:lnTo>
                <a:lnTo>
                  <a:pt x="8582" y="8696"/>
                </a:lnTo>
                <a:lnTo>
                  <a:pt x="9430" y="8261"/>
                </a:lnTo>
                <a:lnTo>
                  <a:pt x="10277" y="7826"/>
                </a:lnTo>
                <a:lnTo>
                  <a:pt x="10616" y="8261"/>
                </a:lnTo>
                <a:cubicBezTo>
                  <a:pt x="10560" y="7826"/>
                  <a:pt x="10503" y="7392"/>
                  <a:pt x="10447" y="6957"/>
                </a:cubicBezTo>
                <a:lnTo>
                  <a:pt x="10447" y="3913"/>
                </a:lnTo>
                <a:cubicBezTo>
                  <a:pt x="10503" y="3768"/>
                  <a:pt x="10560" y="3623"/>
                  <a:pt x="10616" y="3478"/>
                </a:cubicBezTo>
                <a:lnTo>
                  <a:pt x="9938" y="1304"/>
                </a:lnTo>
                <a:lnTo>
                  <a:pt x="9599" y="435"/>
                </a:lnTo>
                <a:lnTo>
                  <a:pt x="9091" y="435"/>
                </a:lnTo>
                <a:cubicBezTo>
                  <a:pt x="9034" y="290"/>
                  <a:pt x="8978" y="145"/>
                  <a:pt x="8921" y="0"/>
                </a:cubicBezTo>
                <a:lnTo>
                  <a:pt x="8243" y="1304"/>
                </a:lnTo>
                <a:lnTo>
                  <a:pt x="7396" y="1304"/>
                </a:lnTo>
                <a:lnTo>
                  <a:pt x="7226" y="1304"/>
                </a:lnTo>
                <a:lnTo>
                  <a:pt x="6548" y="435"/>
                </a:lnTo>
                <a:lnTo>
                  <a:pt x="6040" y="0"/>
                </a:lnTo>
                <a:lnTo>
                  <a:pt x="4684" y="0"/>
                </a:lnTo>
                <a:lnTo>
                  <a:pt x="4345" y="0"/>
                </a:lnTo>
                <a:lnTo>
                  <a:pt x="3836" y="435"/>
                </a:lnTo>
                <a:lnTo>
                  <a:pt x="3497" y="1304"/>
                </a:lnTo>
                <a:lnTo>
                  <a:pt x="2650" y="1739"/>
                </a:lnTo>
                <a:cubicBezTo>
                  <a:pt x="2593" y="1594"/>
                  <a:pt x="2537" y="1449"/>
                  <a:pt x="2480" y="1304"/>
                </a:cubicBezTo>
                <a:lnTo>
                  <a:pt x="2311" y="1304"/>
                </a:lnTo>
                <a:lnTo>
                  <a:pt x="1972" y="2609"/>
                </a:lnTo>
                <a:cubicBezTo>
                  <a:pt x="1746" y="2609"/>
                  <a:pt x="1494" y="2631"/>
                  <a:pt x="1294" y="2609"/>
                </a:cubicBezTo>
                <a:cubicBezTo>
                  <a:pt x="1094" y="2587"/>
                  <a:pt x="883" y="2261"/>
                  <a:pt x="770" y="2478"/>
                </a:cubicBezTo>
                <a:cubicBezTo>
                  <a:pt x="657" y="2695"/>
                  <a:pt x="333" y="2962"/>
                  <a:pt x="205" y="3117"/>
                </a:cubicBezTo>
                <a:cubicBezTo>
                  <a:pt x="77" y="3272"/>
                  <a:pt x="0" y="3266"/>
                  <a:pt x="0" y="3407"/>
                </a:cubicBezTo>
                <a:cubicBezTo>
                  <a:pt x="113" y="3701"/>
                  <a:pt x="482" y="5084"/>
                  <a:pt x="698" y="5748"/>
                </a:cubicBezTo>
                <a:cubicBezTo>
                  <a:pt x="914" y="6412"/>
                  <a:pt x="1138" y="6900"/>
                  <a:pt x="1294" y="7391"/>
                </a:cubicBezTo>
                <a:cubicBezTo>
                  <a:pt x="1450" y="7882"/>
                  <a:pt x="1520" y="8261"/>
                  <a:pt x="1633" y="8696"/>
                </a:cubicBezTo>
                <a:lnTo>
                  <a:pt x="3158" y="9130"/>
                </a:lnTo>
                <a:lnTo>
                  <a:pt x="3328" y="9130"/>
                </a:lnTo>
                <a:lnTo>
                  <a:pt x="4514" y="10000"/>
                </a:lnTo>
                <a:lnTo>
                  <a:pt x="5192" y="9130"/>
                </a:lnTo>
                <a:lnTo>
                  <a:pt x="5870" y="10000"/>
                </a:lnTo>
                <a:lnTo>
                  <a:pt x="6379" y="869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3" name="Freeform 285"/>
          <p:cNvSpPr>
            <a:spLocks/>
          </p:cNvSpPr>
          <p:nvPr/>
        </p:nvSpPr>
        <p:spPr bwMode="auto">
          <a:xfrm>
            <a:off x="5367338" y="3667125"/>
            <a:ext cx="180975" cy="146050"/>
          </a:xfrm>
          <a:custGeom>
            <a:avLst/>
            <a:gdLst>
              <a:gd name="T0" fmla="*/ 2147483647 w 139"/>
              <a:gd name="T1" fmla="*/ 2147483647 h 114"/>
              <a:gd name="T2" fmla="*/ 2147483647 w 139"/>
              <a:gd name="T3" fmla="*/ 2147483647 h 114"/>
              <a:gd name="T4" fmla="*/ 2147483647 w 139"/>
              <a:gd name="T5" fmla="*/ 2147483647 h 114"/>
              <a:gd name="T6" fmla="*/ 2147483647 w 139"/>
              <a:gd name="T7" fmla="*/ 2147483647 h 114"/>
              <a:gd name="T8" fmla="*/ 2147483647 w 139"/>
              <a:gd name="T9" fmla="*/ 2147483647 h 114"/>
              <a:gd name="T10" fmla="*/ 2147483647 w 139"/>
              <a:gd name="T11" fmla="*/ 2147483647 h 114"/>
              <a:gd name="T12" fmla="*/ 2147483647 w 139"/>
              <a:gd name="T13" fmla="*/ 0 h 114"/>
              <a:gd name="T14" fmla="*/ 2147483647 w 139"/>
              <a:gd name="T15" fmla="*/ 2147483647 h 114"/>
              <a:gd name="T16" fmla="*/ 2147483647 w 139"/>
              <a:gd name="T17" fmla="*/ 2147483647 h 114"/>
              <a:gd name="T18" fmla="*/ 2147483647 w 139"/>
              <a:gd name="T19" fmla="*/ 2147483647 h 114"/>
              <a:gd name="T20" fmla="*/ 2147483647 w 139"/>
              <a:gd name="T21" fmla="*/ 2147483647 h 114"/>
              <a:gd name="T22" fmla="*/ 2147483647 w 139"/>
              <a:gd name="T23" fmla="*/ 2147483647 h 114"/>
              <a:gd name="T24" fmla="*/ 2147483647 w 139"/>
              <a:gd name="T25" fmla="*/ 2147483647 h 114"/>
              <a:gd name="T26" fmla="*/ 0 w 139"/>
              <a:gd name="T27" fmla="*/ 2147483647 h 114"/>
              <a:gd name="T28" fmla="*/ 2147483647 w 139"/>
              <a:gd name="T29" fmla="*/ 2147483647 h 114"/>
              <a:gd name="T30" fmla="*/ 2147483647 w 139"/>
              <a:gd name="T31" fmla="*/ 2147483647 h 1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9" h="114">
                <a:moveTo>
                  <a:pt x="25" y="114"/>
                </a:moveTo>
                <a:lnTo>
                  <a:pt x="61" y="96"/>
                </a:lnTo>
                <a:lnTo>
                  <a:pt x="73" y="90"/>
                </a:lnTo>
                <a:lnTo>
                  <a:pt x="115" y="66"/>
                </a:lnTo>
                <a:lnTo>
                  <a:pt x="127" y="24"/>
                </a:lnTo>
                <a:lnTo>
                  <a:pt x="139" y="6"/>
                </a:lnTo>
                <a:lnTo>
                  <a:pt x="139" y="0"/>
                </a:lnTo>
                <a:lnTo>
                  <a:pt x="115" y="6"/>
                </a:lnTo>
                <a:lnTo>
                  <a:pt x="49" y="12"/>
                </a:lnTo>
                <a:lnTo>
                  <a:pt x="37" y="6"/>
                </a:lnTo>
                <a:lnTo>
                  <a:pt x="19" y="24"/>
                </a:lnTo>
                <a:lnTo>
                  <a:pt x="25" y="48"/>
                </a:lnTo>
                <a:lnTo>
                  <a:pt x="0" y="102"/>
                </a:lnTo>
                <a:lnTo>
                  <a:pt x="13" y="102"/>
                </a:lnTo>
                <a:lnTo>
                  <a:pt x="25" y="11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4" name="Freeform 286"/>
          <p:cNvSpPr>
            <a:spLocks/>
          </p:cNvSpPr>
          <p:nvPr/>
        </p:nvSpPr>
        <p:spPr bwMode="auto">
          <a:xfrm>
            <a:off x="5343525" y="3783013"/>
            <a:ext cx="127000" cy="115887"/>
          </a:xfrm>
          <a:custGeom>
            <a:avLst/>
            <a:gdLst>
              <a:gd name="T0" fmla="*/ 2147483647 w 97"/>
              <a:gd name="T1" fmla="*/ 2147483647 h 90"/>
              <a:gd name="T2" fmla="*/ 2147483647 w 97"/>
              <a:gd name="T3" fmla="*/ 0 h 90"/>
              <a:gd name="T4" fmla="*/ 2147483647 w 97"/>
              <a:gd name="T5" fmla="*/ 2147483647 h 90"/>
              <a:gd name="T6" fmla="*/ 2147483647 w 97"/>
              <a:gd name="T7" fmla="*/ 2147483647 h 90"/>
              <a:gd name="T8" fmla="*/ 2147483647 w 97"/>
              <a:gd name="T9" fmla="*/ 2147483647 h 90"/>
              <a:gd name="T10" fmla="*/ 2147483647 w 97"/>
              <a:gd name="T11" fmla="*/ 2147483647 h 90"/>
              <a:gd name="T12" fmla="*/ 2147483647 w 97"/>
              <a:gd name="T13" fmla="*/ 2147483647 h 90"/>
              <a:gd name="T14" fmla="*/ 0 w 97"/>
              <a:gd name="T15" fmla="*/ 2147483647 h 90"/>
              <a:gd name="T16" fmla="*/ 2147483647 w 97"/>
              <a:gd name="T17" fmla="*/ 2147483647 h 90"/>
              <a:gd name="T18" fmla="*/ 2147483647 w 97"/>
              <a:gd name="T19" fmla="*/ 2147483647 h 90"/>
              <a:gd name="T20" fmla="*/ 2147483647 w 97"/>
              <a:gd name="T21" fmla="*/ 2147483647 h 90"/>
              <a:gd name="T22" fmla="*/ 2147483647 w 97"/>
              <a:gd name="T23" fmla="*/ 2147483647 h 90"/>
              <a:gd name="T24" fmla="*/ 2147483647 w 97"/>
              <a:gd name="T25" fmla="*/ 2147483647 h 90"/>
              <a:gd name="T26" fmla="*/ 2147483647 w 97"/>
              <a:gd name="T27" fmla="*/ 2147483647 h 90"/>
              <a:gd name="T28" fmla="*/ 2147483647 w 97"/>
              <a:gd name="T29" fmla="*/ 2147483647 h 90"/>
              <a:gd name="T30" fmla="*/ 2147483647 w 97"/>
              <a:gd name="T31" fmla="*/ 2147483647 h 90"/>
              <a:gd name="T32" fmla="*/ 2147483647 w 97"/>
              <a:gd name="T33" fmla="*/ 2147483647 h 90"/>
              <a:gd name="T34" fmla="*/ 2147483647 w 97"/>
              <a:gd name="T35" fmla="*/ 2147483647 h 90"/>
              <a:gd name="T36" fmla="*/ 2147483647 w 97"/>
              <a:gd name="T37" fmla="*/ 2147483647 h 90"/>
              <a:gd name="T38" fmla="*/ 2147483647 w 97"/>
              <a:gd name="T39" fmla="*/ 2147483647 h 9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7" h="90">
                <a:moveTo>
                  <a:pt x="91" y="24"/>
                </a:moveTo>
                <a:lnTo>
                  <a:pt x="91" y="0"/>
                </a:lnTo>
                <a:lnTo>
                  <a:pt x="79" y="6"/>
                </a:lnTo>
                <a:lnTo>
                  <a:pt x="43" y="24"/>
                </a:lnTo>
                <a:lnTo>
                  <a:pt x="31" y="12"/>
                </a:lnTo>
                <a:lnTo>
                  <a:pt x="18" y="12"/>
                </a:lnTo>
                <a:lnTo>
                  <a:pt x="12" y="18"/>
                </a:lnTo>
                <a:lnTo>
                  <a:pt x="0" y="42"/>
                </a:lnTo>
                <a:lnTo>
                  <a:pt x="18" y="90"/>
                </a:lnTo>
                <a:lnTo>
                  <a:pt x="25" y="90"/>
                </a:lnTo>
                <a:lnTo>
                  <a:pt x="37" y="90"/>
                </a:lnTo>
                <a:lnTo>
                  <a:pt x="49" y="78"/>
                </a:lnTo>
                <a:lnTo>
                  <a:pt x="67" y="78"/>
                </a:lnTo>
                <a:lnTo>
                  <a:pt x="73" y="66"/>
                </a:lnTo>
                <a:lnTo>
                  <a:pt x="61" y="36"/>
                </a:lnTo>
                <a:lnTo>
                  <a:pt x="85" y="30"/>
                </a:lnTo>
                <a:lnTo>
                  <a:pt x="97" y="24"/>
                </a:lnTo>
                <a:lnTo>
                  <a:pt x="91" y="2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5" name="Freeform 287"/>
          <p:cNvSpPr>
            <a:spLocks/>
          </p:cNvSpPr>
          <p:nvPr/>
        </p:nvSpPr>
        <p:spPr bwMode="auto">
          <a:xfrm>
            <a:off x="5343525" y="3783013"/>
            <a:ext cx="127000" cy="115887"/>
          </a:xfrm>
          <a:custGeom>
            <a:avLst/>
            <a:gdLst>
              <a:gd name="T0" fmla="*/ 2147483647 w 97"/>
              <a:gd name="T1" fmla="*/ 2147483647 h 90"/>
              <a:gd name="T2" fmla="*/ 2147483647 w 97"/>
              <a:gd name="T3" fmla="*/ 0 h 90"/>
              <a:gd name="T4" fmla="*/ 2147483647 w 97"/>
              <a:gd name="T5" fmla="*/ 2147483647 h 90"/>
              <a:gd name="T6" fmla="*/ 2147483647 w 97"/>
              <a:gd name="T7" fmla="*/ 2147483647 h 90"/>
              <a:gd name="T8" fmla="*/ 2147483647 w 97"/>
              <a:gd name="T9" fmla="*/ 2147483647 h 90"/>
              <a:gd name="T10" fmla="*/ 2147483647 w 97"/>
              <a:gd name="T11" fmla="*/ 2147483647 h 90"/>
              <a:gd name="T12" fmla="*/ 2147483647 w 97"/>
              <a:gd name="T13" fmla="*/ 2147483647 h 90"/>
              <a:gd name="T14" fmla="*/ 0 w 97"/>
              <a:gd name="T15" fmla="*/ 2147483647 h 90"/>
              <a:gd name="T16" fmla="*/ 2147483647 w 97"/>
              <a:gd name="T17" fmla="*/ 2147483647 h 90"/>
              <a:gd name="T18" fmla="*/ 2147483647 w 97"/>
              <a:gd name="T19" fmla="*/ 2147483647 h 90"/>
              <a:gd name="T20" fmla="*/ 2147483647 w 97"/>
              <a:gd name="T21" fmla="*/ 2147483647 h 90"/>
              <a:gd name="T22" fmla="*/ 2147483647 w 97"/>
              <a:gd name="T23" fmla="*/ 2147483647 h 90"/>
              <a:gd name="T24" fmla="*/ 2147483647 w 97"/>
              <a:gd name="T25" fmla="*/ 2147483647 h 90"/>
              <a:gd name="T26" fmla="*/ 2147483647 w 97"/>
              <a:gd name="T27" fmla="*/ 2147483647 h 90"/>
              <a:gd name="T28" fmla="*/ 2147483647 w 97"/>
              <a:gd name="T29" fmla="*/ 2147483647 h 90"/>
              <a:gd name="T30" fmla="*/ 2147483647 w 97"/>
              <a:gd name="T31" fmla="*/ 2147483647 h 90"/>
              <a:gd name="T32" fmla="*/ 2147483647 w 97"/>
              <a:gd name="T33" fmla="*/ 2147483647 h 90"/>
              <a:gd name="T34" fmla="*/ 2147483647 w 97"/>
              <a:gd name="T35" fmla="*/ 2147483647 h 90"/>
              <a:gd name="T36" fmla="*/ 2147483647 w 97"/>
              <a:gd name="T37" fmla="*/ 2147483647 h 90"/>
              <a:gd name="T38" fmla="*/ 2147483647 w 97"/>
              <a:gd name="T39" fmla="*/ 2147483647 h 9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7" h="90">
                <a:moveTo>
                  <a:pt x="91" y="24"/>
                </a:moveTo>
                <a:lnTo>
                  <a:pt x="91" y="0"/>
                </a:lnTo>
                <a:lnTo>
                  <a:pt x="79" y="6"/>
                </a:lnTo>
                <a:lnTo>
                  <a:pt x="43" y="24"/>
                </a:lnTo>
                <a:lnTo>
                  <a:pt x="31" y="12"/>
                </a:lnTo>
                <a:lnTo>
                  <a:pt x="18" y="12"/>
                </a:lnTo>
                <a:lnTo>
                  <a:pt x="12" y="18"/>
                </a:lnTo>
                <a:lnTo>
                  <a:pt x="0" y="42"/>
                </a:lnTo>
                <a:lnTo>
                  <a:pt x="18" y="90"/>
                </a:lnTo>
                <a:lnTo>
                  <a:pt x="25" y="90"/>
                </a:lnTo>
                <a:lnTo>
                  <a:pt x="37" y="90"/>
                </a:lnTo>
                <a:lnTo>
                  <a:pt x="49" y="78"/>
                </a:lnTo>
                <a:lnTo>
                  <a:pt x="67" y="78"/>
                </a:lnTo>
                <a:lnTo>
                  <a:pt x="73" y="66"/>
                </a:lnTo>
                <a:lnTo>
                  <a:pt x="61" y="36"/>
                </a:lnTo>
                <a:lnTo>
                  <a:pt x="85" y="30"/>
                </a:lnTo>
                <a:lnTo>
                  <a:pt x="97" y="24"/>
                </a:lnTo>
                <a:lnTo>
                  <a:pt x="91" y="24"/>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6" name="Freeform 288"/>
          <p:cNvSpPr>
            <a:spLocks/>
          </p:cNvSpPr>
          <p:nvPr/>
        </p:nvSpPr>
        <p:spPr bwMode="auto">
          <a:xfrm>
            <a:off x="5783263" y="4002088"/>
            <a:ext cx="119062" cy="77787"/>
          </a:xfrm>
          <a:custGeom>
            <a:avLst/>
            <a:gdLst>
              <a:gd name="T0" fmla="*/ 2147483647 w 90"/>
              <a:gd name="T1" fmla="*/ 2147483647 h 60"/>
              <a:gd name="T2" fmla="*/ 2147483647 w 90"/>
              <a:gd name="T3" fmla="*/ 2147483647 h 60"/>
              <a:gd name="T4" fmla="*/ 2147483647 w 90"/>
              <a:gd name="T5" fmla="*/ 2147483647 h 60"/>
              <a:gd name="T6" fmla="*/ 2147483647 w 90"/>
              <a:gd name="T7" fmla="*/ 2147483647 h 60"/>
              <a:gd name="T8" fmla="*/ 2147483647 w 90"/>
              <a:gd name="T9" fmla="*/ 0 h 60"/>
              <a:gd name="T10" fmla="*/ 2147483647 w 90"/>
              <a:gd name="T11" fmla="*/ 2147483647 h 60"/>
              <a:gd name="T12" fmla="*/ 2147483647 w 90"/>
              <a:gd name="T13" fmla="*/ 2147483647 h 60"/>
              <a:gd name="T14" fmla="*/ 0 w 90"/>
              <a:gd name="T15" fmla="*/ 2147483647 h 60"/>
              <a:gd name="T16" fmla="*/ 2147483647 w 90"/>
              <a:gd name="T17" fmla="*/ 2147483647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 h="60">
                <a:moveTo>
                  <a:pt x="18" y="48"/>
                </a:moveTo>
                <a:lnTo>
                  <a:pt x="66" y="60"/>
                </a:lnTo>
                <a:lnTo>
                  <a:pt x="78" y="30"/>
                </a:lnTo>
                <a:lnTo>
                  <a:pt x="90" y="24"/>
                </a:lnTo>
                <a:lnTo>
                  <a:pt x="84" y="0"/>
                </a:lnTo>
                <a:lnTo>
                  <a:pt x="30" y="18"/>
                </a:lnTo>
                <a:lnTo>
                  <a:pt x="6" y="6"/>
                </a:lnTo>
                <a:lnTo>
                  <a:pt x="0" y="24"/>
                </a:lnTo>
                <a:lnTo>
                  <a:pt x="18" y="4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7" name="Freeform 289"/>
          <p:cNvSpPr>
            <a:spLocks/>
          </p:cNvSpPr>
          <p:nvPr/>
        </p:nvSpPr>
        <p:spPr bwMode="auto">
          <a:xfrm>
            <a:off x="5800725" y="4032250"/>
            <a:ext cx="187325" cy="217488"/>
          </a:xfrm>
          <a:custGeom>
            <a:avLst/>
            <a:gdLst>
              <a:gd name="T0" fmla="*/ 2147483647 w 24"/>
              <a:gd name="T1" fmla="*/ 2147483647 h 28"/>
              <a:gd name="T2" fmla="*/ 2147483647 w 24"/>
              <a:gd name="T3" fmla="*/ 2147483647 h 28"/>
              <a:gd name="T4" fmla="*/ 2147483647 w 24"/>
              <a:gd name="T5" fmla="*/ 2147483647 h 28"/>
              <a:gd name="T6" fmla="*/ 2147483647 w 24"/>
              <a:gd name="T7" fmla="*/ 2147483647 h 28"/>
              <a:gd name="T8" fmla="*/ 0 w 24"/>
              <a:gd name="T9" fmla="*/ 2147483647 h 28"/>
              <a:gd name="T10" fmla="*/ 2147483647 w 24"/>
              <a:gd name="T11" fmla="*/ 2147483647 h 28"/>
              <a:gd name="T12" fmla="*/ 2147483647 w 24"/>
              <a:gd name="T13" fmla="*/ 2147483647 h 28"/>
              <a:gd name="T14" fmla="*/ 2147483647 w 24"/>
              <a:gd name="T15" fmla="*/ 2147483647 h 28"/>
              <a:gd name="T16" fmla="*/ 2147483647 w 24"/>
              <a:gd name="T17" fmla="*/ 2147483647 h 28"/>
              <a:gd name="T18" fmla="*/ 2147483647 w 24"/>
              <a:gd name="T19" fmla="*/ 2147483647 h 28"/>
              <a:gd name="T20" fmla="*/ 2147483647 w 24"/>
              <a:gd name="T21" fmla="*/ 2147483647 h 28"/>
              <a:gd name="T22" fmla="*/ 2147483647 w 24"/>
              <a:gd name="T23" fmla="*/ 2147483647 h 28"/>
              <a:gd name="T24" fmla="*/ 2147483647 w 24"/>
              <a:gd name="T25" fmla="*/ 0 h 28"/>
              <a:gd name="T26" fmla="*/ 2147483647 w 24"/>
              <a:gd name="T27" fmla="*/ 0 h 28"/>
              <a:gd name="T28" fmla="*/ 2147483647 w 24"/>
              <a:gd name="T29" fmla="*/ 2147483647 h 28"/>
              <a:gd name="T30" fmla="*/ 2147483647 w 24"/>
              <a:gd name="T31" fmla="*/ 2147483647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4" h="28">
                <a:moveTo>
                  <a:pt x="9" y="6"/>
                </a:moveTo>
                <a:cubicBezTo>
                  <a:pt x="10" y="6"/>
                  <a:pt x="10" y="6"/>
                  <a:pt x="10" y="6"/>
                </a:cubicBezTo>
                <a:cubicBezTo>
                  <a:pt x="9" y="13"/>
                  <a:pt x="9" y="13"/>
                  <a:pt x="9" y="13"/>
                </a:cubicBezTo>
                <a:cubicBezTo>
                  <a:pt x="4" y="17"/>
                  <a:pt x="4" y="17"/>
                  <a:pt x="4" y="17"/>
                </a:cubicBezTo>
                <a:cubicBezTo>
                  <a:pt x="4" y="17"/>
                  <a:pt x="3" y="18"/>
                  <a:pt x="0" y="18"/>
                </a:cubicBezTo>
                <a:cubicBezTo>
                  <a:pt x="1" y="21"/>
                  <a:pt x="1" y="21"/>
                  <a:pt x="1" y="21"/>
                </a:cubicBezTo>
                <a:cubicBezTo>
                  <a:pt x="4" y="28"/>
                  <a:pt x="4" y="28"/>
                  <a:pt x="4" y="28"/>
                </a:cubicBezTo>
                <a:cubicBezTo>
                  <a:pt x="11" y="23"/>
                  <a:pt x="11" y="23"/>
                  <a:pt x="11" y="23"/>
                </a:cubicBezTo>
                <a:cubicBezTo>
                  <a:pt x="17" y="15"/>
                  <a:pt x="17" y="15"/>
                  <a:pt x="17" y="15"/>
                </a:cubicBezTo>
                <a:cubicBezTo>
                  <a:pt x="20" y="11"/>
                  <a:pt x="20" y="11"/>
                  <a:pt x="20" y="11"/>
                </a:cubicBezTo>
                <a:cubicBezTo>
                  <a:pt x="24" y="7"/>
                  <a:pt x="24" y="7"/>
                  <a:pt x="24" y="7"/>
                </a:cubicBezTo>
                <a:cubicBezTo>
                  <a:pt x="16" y="1"/>
                  <a:pt x="16" y="1"/>
                  <a:pt x="16" y="1"/>
                </a:cubicBezTo>
                <a:cubicBezTo>
                  <a:pt x="13" y="0"/>
                  <a:pt x="13" y="0"/>
                  <a:pt x="13" y="0"/>
                </a:cubicBezTo>
                <a:cubicBezTo>
                  <a:pt x="13" y="0"/>
                  <a:pt x="13" y="0"/>
                  <a:pt x="13" y="0"/>
                </a:cubicBezTo>
                <a:cubicBezTo>
                  <a:pt x="11" y="1"/>
                  <a:pt x="11" y="1"/>
                  <a:pt x="11" y="1"/>
                </a:cubicBezTo>
                <a:lnTo>
                  <a:pt x="9" y="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8" name="Freeform 290"/>
          <p:cNvSpPr>
            <a:spLocks/>
          </p:cNvSpPr>
          <p:nvPr/>
        </p:nvSpPr>
        <p:spPr bwMode="auto">
          <a:xfrm>
            <a:off x="5565775" y="4171950"/>
            <a:ext cx="265113" cy="165100"/>
          </a:xfrm>
          <a:custGeom>
            <a:avLst/>
            <a:gdLst>
              <a:gd name="T0" fmla="*/ 2147483647 w 34"/>
              <a:gd name="T1" fmla="*/ 0 h 21"/>
              <a:gd name="T2" fmla="*/ 2147483647 w 34"/>
              <a:gd name="T3" fmla="*/ 2147483647 h 21"/>
              <a:gd name="T4" fmla="*/ 2147483647 w 34"/>
              <a:gd name="T5" fmla="*/ 2147483647 h 21"/>
              <a:gd name="T6" fmla="*/ 2147483647 w 34"/>
              <a:gd name="T7" fmla="*/ 2147483647 h 21"/>
              <a:gd name="T8" fmla="*/ 0 w 34"/>
              <a:gd name="T9" fmla="*/ 2147483647 h 21"/>
              <a:gd name="T10" fmla="*/ 2147483647 w 34"/>
              <a:gd name="T11" fmla="*/ 2147483647 h 21"/>
              <a:gd name="T12" fmla="*/ 2147483647 w 34"/>
              <a:gd name="T13" fmla="*/ 2147483647 h 21"/>
              <a:gd name="T14" fmla="*/ 2147483647 w 34"/>
              <a:gd name="T15" fmla="*/ 2147483647 h 21"/>
              <a:gd name="T16" fmla="*/ 2147483647 w 34"/>
              <a:gd name="T17" fmla="*/ 2147483647 h 21"/>
              <a:gd name="T18" fmla="*/ 2147483647 w 34"/>
              <a:gd name="T19" fmla="*/ 2147483647 h 21"/>
              <a:gd name="T20" fmla="*/ 2147483647 w 34"/>
              <a:gd name="T21" fmla="*/ 2147483647 h 21"/>
              <a:gd name="T22" fmla="*/ 2147483647 w 34"/>
              <a:gd name="T23" fmla="*/ 2147483647 h 21"/>
              <a:gd name="T24" fmla="*/ 2147483647 w 34"/>
              <a:gd name="T25" fmla="*/ 2147483647 h 21"/>
              <a:gd name="T26" fmla="*/ 2147483647 w 34"/>
              <a:gd name="T27" fmla="*/ 0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4" h="21">
                <a:moveTo>
                  <a:pt x="30" y="0"/>
                </a:moveTo>
                <a:cubicBezTo>
                  <a:pt x="25" y="2"/>
                  <a:pt x="18" y="3"/>
                  <a:pt x="18" y="4"/>
                </a:cubicBezTo>
                <a:cubicBezTo>
                  <a:pt x="16" y="5"/>
                  <a:pt x="14" y="7"/>
                  <a:pt x="14" y="7"/>
                </a:cubicBezTo>
                <a:cubicBezTo>
                  <a:pt x="3" y="7"/>
                  <a:pt x="3" y="7"/>
                  <a:pt x="3" y="7"/>
                </a:cubicBezTo>
                <a:cubicBezTo>
                  <a:pt x="0" y="8"/>
                  <a:pt x="0" y="8"/>
                  <a:pt x="0" y="8"/>
                </a:cubicBezTo>
                <a:cubicBezTo>
                  <a:pt x="1" y="12"/>
                  <a:pt x="1" y="12"/>
                  <a:pt x="1" y="12"/>
                </a:cubicBezTo>
                <a:cubicBezTo>
                  <a:pt x="5" y="21"/>
                  <a:pt x="5" y="21"/>
                  <a:pt x="5" y="21"/>
                </a:cubicBezTo>
                <a:cubicBezTo>
                  <a:pt x="12" y="19"/>
                  <a:pt x="12" y="19"/>
                  <a:pt x="12" y="19"/>
                </a:cubicBezTo>
                <a:cubicBezTo>
                  <a:pt x="15" y="19"/>
                  <a:pt x="15" y="19"/>
                  <a:pt x="15" y="19"/>
                </a:cubicBezTo>
                <a:cubicBezTo>
                  <a:pt x="19" y="15"/>
                  <a:pt x="19" y="15"/>
                  <a:pt x="19" y="15"/>
                </a:cubicBezTo>
                <a:cubicBezTo>
                  <a:pt x="25" y="13"/>
                  <a:pt x="25" y="13"/>
                  <a:pt x="25" y="13"/>
                </a:cubicBezTo>
                <a:cubicBezTo>
                  <a:pt x="34" y="10"/>
                  <a:pt x="34" y="10"/>
                  <a:pt x="34" y="10"/>
                </a:cubicBezTo>
                <a:cubicBezTo>
                  <a:pt x="31" y="3"/>
                  <a:pt x="31" y="3"/>
                  <a:pt x="31" y="3"/>
                </a:cubicBezTo>
                <a:lnTo>
                  <a:pt x="30"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59" name="Freeform 291"/>
          <p:cNvSpPr>
            <a:spLocks/>
          </p:cNvSpPr>
          <p:nvPr/>
        </p:nvSpPr>
        <p:spPr bwMode="auto">
          <a:xfrm>
            <a:off x="5378450" y="3813175"/>
            <a:ext cx="492125" cy="422275"/>
          </a:xfrm>
          <a:custGeom>
            <a:avLst/>
            <a:gdLst>
              <a:gd name="T0" fmla="*/ 2147483647 w 63"/>
              <a:gd name="T1" fmla="*/ 2147483647 h 54"/>
              <a:gd name="T2" fmla="*/ 2147483647 w 63"/>
              <a:gd name="T3" fmla="*/ 2147483647 h 54"/>
              <a:gd name="T4" fmla="*/ 2147483647 w 63"/>
              <a:gd name="T5" fmla="*/ 2147483647 h 54"/>
              <a:gd name="T6" fmla="*/ 2147483647 w 63"/>
              <a:gd name="T7" fmla="*/ 2147483647 h 54"/>
              <a:gd name="T8" fmla="*/ 2147483647 w 63"/>
              <a:gd name="T9" fmla="*/ 2147483647 h 54"/>
              <a:gd name="T10" fmla="*/ 2147483647 w 63"/>
              <a:gd name="T11" fmla="*/ 2147483647 h 54"/>
              <a:gd name="T12" fmla="*/ 2147483647 w 63"/>
              <a:gd name="T13" fmla="*/ 2147483647 h 54"/>
              <a:gd name="T14" fmla="*/ 2147483647 w 63"/>
              <a:gd name="T15" fmla="*/ 2147483647 h 54"/>
              <a:gd name="T16" fmla="*/ 2147483647 w 63"/>
              <a:gd name="T17" fmla="*/ 2147483647 h 54"/>
              <a:gd name="T18" fmla="*/ 2147483647 w 63"/>
              <a:gd name="T19" fmla="*/ 2147483647 h 54"/>
              <a:gd name="T20" fmla="*/ 2147483647 w 63"/>
              <a:gd name="T21" fmla="*/ 2147483647 h 54"/>
              <a:gd name="T22" fmla="*/ 2147483647 w 63"/>
              <a:gd name="T23" fmla="*/ 2147483647 h 54"/>
              <a:gd name="T24" fmla="*/ 2147483647 w 63"/>
              <a:gd name="T25" fmla="*/ 2147483647 h 54"/>
              <a:gd name="T26" fmla="*/ 2147483647 w 63"/>
              <a:gd name="T27" fmla="*/ 2147483647 h 54"/>
              <a:gd name="T28" fmla="*/ 2147483647 w 63"/>
              <a:gd name="T29" fmla="*/ 0 h 54"/>
              <a:gd name="T30" fmla="*/ 2147483647 w 63"/>
              <a:gd name="T31" fmla="*/ 0 h 54"/>
              <a:gd name="T32" fmla="*/ 2147483647 w 63"/>
              <a:gd name="T33" fmla="*/ 2147483647 h 54"/>
              <a:gd name="T34" fmla="*/ 2147483647 w 63"/>
              <a:gd name="T35" fmla="*/ 2147483647 h 54"/>
              <a:gd name="T36" fmla="*/ 2147483647 w 63"/>
              <a:gd name="T37" fmla="*/ 2147483647 h 54"/>
              <a:gd name="T38" fmla="*/ 2147483647 w 63"/>
              <a:gd name="T39" fmla="*/ 2147483647 h 54"/>
              <a:gd name="T40" fmla="*/ 2147483647 w 63"/>
              <a:gd name="T41" fmla="*/ 2147483647 h 54"/>
              <a:gd name="T42" fmla="*/ 2147483647 w 63"/>
              <a:gd name="T43" fmla="*/ 2147483647 h 54"/>
              <a:gd name="T44" fmla="*/ 0 w 63"/>
              <a:gd name="T45" fmla="*/ 2147483647 h 54"/>
              <a:gd name="T46" fmla="*/ 2147483647 w 63"/>
              <a:gd name="T47" fmla="*/ 2147483647 h 54"/>
              <a:gd name="T48" fmla="*/ 2147483647 w 63"/>
              <a:gd name="T49" fmla="*/ 2147483647 h 54"/>
              <a:gd name="T50" fmla="*/ 2147483647 w 63"/>
              <a:gd name="T51" fmla="*/ 2147483647 h 54"/>
              <a:gd name="T52" fmla="*/ 2147483647 w 63"/>
              <a:gd name="T53" fmla="*/ 2147483647 h 54"/>
              <a:gd name="T54" fmla="*/ 2147483647 w 63"/>
              <a:gd name="T55" fmla="*/ 2147483647 h 54"/>
              <a:gd name="T56" fmla="*/ 2147483647 w 63"/>
              <a:gd name="T57" fmla="*/ 2147483647 h 54"/>
              <a:gd name="T58" fmla="*/ 2147483647 w 63"/>
              <a:gd name="T59" fmla="*/ 2147483647 h 54"/>
              <a:gd name="T60" fmla="*/ 2147483647 w 63"/>
              <a:gd name="T61" fmla="*/ 2147483647 h 54"/>
              <a:gd name="T62" fmla="*/ 2147483647 w 63"/>
              <a:gd name="T63" fmla="*/ 2147483647 h 54"/>
              <a:gd name="T64" fmla="*/ 2147483647 w 63"/>
              <a:gd name="T65" fmla="*/ 2147483647 h 54"/>
              <a:gd name="T66" fmla="*/ 2147483647 w 63"/>
              <a:gd name="T67" fmla="*/ 2147483647 h 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3" h="54">
                <a:moveTo>
                  <a:pt x="63" y="34"/>
                </a:moveTo>
                <a:cubicBezTo>
                  <a:pt x="55" y="32"/>
                  <a:pt x="55" y="32"/>
                  <a:pt x="55" y="32"/>
                </a:cubicBezTo>
                <a:cubicBezTo>
                  <a:pt x="52" y="28"/>
                  <a:pt x="52" y="28"/>
                  <a:pt x="52" y="28"/>
                </a:cubicBezTo>
                <a:cubicBezTo>
                  <a:pt x="53" y="25"/>
                  <a:pt x="53" y="25"/>
                  <a:pt x="53" y="25"/>
                </a:cubicBezTo>
                <a:cubicBezTo>
                  <a:pt x="52" y="25"/>
                  <a:pt x="52" y="25"/>
                  <a:pt x="52" y="25"/>
                </a:cubicBezTo>
                <a:cubicBezTo>
                  <a:pt x="48" y="23"/>
                  <a:pt x="48" y="23"/>
                  <a:pt x="48" y="23"/>
                </a:cubicBezTo>
                <a:cubicBezTo>
                  <a:pt x="46" y="17"/>
                  <a:pt x="46" y="17"/>
                  <a:pt x="46" y="17"/>
                </a:cubicBezTo>
                <a:cubicBezTo>
                  <a:pt x="42" y="13"/>
                  <a:pt x="42" y="13"/>
                  <a:pt x="42" y="13"/>
                </a:cubicBezTo>
                <a:cubicBezTo>
                  <a:pt x="42" y="12"/>
                  <a:pt x="42" y="12"/>
                  <a:pt x="42" y="12"/>
                </a:cubicBezTo>
                <a:cubicBezTo>
                  <a:pt x="39" y="12"/>
                  <a:pt x="39" y="12"/>
                  <a:pt x="39" y="12"/>
                </a:cubicBezTo>
                <a:cubicBezTo>
                  <a:pt x="36" y="10"/>
                  <a:pt x="36" y="10"/>
                  <a:pt x="36" y="10"/>
                </a:cubicBezTo>
                <a:cubicBezTo>
                  <a:pt x="28" y="9"/>
                  <a:pt x="28" y="9"/>
                  <a:pt x="28" y="9"/>
                </a:cubicBezTo>
                <a:cubicBezTo>
                  <a:pt x="25" y="6"/>
                  <a:pt x="25" y="6"/>
                  <a:pt x="25" y="6"/>
                </a:cubicBezTo>
                <a:cubicBezTo>
                  <a:pt x="15" y="1"/>
                  <a:pt x="15" y="1"/>
                  <a:pt x="15" y="1"/>
                </a:cubicBezTo>
                <a:cubicBezTo>
                  <a:pt x="11" y="0"/>
                  <a:pt x="11" y="0"/>
                  <a:pt x="11" y="0"/>
                </a:cubicBezTo>
                <a:cubicBezTo>
                  <a:pt x="12" y="0"/>
                  <a:pt x="12" y="0"/>
                  <a:pt x="12" y="0"/>
                </a:cubicBezTo>
                <a:cubicBezTo>
                  <a:pt x="10" y="1"/>
                  <a:pt x="10" y="1"/>
                  <a:pt x="10" y="1"/>
                </a:cubicBezTo>
                <a:cubicBezTo>
                  <a:pt x="6" y="2"/>
                  <a:pt x="6" y="2"/>
                  <a:pt x="6" y="2"/>
                </a:cubicBezTo>
                <a:cubicBezTo>
                  <a:pt x="8" y="7"/>
                  <a:pt x="8" y="7"/>
                  <a:pt x="8" y="7"/>
                </a:cubicBezTo>
                <a:cubicBezTo>
                  <a:pt x="7" y="9"/>
                  <a:pt x="7" y="9"/>
                  <a:pt x="7" y="9"/>
                </a:cubicBezTo>
                <a:cubicBezTo>
                  <a:pt x="4" y="9"/>
                  <a:pt x="4" y="9"/>
                  <a:pt x="4" y="9"/>
                </a:cubicBezTo>
                <a:cubicBezTo>
                  <a:pt x="2" y="11"/>
                  <a:pt x="2" y="11"/>
                  <a:pt x="2" y="11"/>
                </a:cubicBezTo>
                <a:cubicBezTo>
                  <a:pt x="0" y="11"/>
                  <a:pt x="0" y="11"/>
                  <a:pt x="0" y="11"/>
                </a:cubicBezTo>
                <a:cubicBezTo>
                  <a:pt x="2" y="15"/>
                  <a:pt x="2" y="15"/>
                  <a:pt x="2" y="15"/>
                </a:cubicBezTo>
                <a:cubicBezTo>
                  <a:pt x="9" y="29"/>
                  <a:pt x="9" y="29"/>
                  <a:pt x="9" y="29"/>
                </a:cubicBezTo>
                <a:cubicBezTo>
                  <a:pt x="13" y="33"/>
                  <a:pt x="13" y="33"/>
                  <a:pt x="13" y="33"/>
                </a:cubicBezTo>
                <a:cubicBezTo>
                  <a:pt x="15" y="39"/>
                  <a:pt x="15" y="39"/>
                  <a:pt x="15" y="39"/>
                </a:cubicBezTo>
                <a:cubicBezTo>
                  <a:pt x="17" y="46"/>
                  <a:pt x="17" y="46"/>
                  <a:pt x="17" y="46"/>
                </a:cubicBezTo>
                <a:cubicBezTo>
                  <a:pt x="24" y="53"/>
                  <a:pt x="24" y="53"/>
                  <a:pt x="24" y="53"/>
                </a:cubicBezTo>
                <a:cubicBezTo>
                  <a:pt x="24" y="54"/>
                  <a:pt x="24" y="54"/>
                  <a:pt x="24" y="54"/>
                </a:cubicBezTo>
                <a:cubicBezTo>
                  <a:pt x="27" y="53"/>
                  <a:pt x="27" y="53"/>
                  <a:pt x="27" y="53"/>
                </a:cubicBezTo>
                <a:cubicBezTo>
                  <a:pt x="38" y="53"/>
                  <a:pt x="38" y="53"/>
                  <a:pt x="38" y="53"/>
                </a:cubicBezTo>
                <a:cubicBezTo>
                  <a:pt x="38" y="53"/>
                  <a:pt x="40" y="51"/>
                  <a:pt x="42" y="50"/>
                </a:cubicBezTo>
                <a:cubicBezTo>
                  <a:pt x="42" y="49"/>
                  <a:pt x="49" y="48"/>
                  <a:pt x="54" y="46"/>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0" name="Freeform 292"/>
          <p:cNvSpPr>
            <a:spLocks/>
          </p:cNvSpPr>
          <p:nvPr/>
        </p:nvSpPr>
        <p:spPr bwMode="auto">
          <a:xfrm>
            <a:off x="5800725" y="4079875"/>
            <a:ext cx="77788" cy="92075"/>
          </a:xfrm>
          <a:custGeom>
            <a:avLst/>
            <a:gdLst>
              <a:gd name="T0" fmla="*/ 0 w 10"/>
              <a:gd name="T1" fmla="*/ 2147483647 h 12"/>
              <a:gd name="T2" fmla="*/ 2147483647 w 10"/>
              <a:gd name="T3" fmla="*/ 2147483647 h 12"/>
              <a:gd name="T4" fmla="*/ 2147483647 w 10"/>
              <a:gd name="T5" fmla="*/ 2147483647 h 12"/>
              <a:gd name="T6" fmla="*/ 2147483647 w 10"/>
              <a:gd name="T7" fmla="*/ 0 h 12"/>
              <a:gd name="T8" fmla="*/ 2147483647 w 10"/>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0" y="12"/>
                </a:moveTo>
                <a:cubicBezTo>
                  <a:pt x="3" y="12"/>
                  <a:pt x="4" y="11"/>
                  <a:pt x="4" y="11"/>
                </a:cubicBezTo>
                <a:cubicBezTo>
                  <a:pt x="9" y="7"/>
                  <a:pt x="9" y="7"/>
                  <a:pt x="9" y="7"/>
                </a:cubicBezTo>
                <a:cubicBezTo>
                  <a:pt x="10" y="0"/>
                  <a:pt x="10" y="0"/>
                  <a:pt x="10" y="0"/>
                </a:cubicBezTo>
                <a:cubicBezTo>
                  <a:pt x="9" y="0"/>
                  <a:pt x="9" y="0"/>
                  <a:pt x="9" y="0"/>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1" name="Freeform 293"/>
          <p:cNvSpPr>
            <a:spLocks/>
          </p:cNvSpPr>
          <p:nvPr/>
        </p:nvSpPr>
        <p:spPr bwMode="auto">
          <a:xfrm>
            <a:off x="5462588" y="3657600"/>
            <a:ext cx="249237" cy="250825"/>
          </a:xfrm>
          <a:custGeom>
            <a:avLst/>
            <a:gdLst>
              <a:gd name="T0" fmla="*/ 2147483647 w 192"/>
              <a:gd name="T1" fmla="*/ 2147483647 h 192"/>
              <a:gd name="T2" fmla="*/ 2147483647 w 192"/>
              <a:gd name="T3" fmla="*/ 2147483647 h 192"/>
              <a:gd name="T4" fmla="*/ 2147483647 w 192"/>
              <a:gd name="T5" fmla="*/ 2147483647 h 192"/>
              <a:gd name="T6" fmla="*/ 2147483647 w 192"/>
              <a:gd name="T7" fmla="*/ 2147483647 h 192"/>
              <a:gd name="T8" fmla="*/ 2147483647 w 192"/>
              <a:gd name="T9" fmla="*/ 2147483647 h 192"/>
              <a:gd name="T10" fmla="*/ 2147483647 w 192"/>
              <a:gd name="T11" fmla="*/ 0 h 192"/>
              <a:gd name="T12" fmla="*/ 2147483647 w 192"/>
              <a:gd name="T13" fmla="*/ 2147483647 h 192"/>
              <a:gd name="T14" fmla="*/ 2147483647 w 192"/>
              <a:gd name="T15" fmla="*/ 2147483647 h 192"/>
              <a:gd name="T16" fmla="*/ 2147483647 w 192"/>
              <a:gd name="T17" fmla="*/ 2147483647 h 192"/>
              <a:gd name="T18" fmla="*/ 2147483647 w 192"/>
              <a:gd name="T19" fmla="*/ 2147483647 h 192"/>
              <a:gd name="T20" fmla="*/ 2147483647 w 192"/>
              <a:gd name="T21" fmla="*/ 2147483647 h 192"/>
              <a:gd name="T22" fmla="*/ 0 w 192"/>
              <a:gd name="T23" fmla="*/ 2147483647 h 192"/>
              <a:gd name="T24" fmla="*/ 0 w 192"/>
              <a:gd name="T25" fmla="*/ 2147483647 h 192"/>
              <a:gd name="T26" fmla="*/ 2147483647 w 192"/>
              <a:gd name="T27" fmla="*/ 2147483647 h 192"/>
              <a:gd name="T28" fmla="*/ 2147483647 w 192"/>
              <a:gd name="T29" fmla="*/ 2147483647 h 192"/>
              <a:gd name="T30" fmla="*/ 2147483647 w 192"/>
              <a:gd name="T31" fmla="*/ 2147483647 h 192"/>
              <a:gd name="T32" fmla="*/ 2147483647 w 192"/>
              <a:gd name="T33" fmla="*/ 2147483647 h 192"/>
              <a:gd name="T34" fmla="*/ 2147483647 w 192"/>
              <a:gd name="T35" fmla="*/ 2147483647 h 192"/>
              <a:gd name="T36" fmla="*/ 2147483647 w 192"/>
              <a:gd name="T37" fmla="*/ 2147483647 h 192"/>
              <a:gd name="T38" fmla="*/ 2147483647 w 192"/>
              <a:gd name="T39" fmla="*/ 2147483647 h 192"/>
              <a:gd name="T40" fmla="*/ 2147483647 w 192"/>
              <a:gd name="T41" fmla="*/ 2147483647 h 192"/>
              <a:gd name="T42" fmla="*/ 2147483647 w 192"/>
              <a:gd name="T43" fmla="*/ 2147483647 h 192"/>
              <a:gd name="T44" fmla="*/ 2147483647 w 192"/>
              <a:gd name="T45" fmla="*/ 2147483647 h 1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92" h="192">
                <a:moveTo>
                  <a:pt x="168" y="120"/>
                </a:moveTo>
                <a:lnTo>
                  <a:pt x="132" y="90"/>
                </a:lnTo>
                <a:lnTo>
                  <a:pt x="132" y="66"/>
                </a:lnTo>
                <a:lnTo>
                  <a:pt x="138" y="42"/>
                </a:lnTo>
                <a:lnTo>
                  <a:pt x="114" y="6"/>
                </a:lnTo>
                <a:lnTo>
                  <a:pt x="102" y="0"/>
                </a:lnTo>
                <a:lnTo>
                  <a:pt x="72" y="6"/>
                </a:lnTo>
                <a:lnTo>
                  <a:pt x="66" y="6"/>
                </a:lnTo>
                <a:lnTo>
                  <a:pt x="66" y="12"/>
                </a:lnTo>
                <a:lnTo>
                  <a:pt x="54" y="30"/>
                </a:lnTo>
                <a:lnTo>
                  <a:pt x="42" y="72"/>
                </a:lnTo>
                <a:lnTo>
                  <a:pt x="0" y="96"/>
                </a:lnTo>
                <a:lnTo>
                  <a:pt x="0" y="120"/>
                </a:lnTo>
                <a:lnTo>
                  <a:pt x="24" y="126"/>
                </a:lnTo>
                <a:lnTo>
                  <a:pt x="84" y="156"/>
                </a:lnTo>
                <a:lnTo>
                  <a:pt x="102" y="174"/>
                </a:lnTo>
                <a:lnTo>
                  <a:pt x="150" y="180"/>
                </a:lnTo>
                <a:lnTo>
                  <a:pt x="168" y="192"/>
                </a:lnTo>
                <a:lnTo>
                  <a:pt x="186" y="192"/>
                </a:lnTo>
                <a:lnTo>
                  <a:pt x="180" y="180"/>
                </a:lnTo>
                <a:lnTo>
                  <a:pt x="192" y="174"/>
                </a:lnTo>
                <a:lnTo>
                  <a:pt x="180" y="150"/>
                </a:lnTo>
                <a:lnTo>
                  <a:pt x="168" y="12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2" name="Freeform 294"/>
          <p:cNvSpPr>
            <a:spLocks/>
          </p:cNvSpPr>
          <p:nvPr/>
        </p:nvSpPr>
        <p:spPr bwMode="auto">
          <a:xfrm>
            <a:off x="5605463" y="3589338"/>
            <a:ext cx="469900" cy="427037"/>
          </a:xfrm>
          <a:custGeom>
            <a:avLst/>
            <a:gdLst>
              <a:gd name="T0" fmla="*/ 2147483647 w 60"/>
              <a:gd name="T1" fmla="*/ 2147483647 h 55"/>
              <a:gd name="T2" fmla="*/ 2147483647 w 60"/>
              <a:gd name="T3" fmla="*/ 2147483647 h 55"/>
              <a:gd name="T4" fmla="*/ 2147483647 w 60"/>
              <a:gd name="T5" fmla="*/ 2147483647 h 55"/>
              <a:gd name="T6" fmla="*/ 2147483647 w 60"/>
              <a:gd name="T7" fmla="*/ 2147483647 h 55"/>
              <a:gd name="T8" fmla="*/ 2147483647 w 60"/>
              <a:gd name="T9" fmla="*/ 2147483647 h 55"/>
              <a:gd name="T10" fmla="*/ 2147483647 w 60"/>
              <a:gd name="T11" fmla="*/ 2147483647 h 55"/>
              <a:gd name="T12" fmla="*/ 2147483647 w 60"/>
              <a:gd name="T13" fmla="*/ 2147483647 h 55"/>
              <a:gd name="T14" fmla="*/ 2147483647 w 60"/>
              <a:gd name="T15" fmla="*/ 2147483647 h 55"/>
              <a:gd name="T16" fmla="*/ 2147483647 w 60"/>
              <a:gd name="T17" fmla="*/ 2147483647 h 55"/>
              <a:gd name="T18" fmla="*/ 2147483647 w 60"/>
              <a:gd name="T19" fmla="*/ 2147483647 h 55"/>
              <a:gd name="T20" fmla="*/ 2147483647 w 60"/>
              <a:gd name="T21" fmla="*/ 2147483647 h 55"/>
              <a:gd name="T22" fmla="*/ 2147483647 w 60"/>
              <a:gd name="T23" fmla="*/ 2147483647 h 55"/>
              <a:gd name="T24" fmla="*/ 2147483647 w 60"/>
              <a:gd name="T25" fmla="*/ 2147483647 h 55"/>
              <a:gd name="T26" fmla="*/ 2147483647 w 60"/>
              <a:gd name="T27" fmla="*/ 2147483647 h 55"/>
              <a:gd name="T28" fmla="*/ 2147483647 w 60"/>
              <a:gd name="T29" fmla="*/ 2147483647 h 55"/>
              <a:gd name="T30" fmla="*/ 2147483647 w 60"/>
              <a:gd name="T31" fmla="*/ 2147483647 h 55"/>
              <a:gd name="T32" fmla="*/ 2147483647 w 60"/>
              <a:gd name="T33" fmla="*/ 2147483647 h 55"/>
              <a:gd name="T34" fmla="*/ 2147483647 w 60"/>
              <a:gd name="T35" fmla="*/ 2147483647 h 55"/>
              <a:gd name="T36" fmla="*/ 2147483647 w 60"/>
              <a:gd name="T37" fmla="*/ 2147483647 h 55"/>
              <a:gd name="T38" fmla="*/ 2147483647 w 60"/>
              <a:gd name="T39" fmla="*/ 2147483647 h 55"/>
              <a:gd name="T40" fmla="*/ 2147483647 w 60"/>
              <a:gd name="T41" fmla="*/ 0 h 55"/>
              <a:gd name="T42" fmla="*/ 2147483647 w 60"/>
              <a:gd name="T43" fmla="*/ 2147483647 h 55"/>
              <a:gd name="T44" fmla="*/ 2147483647 w 60"/>
              <a:gd name="T45" fmla="*/ 2147483647 h 55"/>
              <a:gd name="T46" fmla="*/ 0 w 60"/>
              <a:gd name="T47" fmla="*/ 0 h 55"/>
              <a:gd name="T48" fmla="*/ 0 w 60"/>
              <a:gd name="T49" fmla="*/ 0 h 55"/>
              <a:gd name="T50" fmla="*/ 0 w 60"/>
              <a:gd name="T51" fmla="*/ 2147483647 h 55"/>
              <a:gd name="T52" fmla="*/ 2147483647 w 60"/>
              <a:gd name="T53" fmla="*/ 2147483647 h 55"/>
              <a:gd name="T54" fmla="*/ 2147483647 w 60"/>
              <a:gd name="T55" fmla="*/ 2147483647 h 55"/>
              <a:gd name="T56" fmla="*/ 2147483647 w 60"/>
              <a:gd name="T57" fmla="*/ 2147483647 h 55"/>
              <a:gd name="T58" fmla="*/ 2147483647 w 60"/>
              <a:gd name="T59" fmla="*/ 2147483647 h 55"/>
              <a:gd name="T60" fmla="*/ 2147483647 w 60"/>
              <a:gd name="T61" fmla="*/ 2147483647 h 55"/>
              <a:gd name="T62" fmla="*/ 2147483647 w 60"/>
              <a:gd name="T63" fmla="*/ 2147483647 h 55"/>
              <a:gd name="T64" fmla="*/ 2147483647 w 60"/>
              <a:gd name="T65" fmla="*/ 2147483647 h 55"/>
              <a:gd name="T66" fmla="*/ 2147483647 w 60"/>
              <a:gd name="T67" fmla="*/ 2147483647 h 55"/>
              <a:gd name="T68" fmla="*/ 2147483647 w 60"/>
              <a:gd name="T69" fmla="*/ 2147483647 h 55"/>
              <a:gd name="T70" fmla="*/ 2147483647 w 60"/>
              <a:gd name="T71" fmla="*/ 2147483647 h 55"/>
              <a:gd name="T72" fmla="*/ 2147483647 w 60"/>
              <a:gd name="T73" fmla="*/ 2147483647 h 55"/>
              <a:gd name="T74" fmla="*/ 2147483647 w 60"/>
              <a:gd name="T75" fmla="*/ 2147483647 h 55"/>
              <a:gd name="T76" fmla="*/ 2147483647 w 60"/>
              <a:gd name="T77" fmla="*/ 2147483647 h 55"/>
              <a:gd name="T78" fmla="*/ 2147483647 w 60"/>
              <a:gd name="T79" fmla="*/ 2147483647 h 55"/>
              <a:gd name="T80" fmla="*/ 2147483647 w 60"/>
              <a:gd name="T81" fmla="*/ 2147483647 h 55"/>
              <a:gd name="T82" fmla="*/ 2147483647 w 60"/>
              <a:gd name="T83" fmla="*/ 2147483647 h 55"/>
              <a:gd name="T84" fmla="*/ 2147483647 w 60"/>
              <a:gd name="T85" fmla="*/ 2147483647 h 55"/>
              <a:gd name="T86" fmla="*/ 2147483647 w 60"/>
              <a:gd name="T87" fmla="*/ 2147483647 h 55"/>
              <a:gd name="T88" fmla="*/ 2147483647 w 60"/>
              <a:gd name="T89" fmla="*/ 2147483647 h 55"/>
              <a:gd name="T90" fmla="*/ 2147483647 w 60"/>
              <a:gd name="T91" fmla="*/ 2147483647 h 55"/>
              <a:gd name="T92" fmla="*/ 2147483647 w 60"/>
              <a:gd name="T93" fmla="*/ 2147483647 h 55"/>
              <a:gd name="T94" fmla="*/ 2147483647 w 60"/>
              <a:gd name="T95" fmla="*/ 2147483647 h 55"/>
              <a:gd name="T96" fmla="*/ 2147483647 w 60"/>
              <a:gd name="T97" fmla="*/ 2147483647 h 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60" h="55">
                <a:moveTo>
                  <a:pt x="53" y="38"/>
                </a:moveTo>
                <a:cubicBezTo>
                  <a:pt x="53" y="38"/>
                  <a:pt x="53" y="38"/>
                  <a:pt x="53" y="38"/>
                </a:cubicBezTo>
                <a:cubicBezTo>
                  <a:pt x="55" y="32"/>
                  <a:pt x="55" y="32"/>
                  <a:pt x="55" y="32"/>
                </a:cubicBezTo>
                <a:cubicBezTo>
                  <a:pt x="51" y="30"/>
                  <a:pt x="51" y="30"/>
                  <a:pt x="51" y="30"/>
                </a:cubicBezTo>
                <a:cubicBezTo>
                  <a:pt x="51" y="25"/>
                  <a:pt x="51" y="25"/>
                  <a:pt x="51" y="25"/>
                </a:cubicBezTo>
                <a:cubicBezTo>
                  <a:pt x="52" y="21"/>
                  <a:pt x="52" y="21"/>
                  <a:pt x="52" y="21"/>
                </a:cubicBezTo>
                <a:cubicBezTo>
                  <a:pt x="53" y="12"/>
                  <a:pt x="53" y="12"/>
                  <a:pt x="53" y="12"/>
                </a:cubicBezTo>
                <a:cubicBezTo>
                  <a:pt x="49" y="11"/>
                  <a:pt x="49" y="11"/>
                  <a:pt x="49" y="11"/>
                </a:cubicBezTo>
                <a:cubicBezTo>
                  <a:pt x="45" y="8"/>
                  <a:pt x="45" y="8"/>
                  <a:pt x="45" y="8"/>
                </a:cubicBezTo>
                <a:cubicBezTo>
                  <a:pt x="40" y="5"/>
                  <a:pt x="40" y="5"/>
                  <a:pt x="40" y="5"/>
                </a:cubicBezTo>
                <a:cubicBezTo>
                  <a:pt x="36" y="6"/>
                  <a:pt x="36" y="6"/>
                  <a:pt x="36" y="6"/>
                </a:cubicBezTo>
                <a:cubicBezTo>
                  <a:pt x="31" y="8"/>
                  <a:pt x="31" y="8"/>
                  <a:pt x="31" y="8"/>
                </a:cubicBezTo>
                <a:cubicBezTo>
                  <a:pt x="30" y="10"/>
                  <a:pt x="30" y="10"/>
                  <a:pt x="30" y="10"/>
                </a:cubicBezTo>
                <a:cubicBezTo>
                  <a:pt x="26" y="11"/>
                  <a:pt x="26" y="11"/>
                  <a:pt x="26" y="11"/>
                </a:cubicBezTo>
                <a:cubicBezTo>
                  <a:pt x="22" y="11"/>
                  <a:pt x="22" y="11"/>
                  <a:pt x="22" y="11"/>
                </a:cubicBezTo>
                <a:cubicBezTo>
                  <a:pt x="19" y="9"/>
                  <a:pt x="19" y="9"/>
                  <a:pt x="19" y="9"/>
                </a:cubicBezTo>
                <a:cubicBezTo>
                  <a:pt x="15" y="9"/>
                  <a:pt x="15" y="9"/>
                  <a:pt x="15" y="9"/>
                </a:cubicBezTo>
                <a:cubicBezTo>
                  <a:pt x="15" y="6"/>
                  <a:pt x="15" y="6"/>
                  <a:pt x="15" y="6"/>
                </a:cubicBezTo>
                <a:cubicBezTo>
                  <a:pt x="12" y="4"/>
                  <a:pt x="12" y="4"/>
                  <a:pt x="12" y="4"/>
                </a:cubicBezTo>
                <a:cubicBezTo>
                  <a:pt x="12" y="2"/>
                  <a:pt x="12" y="2"/>
                  <a:pt x="12" y="2"/>
                </a:cubicBezTo>
                <a:cubicBezTo>
                  <a:pt x="10" y="0"/>
                  <a:pt x="10" y="0"/>
                  <a:pt x="10" y="0"/>
                </a:cubicBezTo>
                <a:cubicBezTo>
                  <a:pt x="6" y="3"/>
                  <a:pt x="6" y="3"/>
                  <a:pt x="6" y="3"/>
                </a:cubicBezTo>
                <a:cubicBezTo>
                  <a:pt x="3" y="2"/>
                  <a:pt x="3" y="2"/>
                  <a:pt x="3" y="2"/>
                </a:cubicBezTo>
                <a:cubicBezTo>
                  <a:pt x="0" y="0"/>
                  <a:pt x="0" y="0"/>
                  <a:pt x="0" y="0"/>
                </a:cubicBezTo>
                <a:cubicBezTo>
                  <a:pt x="0" y="0"/>
                  <a:pt x="0" y="0"/>
                  <a:pt x="0" y="0"/>
                </a:cubicBezTo>
                <a:cubicBezTo>
                  <a:pt x="0" y="0"/>
                  <a:pt x="0" y="6"/>
                  <a:pt x="0" y="7"/>
                </a:cubicBezTo>
                <a:cubicBezTo>
                  <a:pt x="0" y="7"/>
                  <a:pt x="1" y="10"/>
                  <a:pt x="1" y="10"/>
                </a:cubicBezTo>
                <a:cubicBezTo>
                  <a:pt x="1" y="10"/>
                  <a:pt x="1" y="10"/>
                  <a:pt x="1" y="10"/>
                </a:cubicBezTo>
                <a:cubicBezTo>
                  <a:pt x="5" y="16"/>
                  <a:pt x="5" y="16"/>
                  <a:pt x="5" y="16"/>
                </a:cubicBezTo>
                <a:cubicBezTo>
                  <a:pt x="4" y="20"/>
                  <a:pt x="4" y="20"/>
                  <a:pt x="4" y="20"/>
                </a:cubicBezTo>
                <a:cubicBezTo>
                  <a:pt x="4" y="24"/>
                  <a:pt x="4" y="24"/>
                  <a:pt x="4" y="24"/>
                </a:cubicBezTo>
                <a:cubicBezTo>
                  <a:pt x="10" y="29"/>
                  <a:pt x="10" y="29"/>
                  <a:pt x="10" y="29"/>
                </a:cubicBezTo>
                <a:cubicBezTo>
                  <a:pt x="12" y="34"/>
                  <a:pt x="12" y="34"/>
                  <a:pt x="12" y="34"/>
                </a:cubicBezTo>
                <a:cubicBezTo>
                  <a:pt x="14" y="38"/>
                  <a:pt x="14" y="38"/>
                  <a:pt x="14" y="38"/>
                </a:cubicBezTo>
                <a:cubicBezTo>
                  <a:pt x="15" y="36"/>
                  <a:pt x="15" y="36"/>
                  <a:pt x="15" y="36"/>
                </a:cubicBezTo>
                <a:cubicBezTo>
                  <a:pt x="19" y="39"/>
                  <a:pt x="19" y="39"/>
                  <a:pt x="19" y="39"/>
                </a:cubicBezTo>
                <a:cubicBezTo>
                  <a:pt x="23" y="44"/>
                  <a:pt x="23" y="44"/>
                  <a:pt x="23" y="44"/>
                </a:cubicBezTo>
                <a:cubicBezTo>
                  <a:pt x="28" y="48"/>
                  <a:pt x="28" y="48"/>
                  <a:pt x="28" y="48"/>
                </a:cubicBezTo>
                <a:cubicBezTo>
                  <a:pt x="34" y="49"/>
                  <a:pt x="34" y="49"/>
                  <a:pt x="34" y="49"/>
                </a:cubicBezTo>
                <a:cubicBezTo>
                  <a:pt x="39" y="48"/>
                  <a:pt x="39" y="48"/>
                  <a:pt x="39" y="48"/>
                </a:cubicBezTo>
                <a:cubicBezTo>
                  <a:pt x="42" y="52"/>
                  <a:pt x="42" y="52"/>
                  <a:pt x="42" y="52"/>
                </a:cubicBezTo>
                <a:cubicBezTo>
                  <a:pt x="53" y="55"/>
                  <a:pt x="53" y="55"/>
                  <a:pt x="53" y="55"/>
                </a:cubicBezTo>
                <a:cubicBezTo>
                  <a:pt x="55" y="55"/>
                  <a:pt x="55" y="55"/>
                  <a:pt x="55" y="55"/>
                </a:cubicBezTo>
                <a:cubicBezTo>
                  <a:pt x="55" y="51"/>
                  <a:pt x="55" y="51"/>
                  <a:pt x="55" y="51"/>
                </a:cubicBezTo>
                <a:cubicBezTo>
                  <a:pt x="60" y="49"/>
                  <a:pt x="60" y="49"/>
                  <a:pt x="60" y="49"/>
                </a:cubicBezTo>
                <a:cubicBezTo>
                  <a:pt x="59" y="46"/>
                  <a:pt x="59" y="46"/>
                  <a:pt x="59" y="46"/>
                </a:cubicBezTo>
                <a:cubicBezTo>
                  <a:pt x="58" y="44"/>
                  <a:pt x="58" y="44"/>
                  <a:pt x="58" y="44"/>
                </a:cubicBezTo>
                <a:cubicBezTo>
                  <a:pt x="54" y="40"/>
                  <a:pt x="54" y="40"/>
                  <a:pt x="54" y="40"/>
                </a:cubicBezTo>
                <a:cubicBezTo>
                  <a:pt x="53" y="38"/>
                  <a:pt x="53" y="38"/>
                  <a:pt x="53" y="38"/>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3" name="Freeform 299"/>
          <p:cNvSpPr>
            <a:spLocks/>
          </p:cNvSpPr>
          <p:nvPr/>
        </p:nvSpPr>
        <p:spPr bwMode="auto">
          <a:xfrm>
            <a:off x="5013325" y="2963863"/>
            <a:ext cx="158750" cy="107950"/>
          </a:xfrm>
          <a:custGeom>
            <a:avLst/>
            <a:gdLst>
              <a:gd name="T0" fmla="*/ 2147483647 w 20"/>
              <a:gd name="T1" fmla="*/ 2147483647 h 14"/>
              <a:gd name="T2" fmla="*/ 2147483647 w 20"/>
              <a:gd name="T3" fmla="*/ 2147483647 h 14"/>
              <a:gd name="T4" fmla="*/ 2147483647 w 20"/>
              <a:gd name="T5" fmla="*/ 0 h 14"/>
              <a:gd name="T6" fmla="*/ 2147483647 w 20"/>
              <a:gd name="T7" fmla="*/ 2147483647 h 14"/>
              <a:gd name="T8" fmla="*/ 2147483647 w 20"/>
              <a:gd name="T9" fmla="*/ 0 h 14"/>
              <a:gd name="T10" fmla="*/ 2147483647 w 20"/>
              <a:gd name="T11" fmla="*/ 0 h 14"/>
              <a:gd name="T12" fmla="*/ 2147483647 w 20"/>
              <a:gd name="T13" fmla="*/ 2147483647 h 14"/>
              <a:gd name="T14" fmla="*/ 2147483647 w 20"/>
              <a:gd name="T15" fmla="*/ 2147483647 h 14"/>
              <a:gd name="T16" fmla="*/ 0 w 20"/>
              <a:gd name="T17" fmla="*/ 2147483647 h 14"/>
              <a:gd name="T18" fmla="*/ 2147483647 w 20"/>
              <a:gd name="T19" fmla="*/ 2147483647 h 14"/>
              <a:gd name="T20" fmla="*/ 2147483647 w 20"/>
              <a:gd name="T21" fmla="*/ 2147483647 h 14"/>
              <a:gd name="T22" fmla="*/ 2147483647 w 20"/>
              <a:gd name="T23" fmla="*/ 2147483647 h 14"/>
              <a:gd name="T24" fmla="*/ 2147483647 w 20"/>
              <a:gd name="T25" fmla="*/ 2147483647 h 14"/>
              <a:gd name="T26" fmla="*/ 2147483647 w 20"/>
              <a:gd name="T27" fmla="*/ 2147483647 h 14"/>
              <a:gd name="T28" fmla="*/ 2147483647 w 20"/>
              <a:gd name="T29" fmla="*/ 2147483647 h 14"/>
              <a:gd name="T30" fmla="*/ 2147483647 w 20"/>
              <a:gd name="T31" fmla="*/ 2147483647 h 14"/>
              <a:gd name="T32" fmla="*/ 2147483647 w 20"/>
              <a:gd name="T33" fmla="*/ 2147483647 h 14"/>
              <a:gd name="T34" fmla="*/ 2147483647 w 20"/>
              <a:gd name="T35" fmla="*/ 2147483647 h 14"/>
              <a:gd name="T36" fmla="*/ 2147483647 w 20"/>
              <a:gd name="T37" fmla="*/ 2147483647 h 14"/>
              <a:gd name="T38" fmla="*/ 2147483647 w 20"/>
              <a:gd name="T39" fmla="*/ 2147483647 h 14"/>
              <a:gd name="T40" fmla="*/ 2147483647 w 20"/>
              <a:gd name="T41" fmla="*/ 2147483647 h 14"/>
              <a:gd name="T42" fmla="*/ 2147483647 w 20"/>
              <a:gd name="T43" fmla="*/ 2147483647 h 14"/>
              <a:gd name="T44" fmla="*/ 2147483647 w 20"/>
              <a:gd name="T45" fmla="*/ 2147483647 h 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14">
                <a:moveTo>
                  <a:pt x="19" y="4"/>
                </a:moveTo>
                <a:cubicBezTo>
                  <a:pt x="17" y="2"/>
                  <a:pt x="17" y="2"/>
                  <a:pt x="17" y="2"/>
                </a:cubicBezTo>
                <a:cubicBezTo>
                  <a:pt x="15" y="0"/>
                  <a:pt x="15" y="0"/>
                  <a:pt x="15" y="0"/>
                </a:cubicBezTo>
                <a:cubicBezTo>
                  <a:pt x="13" y="1"/>
                  <a:pt x="13" y="1"/>
                  <a:pt x="13" y="1"/>
                </a:cubicBezTo>
                <a:cubicBezTo>
                  <a:pt x="9" y="0"/>
                  <a:pt x="9" y="0"/>
                  <a:pt x="9" y="0"/>
                </a:cubicBezTo>
                <a:cubicBezTo>
                  <a:pt x="5" y="0"/>
                  <a:pt x="5" y="0"/>
                  <a:pt x="5" y="0"/>
                </a:cubicBezTo>
                <a:cubicBezTo>
                  <a:pt x="1" y="1"/>
                  <a:pt x="1" y="1"/>
                  <a:pt x="1" y="1"/>
                </a:cubicBezTo>
                <a:cubicBezTo>
                  <a:pt x="1" y="3"/>
                  <a:pt x="1" y="5"/>
                  <a:pt x="1" y="5"/>
                </a:cubicBezTo>
                <a:cubicBezTo>
                  <a:pt x="0" y="6"/>
                  <a:pt x="0" y="6"/>
                  <a:pt x="0" y="6"/>
                </a:cubicBezTo>
                <a:cubicBezTo>
                  <a:pt x="2" y="6"/>
                  <a:pt x="2" y="6"/>
                  <a:pt x="2" y="6"/>
                </a:cubicBezTo>
                <a:cubicBezTo>
                  <a:pt x="4" y="7"/>
                  <a:pt x="4" y="7"/>
                  <a:pt x="4" y="7"/>
                </a:cubicBezTo>
                <a:cubicBezTo>
                  <a:pt x="6" y="8"/>
                  <a:pt x="6" y="8"/>
                  <a:pt x="6" y="8"/>
                </a:cubicBezTo>
                <a:cubicBezTo>
                  <a:pt x="7" y="10"/>
                  <a:pt x="7" y="10"/>
                  <a:pt x="7" y="10"/>
                </a:cubicBezTo>
                <a:cubicBezTo>
                  <a:pt x="6" y="12"/>
                  <a:pt x="6" y="12"/>
                  <a:pt x="6" y="12"/>
                </a:cubicBezTo>
                <a:cubicBezTo>
                  <a:pt x="7" y="12"/>
                  <a:pt x="7" y="12"/>
                  <a:pt x="7" y="12"/>
                </a:cubicBezTo>
                <a:cubicBezTo>
                  <a:pt x="9" y="14"/>
                  <a:pt x="9" y="14"/>
                  <a:pt x="9" y="14"/>
                </a:cubicBezTo>
                <a:cubicBezTo>
                  <a:pt x="11" y="13"/>
                  <a:pt x="11" y="13"/>
                  <a:pt x="11" y="13"/>
                </a:cubicBezTo>
                <a:cubicBezTo>
                  <a:pt x="13" y="12"/>
                  <a:pt x="13" y="12"/>
                  <a:pt x="13" y="12"/>
                </a:cubicBezTo>
                <a:cubicBezTo>
                  <a:pt x="13" y="12"/>
                  <a:pt x="15" y="12"/>
                  <a:pt x="16" y="12"/>
                </a:cubicBezTo>
                <a:cubicBezTo>
                  <a:pt x="17" y="12"/>
                  <a:pt x="16" y="9"/>
                  <a:pt x="16" y="9"/>
                </a:cubicBezTo>
                <a:cubicBezTo>
                  <a:pt x="18" y="7"/>
                  <a:pt x="18" y="7"/>
                  <a:pt x="18" y="7"/>
                </a:cubicBezTo>
                <a:cubicBezTo>
                  <a:pt x="20" y="4"/>
                  <a:pt x="20" y="4"/>
                  <a:pt x="20" y="4"/>
                </a:cubicBezTo>
                <a:cubicBezTo>
                  <a:pt x="19" y="4"/>
                  <a:pt x="19" y="4"/>
                  <a:pt x="19" y="4"/>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4" name="Freeform 300"/>
          <p:cNvSpPr>
            <a:spLocks/>
          </p:cNvSpPr>
          <p:nvPr/>
        </p:nvSpPr>
        <p:spPr bwMode="auto">
          <a:xfrm>
            <a:off x="5083175" y="2814638"/>
            <a:ext cx="119063" cy="101600"/>
          </a:xfrm>
          <a:custGeom>
            <a:avLst/>
            <a:gdLst>
              <a:gd name="T0" fmla="*/ 2147483647 w 90"/>
              <a:gd name="T1" fmla="*/ 2147483647 h 78"/>
              <a:gd name="T2" fmla="*/ 2147483647 w 90"/>
              <a:gd name="T3" fmla="*/ 2147483647 h 78"/>
              <a:gd name="T4" fmla="*/ 2147483647 w 90"/>
              <a:gd name="T5" fmla="*/ 2147483647 h 78"/>
              <a:gd name="T6" fmla="*/ 2147483647 w 90"/>
              <a:gd name="T7" fmla="*/ 2147483647 h 78"/>
              <a:gd name="T8" fmla="*/ 2147483647 w 90"/>
              <a:gd name="T9" fmla="*/ 2147483647 h 78"/>
              <a:gd name="T10" fmla="*/ 2147483647 w 90"/>
              <a:gd name="T11" fmla="*/ 0 h 78"/>
              <a:gd name="T12" fmla="*/ 2147483647 w 90"/>
              <a:gd name="T13" fmla="*/ 0 h 78"/>
              <a:gd name="T14" fmla="*/ 2147483647 w 90"/>
              <a:gd name="T15" fmla="*/ 0 h 78"/>
              <a:gd name="T16" fmla="*/ 0 w 90"/>
              <a:gd name="T17" fmla="*/ 2147483647 h 78"/>
              <a:gd name="T18" fmla="*/ 0 w 90"/>
              <a:gd name="T19" fmla="*/ 2147483647 h 78"/>
              <a:gd name="T20" fmla="*/ 2147483647 w 90"/>
              <a:gd name="T21" fmla="*/ 2147483647 h 78"/>
              <a:gd name="T22" fmla="*/ 2147483647 w 90"/>
              <a:gd name="T23" fmla="*/ 2147483647 h 78"/>
              <a:gd name="T24" fmla="*/ 2147483647 w 90"/>
              <a:gd name="T25" fmla="*/ 2147483647 h 78"/>
              <a:gd name="T26" fmla="*/ 2147483647 w 90"/>
              <a:gd name="T27" fmla="*/ 2147483647 h 78"/>
              <a:gd name="T28" fmla="*/ 2147483647 w 90"/>
              <a:gd name="T29" fmla="*/ 2147483647 h 78"/>
              <a:gd name="T30" fmla="*/ 2147483647 w 90"/>
              <a:gd name="T31" fmla="*/ 2147483647 h 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0" h="78">
                <a:moveTo>
                  <a:pt x="54" y="66"/>
                </a:moveTo>
                <a:lnTo>
                  <a:pt x="78" y="78"/>
                </a:lnTo>
                <a:lnTo>
                  <a:pt x="84" y="42"/>
                </a:lnTo>
                <a:lnTo>
                  <a:pt x="84" y="30"/>
                </a:lnTo>
                <a:lnTo>
                  <a:pt x="90" y="6"/>
                </a:lnTo>
                <a:lnTo>
                  <a:pt x="84" y="0"/>
                </a:lnTo>
                <a:lnTo>
                  <a:pt x="72" y="0"/>
                </a:lnTo>
                <a:lnTo>
                  <a:pt x="36" y="0"/>
                </a:lnTo>
                <a:lnTo>
                  <a:pt x="0" y="18"/>
                </a:lnTo>
                <a:lnTo>
                  <a:pt x="0" y="30"/>
                </a:lnTo>
                <a:lnTo>
                  <a:pt x="6" y="42"/>
                </a:lnTo>
                <a:lnTo>
                  <a:pt x="12" y="48"/>
                </a:lnTo>
                <a:lnTo>
                  <a:pt x="18" y="54"/>
                </a:lnTo>
                <a:lnTo>
                  <a:pt x="12" y="60"/>
                </a:lnTo>
                <a:lnTo>
                  <a:pt x="36" y="54"/>
                </a:lnTo>
                <a:lnTo>
                  <a:pt x="54" y="6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5" name="Freeform 301"/>
          <p:cNvSpPr>
            <a:spLocks/>
          </p:cNvSpPr>
          <p:nvPr/>
        </p:nvSpPr>
        <p:spPr bwMode="auto">
          <a:xfrm>
            <a:off x="5078413" y="2971800"/>
            <a:ext cx="233362" cy="211138"/>
          </a:xfrm>
          <a:custGeom>
            <a:avLst/>
            <a:gdLst>
              <a:gd name="T0" fmla="*/ 2147483647 w 30"/>
              <a:gd name="T1" fmla="*/ 2147483647 h 27"/>
              <a:gd name="T2" fmla="*/ 2147483647 w 30"/>
              <a:gd name="T3" fmla="*/ 2147483647 h 27"/>
              <a:gd name="T4" fmla="*/ 2147483647 w 30"/>
              <a:gd name="T5" fmla="*/ 2147483647 h 27"/>
              <a:gd name="T6" fmla="*/ 2147483647 w 30"/>
              <a:gd name="T7" fmla="*/ 2147483647 h 27"/>
              <a:gd name="T8" fmla="*/ 2147483647 w 30"/>
              <a:gd name="T9" fmla="*/ 0 h 27"/>
              <a:gd name="T10" fmla="*/ 2147483647 w 30"/>
              <a:gd name="T11" fmla="*/ 2147483647 h 27"/>
              <a:gd name="T12" fmla="*/ 2147483647 w 30"/>
              <a:gd name="T13" fmla="*/ 2147483647 h 27"/>
              <a:gd name="T14" fmla="*/ 2147483647 w 30"/>
              <a:gd name="T15" fmla="*/ 2147483647 h 27"/>
              <a:gd name="T16" fmla="*/ 2147483647 w 30"/>
              <a:gd name="T17" fmla="*/ 2147483647 h 27"/>
              <a:gd name="T18" fmla="*/ 2147483647 w 30"/>
              <a:gd name="T19" fmla="*/ 2147483647 h 27"/>
              <a:gd name="T20" fmla="*/ 2147483647 w 30"/>
              <a:gd name="T21" fmla="*/ 2147483647 h 27"/>
              <a:gd name="T22" fmla="*/ 2147483647 w 30"/>
              <a:gd name="T23" fmla="*/ 2147483647 h 27"/>
              <a:gd name="T24" fmla="*/ 2147483647 w 30"/>
              <a:gd name="T25" fmla="*/ 2147483647 h 27"/>
              <a:gd name="T26" fmla="*/ 2147483647 w 30"/>
              <a:gd name="T27" fmla="*/ 2147483647 h 27"/>
              <a:gd name="T28" fmla="*/ 2147483647 w 30"/>
              <a:gd name="T29" fmla="*/ 2147483647 h 27"/>
              <a:gd name="T30" fmla="*/ 2147483647 w 30"/>
              <a:gd name="T31" fmla="*/ 2147483647 h 27"/>
              <a:gd name="T32" fmla="*/ 0 w 30"/>
              <a:gd name="T33" fmla="*/ 2147483647 h 27"/>
              <a:gd name="T34" fmla="*/ 2147483647 w 30"/>
              <a:gd name="T35" fmla="*/ 2147483647 h 27"/>
              <a:gd name="T36" fmla="*/ 2147483647 w 30"/>
              <a:gd name="T37" fmla="*/ 2147483647 h 27"/>
              <a:gd name="T38" fmla="*/ 2147483647 w 30"/>
              <a:gd name="T39" fmla="*/ 2147483647 h 27"/>
              <a:gd name="T40" fmla="*/ 2147483647 w 30"/>
              <a:gd name="T41" fmla="*/ 2147483647 h 27"/>
              <a:gd name="T42" fmla="*/ 2147483647 w 30"/>
              <a:gd name="T43" fmla="*/ 2147483647 h 27"/>
              <a:gd name="T44" fmla="*/ 2147483647 w 30"/>
              <a:gd name="T45" fmla="*/ 2147483647 h 27"/>
              <a:gd name="T46" fmla="*/ 2147483647 w 30"/>
              <a:gd name="T47" fmla="*/ 2147483647 h 27"/>
              <a:gd name="T48" fmla="*/ 2147483647 w 30"/>
              <a:gd name="T49" fmla="*/ 2147483647 h 27"/>
              <a:gd name="T50" fmla="*/ 2147483647 w 30"/>
              <a:gd name="T51" fmla="*/ 2147483647 h 27"/>
              <a:gd name="T52" fmla="*/ 2147483647 w 30"/>
              <a:gd name="T53" fmla="*/ 2147483647 h 27"/>
              <a:gd name="T54" fmla="*/ 2147483647 w 30"/>
              <a:gd name="T55" fmla="*/ 2147483647 h 27"/>
              <a:gd name="T56" fmla="*/ 2147483647 w 30"/>
              <a:gd name="T57" fmla="*/ 2147483647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7">
                <a:moveTo>
                  <a:pt x="30" y="14"/>
                </a:moveTo>
                <a:cubicBezTo>
                  <a:pt x="27" y="11"/>
                  <a:pt x="27" y="11"/>
                  <a:pt x="27" y="11"/>
                </a:cubicBezTo>
                <a:cubicBezTo>
                  <a:pt x="23" y="3"/>
                  <a:pt x="23" y="3"/>
                  <a:pt x="23" y="3"/>
                </a:cubicBezTo>
                <a:cubicBezTo>
                  <a:pt x="20" y="2"/>
                  <a:pt x="20" y="2"/>
                  <a:pt x="20" y="2"/>
                </a:cubicBezTo>
                <a:cubicBezTo>
                  <a:pt x="17" y="0"/>
                  <a:pt x="17" y="0"/>
                  <a:pt x="17" y="0"/>
                </a:cubicBezTo>
                <a:cubicBezTo>
                  <a:pt x="14" y="2"/>
                  <a:pt x="14" y="2"/>
                  <a:pt x="14" y="2"/>
                </a:cubicBezTo>
                <a:cubicBezTo>
                  <a:pt x="11" y="3"/>
                  <a:pt x="11" y="3"/>
                  <a:pt x="11" y="3"/>
                </a:cubicBezTo>
                <a:cubicBezTo>
                  <a:pt x="12" y="3"/>
                  <a:pt x="12" y="3"/>
                  <a:pt x="12" y="3"/>
                </a:cubicBezTo>
                <a:cubicBezTo>
                  <a:pt x="10" y="6"/>
                  <a:pt x="10" y="6"/>
                  <a:pt x="10" y="6"/>
                </a:cubicBezTo>
                <a:cubicBezTo>
                  <a:pt x="8" y="8"/>
                  <a:pt x="8" y="8"/>
                  <a:pt x="8" y="8"/>
                </a:cubicBezTo>
                <a:cubicBezTo>
                  <a:pt x="8" y="8"/>
                  <a:pt x="9" y="11"/>
                  <a:pt x="8" y="11"/>
                </a:cubicBezTo>
                <a:cubicBezTo>
                  <a:pt x="7" y="11"/>
                  <a:pt x="5" y="11"/>
                  <a:pt x="5" y="11"/>
                </a:cubicBezTo>
                <a:cubicBezTo>
                  <a:pt x="3" y="12"/>
                  <a:pt x="3" y="12"/>
                  <a:pt x="3" y="12"/>
                </a:cubicBezTo>
                <a:cubicBezTo>
                  <a:pt x="1" y="13"/>
                  <a:pt x="1" y="13"/>
                  <a:pt x="1" y="13"/>
                </a:cubicBezTo>
                <a:cubicBezTo>
                  <a:pt x="1" y="14"/>
                  <a:pt x="1" y="14"/>
                  <a:pt x="1" y="14"/>
                </a:cubicBezTo>
                <a:cubicBezTo>
                  <a:pt x="2" y="18"/>
                  <a:pt x="2" y="18"/>
                  <a:pt x="2" y="18"/>
                </a:cubicBezTo>
                <a:cubicBezTo>
                  <a:pt x="0" y="20"/>
                  <a:pt x="0" y="20"/>
                  <a:pt x="0" y="20"/>
                </a:cubicBezTo>
                <a:cubicBezTo>
                  <a:pt x="1" y="23"/>
                  <a:pt x="1" y="23"/>
                  <a:pt x="1" y="23"/>
                </a:cubicBezTo>
                <a:cubicBezTo>
                  <a:pt x="1" y="25"/>
                  <a:pt x="1" y="25"/>
                  <a:pt x="1" y="25"/>
                </a:cubicBezTo>
                <a:cubicBezTo>
                  <a:pt x="3" y="24"/>
                  <a:pt x="3" y="24"/>
                  <a:pt x="3" y="24"/>
                </a:cubicBezTo>
                <a:cubicBezTo>
                  <a:pt x="7" y="24"/>
                  <a:pt x="7" y="24"/>
                  <a:pt x="7" y="24"/>
                </a:cubicBezTo>
                <a:cubicBezTo>
                  <a:pt x="13" y="26"/>
                  <a:pt x="13" y="26"/>
                  <a:pt x="13" y="26"/>
                </a:cubicBezTo>
                <a:cubicBezTo>
                  <a:pt x="20" y="26"/>
                  <a:pt x="20" y="26"/>
                  <a:pt x="20" y="26"/>
                </a:cubicBezTo>
                <a:cubicBezTo>
                  <a:pt x="24" y="27"/>
                  <a:pt x="24" y="27"/>
                  <a:pt x="24" y="27"/>
                </a:cubicBezTo>
                <a:cubicBezTo>
                  <a:pt x="26" y="21"/>
                  <a:pt x="26" y="21"/>
                  <a:pt x="26" y="21"/>
                </a:cubicBezTo>
                <a:cubicBezTo>
                  <a:pt x="27" y="21"/>
                  <a:pt x="27" y="21"/>
                  <a:pt x="27" y="21"/>
                </a:cubicBezTo>
                <a:cubicBezTo>
                  <a:pt x="26" y="17"/>
                  <a:pt x="26" y="17"/>
                  <a:pt x="26" y="17"/>
                </a:cubicBezTo>
                <a:cubicBezTo>
                  <a:pt x="29" y="16"/>
                  <a:pt x="29" y="16"/>
                  <a:pt x="29" y="16"/>
                </a:cubicBezTo>
                <a:lnTo>
                  <a:pt x="30" y="1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6" name="Freeform 302"/>
          <p:cNvSpPr>
            <a:spLocks/>
          </p:cNvSpPr>
          <p:nvPr/>
        </p:nvSpPr>
        <p:spPr bwMode="auto">
          <a:xfrm>
            <a:off x="5021263" y="2886075"/>
            <a:ext cx="190500" cy="107950"/>
          </a:xfrm>
          <a:custGeom>
            <a:avLst/>
            <a:gdLst>
              <a:gd name="T0" fmla="*/ 2147483647 w 24"/>
              <a:gd name="T1" fmla="*/ 2147483647 h 14"/>
              <a:gd name="T2" fmla="*/ 2147483647 w 24"/>
              <a:gd name="T3" fmla="*/ 2147483647 h 14"/>
              <a:gd name="T4" fmla="*/ 2147483647 w 24"/>
              <a:gd name="T5" fmla="*/ 2147483647 h 14"/>
              <a:gd name="T6" fmla="*/ 2147483647 w 24"/>
              <a:gd name="T7" fmla="*/ 2147483647 h 14"/>
              <a:gd name="T8" fmla="*/ 2147483647 w 24"/>
              <a:gd name="T9" fmla="*/ 2147483647 h 14"/>
              <a:gd name="T10" fmla="*/ 2147483647 w 24"/>
              <a:gd name="T11" fmla="*/ 2147483647 h 14"/>
              <a:gd name="T12" fmla="*/ 2147483647 w 24"/>
              <a:gd name="T13" fmla="*/ 2147483647 h 14"/>
              <a:gd name="T14" fmla="*/ 2147483647 w 24"/>
              <a:gd name="T15" fmla="*/ 2147483647 h 14"/>
              <a:gd name="T16" fmla="*/ 2147483647 w 24"/>
              <a:gd name="T17" fmla="*/ 2147483647 h 14"/>
              <a:gd name="T18" fmla="*/ 2147483647 w 24"/>
              <a:gd name="T19" fmla="*/ 2147483647 h 14"/>
              <a:gd name="T20" fmla="*/ 2147483647 w 24"/>
              <a:gd name="T21" fmla="*/ 2147483647 h 14"/>
              <a:gd name="T22" fmla="*/ 2147483647 w 24"/>
              <a:gd name="T23" fmla="*/ 0 h 14"/>
              <a:gd name="T24" fmla="*/ 2147483647 w 24"/>
              <a:gd name="T25" fmla="*/ 2147483647 h 14"/>
              <a:gd name="T26" fmla="*/ 2147483647 w 24"/>
              <a:gd name="T27" fmla="*/ 2147483647 h 14"/>
              <a:gd name="T28" fmla="*/ 2147483647 w 24"/>
              <a:gd name="T29" fmla="*/ 2147483647 h 14"/>
              <a:gd name="T30" fmla="*/ 2147483647 w 24"/>
              <a:gd name="T31" fmla="*/ 2147483647 h 14"/>
              <a:gd name="T32" fmla="*/ 2147483647 w 24"/>
              <a:gd name="T33" fmla="*/ 2147483647 h 14"/>
              <a:gd name="T34" fmla="*/ 2147483647 w 24"/>
              <a:gd name="T35" fmla="*/ 2147483647 h 14"/>
              <a:gd name="T36" fmla="*/ 0 w 24"/>
              <a:gd name="T37" fmla="*/ 2147483647 h 14"/>
              <a:gd name="T38" fmla="*/ 2147483647 w 24"/>
              <a:gd name="T39" fmla="*/ 2147483647 h 14"/>
              <a:gd name="T40" fmla="*/ 2147483647 w 24"/>
              <a:gd name="T41" fmla="*/ 2147483647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4" h="14">
                <a:moveTo>
                  <a:pt x="8" y="10"/>
                </a:moveTo>
                <a:cubicBezTo>
                  <a:pt x="12" y="11"/>
                  <a:pt x="12" y="11"/>
                  <a:pt x="12" y="11"/>
                </a:cubicBezTo>
                <a:cubicBezTo>
                  <a:pt x="14" y="10"/>
                  <a:pt x="14" y="10"/>
                  <a:pt x="14" y="10"/>
                </a:cubicBezTo>
                <a:cubicBezTo>
                  <a:pt x="16" y="12"/>
                  <a:pt x="16" y="12"/>
                  <a:pt x="16" y="12"/>
                </a:cubicBezTo>
                <a:cubicBezTo>
                  <a:pt x="18" y="14"/>
                  <a:pt x="18" y="14"/>
                  <a:pt x="18" y="14"/>
                </a:cubicBezTo>
                <a:cubicBezTo>
                  <a:pt x="21" y="13"/>
                  <a:pt x="21" y="13"/>
                  <a:pt x="21" y="13"/>
                </a:cubicBezTo>
                <a:cubicBezTo>
                  <a:pt x="24" y="11"/>
                  <a:pt x="24" y="11"/>
                  <a:pt x="24" y="11"/>
                </a:cubicBezTo>
                <a:cubicBezTo>
                  <a:pt x="23" y="10"/>
                  <a:pt x="23" y="10"/>
                  <a:pt x="23" y="10"/>
                </a:cubicBezTo>
                <a:cubicBezTo>
                  <a:pt x="21" y="5"/>
                  <a:pt x="21" y="5"/>
                  <a:pt x="21" y="5"/>
                </a:cubicBezTo>
                <a:cubicBezTo>
                  <a:pt x="21" y="4"/>
                  <a:pt x="21" y="4"/>
                  <a:pt x="21" y="4"/>
                </a:cubicBezTo>
                <a:cubicBezTo>
                  <a:pt x="17" y="2"/>
                  <a:pt x="17" y="2"/>
                  <a:pt x="17" y="2"/>
                </a:cubicBezTo>
                <a:cubicBezTo>
                  <a:pt x="14" y="0"/>
                  <a:pt x="14" y="0"/>
                  <a:pt x="14" y="0"/>
                </a:cubicBezTo>
                <a:cubicBezTo>
                  <a:pt x="10" y="1"/>
                  <a:pt x="10" y="1"/>
                  <a:pt x="10" y="1"/>
                </a:cubicBezTo>
                <a:cubicBezTo>
                  <a:pt x="9" y="5"/>
                  <a:pt x="9" y="5"/>
                  <a:pt x="9" y="5"/>
                </a:cubicBezTo>
                <a:cubicBezTo>
                  <a:pt x="8" y="6"/>
                  <a:pt x="8" y="6"/>
                  <a:pt x="8" y="6"/>
                </a:cubicBezTo>
                <a:cubicBezTo>
                  <a:pt x="5" y="3"/>
                  <a:pt x="5" y="3"/>
                  <a:pt x="5" y="3"/>
                </a:cubicBezTo>
                <a:cubicBezTo>
                  <a:pt x="3" y="3"/>
                  <a:pt x="3" y="3"/>
                  <a:pt x="3" y="3"/>
                </a:cubicBezTo>
                <a:cubicBezTo>
                  <a:pt x="3" y="3"/>
                  <a:pt x="1" y="7"/>
                  <a:pt x="1" y="8"/>
                </a:cubicBezTo>
                <a:cubicBezTo>
                  <a:pt x="1" y="8"/>
                  <a:pt x="0" y="10"/>
                  <a:pt x="0" y="11"/>
                </a:cubicBezTo>
                <a:cubicBezTo>
                  <a:pt x="4" y="10"/>
                  <a:pt x="4" y="10"/>
                  <a:pt x="4" y="10"/>
                </a:cubicBezTo>
                <a:lnTo>
                  <a:pt x="8" y="1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7" name="Freeform 303"/>
          <p:cNvSpPr>
            <a:spLocks/>
          </p:cNvSpPr>
          <p:nvPr/>
        </p:nvSpPr>
        <p:spPr bwMode="auto">
          <a:xfrm>
            <a:off x="4119563" y="4337050"/>
            <a:ext cx="188912" cy="141288"/>
          </a:xfrm>
          <a:custGeom>
            <a:avLst/>
            <a:gdLst>
              <a:gd name="T0" fmla="*/ 2147483647 w 24"/>
              <a:gd name="T1" fmla="*/ 2147483647 h 18"/>
              <a:gd name="T2" fmla="*/ 2147483647 w 24"/>
              <a:gd name="T3" fmla="*/ 2147483647 h 18"/>
              <a:gd name="T4" fmla="*/ 2147483647 w 24"/>
              <a:gd name="T5" fmla="*/ 2147483647 h 18"/>
              <a:gd name="T6" fmla="*/ 2147483647 w 24"/>
              <a:gd name="T7" fmla="*/ 2147483647 h 18"/>
              <a:gd name="T8" fmla="*/ 2147483647 w 24"/>
              <a:gd name="T9" fmla="*/ 2147483647 h 18"/>
              <a:gd name="T10" fmla="*/ 2147483647 w 24"/>
              <a:gd name="T11" fmla="*/ 2147483647 h 18"/>
              <a:gd name="T12" fmla="*/ 2147483647 w 24"/>
              <a:gd name="T13" fmla="*/ 2147483647 h 18"/>
              <a:gd name="T14" fmla="*/ 2147483647 w 24"/>
              <a:gd name="T15" fmla="*/ 2147483647 h 18"/>
              <a:gd name="T16" fmla="*/ 2147483647 w 24"/>
              <a:gd name="T17" fmla="*/ 2147483647 h 18"/>
              <a:gd name="T18" fmla="*/ 2147483647 w 24"/>
              <a:gd name="T19" fmla="*/ 2147483647 h 18"/>
              <a:gd name="T20" fmla="*/ 2147483647 w 24"/>
              <a:gd name="T21" fmla="*/ 2147483647 h 18"/>
              <a:gd name="T22" fmla="*/ 2147483647 w 24"/>
              <a:gd name="T23" fmla="*/ 2147483647 h 18"/>
              <a:gd name="T24" fmla="*/ 2147483647 w 24"/>
              <a:gd name="T25" fmla="*/ 2147483647 h 18"/>
              <a:gd name="T26" fmla="*/ 2147483647 w 24"/>
              <a:gd name="T27" fmla="*/ 2147483647 h 18"/>
              <a:gd name="T28" fmla="*/ 2147483647 w 24"/>
              <a:gd name="T29" fmla="*/ 2147483647 h 18"/>
              <a:gd name="T30" fmla="*/ 2147483647 w 24"/>
              <a:gd name="T31" fmla="*/ 2147483647 h 18"/>
              <a:gd name="T32" fmla="*/ 2147483647 w 24"/>
              <a:gd name="T33" fmla="*/ 0 h 18"/>
              <a:gd name="T34" fmla="*/ 2147483647 w 24"/>
              <a:gd name="T35" fmla="*/ 0 h 18"/>
              <a:gd name="T36" fmla="*/ 2147483647 w 24"/>
              <a:gd name="T37" fmla="*/ 2147483647 h 18"/>
              <a:gd name="T38" fmla="*/ 2147483647 w 24"/>
              <a:gd name="T39" fmla="*/ 2147483647 h 18"/>
              <a:gd name="T40" fmla="*/ 2147483647 w 24"/>
              <a:gd name="T41" fmla="*/ 2147483647 h 18"/>
              <a:gd name="T42" fmla="*/ 0 w 24"/>
              <a:gd name="T43" fmla="*/ 2147483647 h 18"/>
              <a:gd name="T44" fmla="*/ 2147483647 w 24"/>
              <a:gd name="T45" fmla="*/ 2147483647 h 18"/>
              <a:gd name="T46" fmla="*/ 2147483647 w 24"/>
              <a:gd name="T47" fmla="*/ 2147483647 h 18"/>
              <a:gd name="T48" fmla="*/ 2147483647 w 24"/>
              <a:gd name="T49" fmla="*/ 2147483647 h 18"/>
              <a:gd name="T50" fmla="*/ 2147483647 w 24"/>
              <a:gd name="T51" fmla="*/ 2147483647 h 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 h="18">
                <a:moveTo>
                  <a:pt x="9" y="10"/>
                </a:moveTo>
                <a:cubicBezTo>
                  <a:pt x="13" y="10"/>
                  <a:pt x="13" y="10"/>
                  <a:pt x="13" y="10"/>
                </a:cubicBezTo>
                <a:cubicBezTo>
                  <a:pt x="15" y="13"/>
                  <a:pt x="15" y="13"/>
                  <a:pt x="15" y="13"/>
                </a:cubicBezTo>
                <a:cubicBezTo>
                  <a:pt x="16" y="14"/>
                  <a:pt x="16" y="14"/>
                  <a:pt x="16" y="14"/>
                </a:cubicBezTo>
                <a:cubicBezTo>
                  <a:pt x="18" y="15"/>
                  <a:pt x="18" y="15"/>
                  <a:pt x="18" y="15"/>
                </a:cubicBezTo>
                <a:cubicBezTo>
                  <a:pt x="18" y="15"/>
                  <a:pt x="19" y="18"/>
                  <a:pt x="20" y="18"/>
                </a:cubicBezTo>
                <a:cubicBezTo>
                  <a:pt x="20" y="18"/>
                  <a:pt x="21" y="17"/>
                  <a:pt x="22" y="17"/>
                </a:cubicBezTo>
                <a:cubicBezTo>
                  <a:pt x="23" y="17"/>
                  <a:pt x="24" y="16"/>
                  <a:pt x="24" y="16"/>
                </a:cubicBezTo>
                <a:cubicBezTo>
                  <a:pt x="24" y="12"/>
                  <a:pt x="24" y="12"/>
                  <a:pt x="24" y="12"/>
                </a:cubicBezTo>
                <a:cubicBezTo>
                  <a:pt x="24" y="8"/>
                  <a:pt x="24" y="8"/>
                  <a:pt x="24" y="8"/>
                </a:cubicBezTo>
                <a:cubicBezTo>
                  <a:pt x="23" y="8"/>
                  <a:pt x="23" y="8"/>
                  <a:pt x="23" y="8"/>
                </a:cubicBezTo>
                <a:cubicBezTo>
                  <a:pt x="21" y="3"/>
                  <a:pt x="21" y="3"/>
                  <a:pt x="21" y="3"/>
                </a:cubicBezTo>
                <a:cubicBezTo>
                  <a:pt x="21" y="3"/>
                  <a:pt x="21" y="1"/>
                  <a:pt x="20" y="1"/>
                </a:cubicBezTo>
                <a:cubicBezTo>
                  <a:pt x="20" y="1"/>
                  <a:pt x="16" y="2"/>
                  <a:pt x="16" y="2"/>
                </a:cubicBezTo>
                <a:cubicBezTo>
                  <a:pt x="12" y="2"/>
                  <a:pt x="12" y="2"/>
                  <a:pt x="12" y="2"/>
                </a:cubicBezTo>
                <a:cubicBezTo>
                  <a:pt x="12" y="1"/>
                  <a:pt x="12" y="1"/>
                  <a:pt x="12" y="1"/>
                </a:cubicBezTo>
                <a:cubicBezTo>
                  <a:pt x="7" y="0"/>
                  <a:pt x="7" y="0"/>
                  <a:pt x="7" y="0"/>
                </a:cubicBezTo>
                <a:cubicBezTo>
                  <a:pt x="5" y="0"/>
                  <a:pt x="5" y="0"/>
                  <a:pt x="5" y="0"/>
                </a:cubicBezTo>
                <a:cubicBezTo>
                  <a:pt x="5" y="1"/>
                  <a:pt x="5" y="1"/>
                  <a:pt x="5" y="1"/>
                </a:cubicBezTo>
                <a:cubicBezTo>
                  <a:pt x="5" y="4"/>
                  <a:pt x="5" y="4"/>
                  <a:pt x="5" y="4"/>
                </a:cubicBezTo>
                <a:cubicBezTo>
                  <a:pt x="3" y="4"/>
                  <a:pt x="3" y="4"/>
                  <a:pt x="3" y="4"/>
                </a:cubicBezTo>
                <a:cubicBezTo>
                  <a:pt x="0" y="6"/>
                  <a:pt x="0" y="6"/>
                  <a:pt x="0" y="6"/>
                </a:cubicBezTo>
                <a:cubicBezTo>
                  <a:pt x="1" y="6"/>
                  <a:pt x="1" y="6"/>
                  <a:pt x="1" y="6"/>
                </a:cubicBezTo>
                <a:cubicBezTo>
                  <a:pt x="6" y="13"/>
                  <a:pt x="6" y="13"/>
                  <a:pt x="6" y="13"/>
                </a:cubicBezTo>
                <a:cubicBezTo>
                  <a:pt x="8" y="12"/>
                  <a:pt x="8" y="12"/>
                  <a:pt x="8" y="12"/>
                </a:cubicBezTo>
                <a:lnTo>
                  <a:pt x="9" y="1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8" name="Freeform 304"/>
          <p:cNvSpPr>
            <a:spLocks/>
          </p:cNvSpPr>
          <p:nvPr/>
        </p:nvSpPr>
        <p:spPr bwMode="auto">
          <a:xfrm>
            <a:off x="4073525" y="4235450"/>
            <a:ext cx="147638" cy="111125"/>
          </a:xfrm>
          <a:custGeom>
            <a:avLst/>
            <a:gdLst>
              <a:gd name="T0" fmla="*/ 2147483647 w 114"/>
              <a:gd name="T1" fmla="*/ 2147483647 h 85"/>
              <a:gd name="T2" fmla="*/ 2147483647 w 114"/>
              <a:gd name="T3" fmla="*/ 2147483647 h 85"/>
              <a:gd name="T4" fmla="*/ 2147483647 w 114"/>
              <a:gd name="T5" fmla="*/ 2147483647 h 85"/>
              <a:gd name="T6" fmla="*/ 2147483647 w 114"/>
              <a:gd name="T7" fmla="*/ 2147483647 h 85"/>
              <a:gd name="T8" fmla="*/ 2147483647 w 114"/>
              <a:gd name="T9" fmla="*/ 2147483647 h 85"/>
              <a:gd name="T10" fmla="*/ 2147483647 w 114"/>
              <a:gd name="T11" fmla="*/ 2147483647 h 85"/>
              <a:gd name="T12" fmla="*/ 2147483647 w 114"/>
              <a:gd name="T13" fmla="*/ 2147483647 h 85"/>
              <a:gd name="T14" fmla="*/ 2147483647 w 114"/>
              <a:gd name="T15" fmla="*/ 2147483647 h 85"/>
              <a:gd name="T16" fmla="*/ 2147483647 w 114"/>
              <a:gd name="T17" fmla="*/ 2147483647 h 85"/>
              <a:gd name="T18" fmla="*/ 2147483647 w 114"/>
              <a:gd name="T19" fmla="*/ 2147483647 h 85"/>
              <a:gd name="T20" fmla="*/ 2147483647 w 114"/>
              <a:gd name="T21" fmla="*/ 2147483647 h 85"/>
              <a:gd name="T22" fmla="*/ 2147483647 w 114"/>
              <a:gd name="T23" fmla="*/ 0 h 85"/>
              <a:gd name="T24" fmla="*/ 2147483647 w 114"/>
              <a:gd name="T25" fmla="*/ 2147483647 h 85"/>
              <a:gd name="T26" fmla="*/ 2147483647 w 114"/>
              <a:gd name="T27" fmla="*/ 2147483647 h 85"/>
              <a:gd name="T28" fmla="*/ 0 w 114"/>
              <a:gd name="T29" fmla="*/ 2147483647 h 85"/>
              <a:gd name="T30" fmla="*/ 2147483647 w 114"/>
              <a:gd name="T31" fmla="*/ 2147483647 h 85"/>
              <a:gd name="T32" fmla="*/ 2147483647 w 114"/>
              <a:gd name="T33" fmla="*/ 2147483647 h 85"/>
              <a:gd name="T34" fmla="*/ 2147483647 w 114"/>
              <a:gd name="T35" fmla="*/ 2147483647 h 85"/>
              <a:gd name="T36" fmla="*/ 2147483647 w 114"/>
              <a:gd name="T37" fmla="*/ 2147483647 h 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4" h="85">
                <a:moveTo>
                  <a:pt x="54" y="79"/>
                </a:moveTo>
                <a:lnTo>
                  <a:pt x="66" y="79"/>
                </a:lnTo>
                <a:lnTo>
                  <a:pt x="78" y="79"/>
                </a:lnTo>
                <a:lnTo>
                  <a:pt x="108" y="85"/>
                </a:lnTo>
                <a:lnTo>
                  <a:pt x="114" y="85"/>
                </a:lnTo>
                <a:lnTo>
                  <a:pt x="102" y="61"/>
                </a:lnTo>
                <a:lnTo>
                  <a:pt x="96" y="43"/>
                </a:lnTo>
                <a:lnTo>
                  <a:pt x="96" y="36"/>
                </a:lnTo>
                <a:lnTo>
                  <a:pt x="84" y="30"/>
                </a:lnTo>
                <a:lnTo>
                  <a:pt x="72" y="18"/>
                </a:lnTo>
                <a:lnTo>
                  <a:pt x="42" y="0"/>
                </a:lnTo>
                <a:lnTo>
                  <a:pt x="30" y="6"/>
                </a:lnTo>
                <a:lnTo>
                  <a:pt x="12" y="6"/>
                </a:lnTo>
                <a:lnTo>
                  <a:pt x="0" y="43"/>
                </a:lnTo>
                <a:lnTo>
                  <a:pt x="12" y="85"/>
                </a:lnTo>
                <a:lnTo>
                  <a:pt x="18" y="85"/>
                </a:lnTo>
                <a:lnTo>
                  <a:pt x="24" y="85"/>
                </a:lnTo>
                <a:lnTo>
                  <a:pt x="54" y="7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69" name="Freeform 305"/>
          <p:cNvSpPr>
            <a:spLocks/>
          </p:cNvSpPr>
          <p:nvPr/>
        </p:nvSpPr>
        <p:spPr bwMode="auto">
          <a:xfrm>
            <a:off x="4081463" y="3963988"/>
            <a:ext cx="298450" cy="319087"/>
          </a:xfrm>
          <a:custGeom>
            <a:avLst/>
            <a:gdLst>
              <a:gd name="T0" fmla="*/ 2147483647 w 38"/>
              <a:gd name="T1" fmla="*/ 2147483647 h 41"/>
              <a:gd name="T2" fmla="*/ 2147483647 w 38"/>
              <a:gd name="T3" fmla="*/ 2147483647 h 41"/>
              <a:gd name="T4" fmla="*/ 2147483647 w 38"/>
              <a:gd name="T5" fmla="*/ 2147483647 h 41"/>
              <a:gd name="T6" fmla="*/ 2147483647 w 38"/>
              <a:gd name="T7" fmla="*/ 2147483647 h 41"/>
              <a:gd name="T8" fmla="*/ 2147483647 w 38"/>
              <a:gd name="T9" fmla="*/ 2147483647 h 41"/>
              <a:gd name="T10" fmla="*/ 2147483647 w 38"/>
              <a:gd name="T11" fmla="*/ 2147483647 h 41"/>
              <a:gd name="T12" fmla="*/ 2147483647 w 38"/>
              <a:gd name="T13" fmla="*/ 2147483647 h 41"/>
              <a:gd name="T14" fmla="*/ 2147483647 w 38"/>
              <a:gd name="T15" fmla="*/ 2147483647 h 41"/>
              <a:gd name="T16" fmla="*/ 2147483647 w 38"/>
              <a:gd name="T17" fmla="*/ 2147483647 h 41"/>
              <a:gd name="T18" fmla="*/ 2147483647 w 38"/>
              <a:gd name="T19" fmla="*/ 2147483647 h 41"/>
              <a:gd name="T20" fmla="*/ 2147483647 w 38"/>
              <a:gd name="T21" fmla="*/ 2147483647 h 41"/>
              <a:gd name="T22" fmla="*/ 2147483647 w 38"/>
              <a:gd name="T23" fmla="*/ 2147483647 h 41"/>
              <a:gd name="T24" fmla="*/ 2147483647 w 38"/>
              <a:gd name="T25" fmla="*/ 2147483647 h 41"/>
              <a:gd name="T26" fmla="*/ 2147483647 w 38"/>
              <a:gd name="T27" fmla="*/ 0 h 41"/>
              <a:gd name="T28" fmla="*/ 2147483647 w 38"/>
              <a:gd name="T29" fmla="*/ 2147483647 h 41"/>
              <a:gd name="T30" fmla="*/ 2147483647 w 38"/>
              <a:gd name="T31" fmla="*/ 2147483647 h 41"/>
              <a:gd name="T32" fmla="*/ 2147483647 w 38"/>
              <a:gd name="T33" fmla="*/ 2147483647 h 41"/>
              <a:gd name="T34" fmla="*/ 2147483647 w 38"/>
              <a:gd name="T35" fmla="*/ 2147483647 h 41"/>
              <a:gd name="T36" fmla="*/ 2147483647 w 38"/>
              <a:gd name="T37" fmla="*/ 2147483647 h 41"/>
              <a:gd name="T38" fmla="*/ 2147483647 w 38"/>
              <a:gd name="T39" fmla="*/ 2147483647 h 41"/>
              <a:gd name="T40" fmla="*/ 0 w 38"/>
              <a:gd name="T41" fmla="*/ 2147483647 h 41"/>
              <a:gd name="T42" fmla="*/ 2147483647 w 38"/>
              <a:gd name="T43" fmla="*/ 2147483647 h 41"/>
              <a:gd name="T44" fmla="*/ 2147483647 w 38"/>
              <a:gd name="T45" fmla="*/ 2147483647 h 41"/>
              <a:gd name="T46" fmla="*/ 2147483647 w 38"/>
              <a:gd name="T47" fmla="*/ 2147483647 h 41"/>
              <a:gd name="T48" fmla="*/ 2147483647 w 38"/>
              <a:gd name="T49" fmla="*/ 2147483647 h 41"/>
              <a:gd name="T50" fmla="*/ 2147483647 w 38"/>
              <a:gd name="T51" fmla="*/ 2147483647 h 4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8" h="41">
                <a:moveTo>
                  <a:pt x="6" y="35"/>
                </a:moveTo>
                <a:cubicBezTo>
                  <a:pt x="11" y="38"/>
                  <a:pt x="11" y="38"/>
                  <a:pt x="11" y="38"/>
                </a:cubicBezTo>
                <a:cubicBezTo>
                  <a:pt x="13" y="40"/>
                  <a:pt x="13" y="40"/>
                  <a:pt x="13" y="40"/>
                </a:cubicBezTo>
                <a:cubicBezTo>
                  <a:pt x="15" y="41"/>
                  <a:pt x="15" y="41"/>
                  <a:pt x="15" y="41"/>
                </a:cubicBezTo>
                <a:cubicBezTo>
                  <a:pt x="15" y="41"/>
                  <a:pt x="15" y="41"/>
                  <a:pt x="15" y="41"/>
                </a:cubicBezTo>
                <a:cubicBezTo>
                  <a:pt x="18" y="38"/>
                  <a:pt x="18" y="38"/>
                  <a:pt x="18" y="38"/>
                </a:cubicBezTo>
                <a:cubicBezTo>
                  <a:pt x="20" y="40"/>
                  <a:pt x="20" y="40"/>
                  <a:pt x="20" y="40"/>
                </a:cubicBezTo>
                <a:cubicBezTo>
                  <a:pt x="21" y="39"/>
                  <a:pt x="21" y="39"/>
                  <a:pt x="21" y="39"/>
                </a:cubicBezTo>
                <a:cubicBezTo>
                  <a:pt x="35" y="39"/>
                  <a:pt x="35" y="39"/>
                  <a:pt x="35" y="39"/>
                </a:cubicBezTo>
                <a:cubicBezTo>
                  <a:pt x="38" y="37"/>
                  <a:pt x="38" y="37"/>
                  <a:pt x="38" y="37"/>
                </a:cubicBezTo>
                <a:cubicBezTo>
                  <a:pt x="36" y="36"/>
                  <a:pt x="36" y="36"/>
                  <a:pt x="36" y="36"/>
                </a:cubicBezTo>
                <a:cubicBezTo>
                  <a:pt x="33" y="7"/>
                  <a:pt x="33" y="7"/>
                  <a:pt x="33" y="7"/>
                </a:cubicBezTo>
                <a:cubicBezTo>
                  <a:pt x="36" y="7"/>
                  <a:pt x="36" y="7"/>
                  <a:pt x="36" y="7"/>
                </a:cubicBezTo>
                <a:cubicBezTo>
                  <a:pt x="27" y="0"/>
                  <a:pt x="27" y="0"/>
                  <a:pt x="27" y="0"/>
                </a:cubicBezTo>
                <a:cubicBezTo>
                  <a:pt x="27" y="3"/>
                  <a:pt x="27" y="3"/>
                  <a:pt x="27" y="3"/>
                </a:cubicBezTo>
                <a:cubicBezTo>
                  <a:pt x="17" y="3"/>
                  <a:pt x="17" y="3"/>
                  <a:pt x="17" y="3"/>
                </a:cubicBezTo>
                <a:cubicBezTo>
                  <a:pt x="16" y="11"/>
                  <a:pt x="16" y="11"/>
                  <a:pt x="16" y="11"/>
                </a:cubicBezTo>
                <a:cubicBezTo>
                  <a:pt x="14" y="13"/>
                  <a:pt x="14" y="13"/>
                  <a:pt x="14" y="13"/>
                </a:cubicBezTo>
                <a:cubicBezTo>
                  <a:pt x="14" y="13"/>
                  <a:pt x="14" y="20"/>
                  <a:pt x="13" y="20"/>
                </a:cubicBezTo>
                <a:cubicBezTo>
                  <a:pt x="13" y="20"/>
                  <a:pt x="5" y="19"/>
                  <a:pt x="1" y="19"/>
                </a:cubicBezTo>
                <a:cubicBezTo>
                  <a:pt x="0" y="20"/>
                  <a:pt x="0" y="20"/>
                  <a:pt x="0" y="20"/>
                </a:cubicBezTo>
                <a:cubicBezTo>
                  <a:pt x="3" y="26"/>
                  <a:pt x="3" y="26"/>
                  <a:pt x="3" y="26"/>
                </a:cubicBezTo>
                <a:cubicBezTo>
                  <a:pt x="3" y="33"/>
                  <a:pt x="3" y="33"/>
                  <a:pt x="3" y="33"/>
                </a:cubicBezTo>
                <a:cubicBezTo>
                  <a:pt x="1" y="36"/>
                  <a:pt x="1" y="36"/>
                  <a:pt x="1" y="36"/>
                </a:cubicBezTo>
                <a:cubicBezTo>
                  <a:pt x="4" y="36"/>
                  <a:pt x="4" y="36"/>
                  <a:pt x="4" y="36"/>
                </a:cubicBezTo>
                <a:lnTo>
                  <a:pt x="6" y="3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0" name="Freeform 306"/>
          <p:cNvSpPr>
            <a:spLocks/>
          </p:cNvSpPr>
          <p:nvPr/>
        </p:nvSpPr>
        <p:spPr bwMode="auto">
          <a:xfrm>
            <a:off x="5108575" y="3830638"/>
            <a:ext cx="282575" cy="273050"/>
          </a:xfrm>
          <a:custGeom>
            <a:avLst/>
            <a:gdLst>
              <a:gd name="T0" fmla="*/ 0 w 36"/>
              <a:gd name="T1" fmla="*/ 2147483647 h 35"/>
              <a:gd name="T2" fmla="*/ 2147483647 w 36"/>
              <a:gd name="T3" fmla="*/ 2147483647 h 35"/>
              <a:gd name="T4" fmla="*/ 2147483647 w 36"/>
              <a:gd name="T5" fmla="*/ 2147483647 h 35"/>
              <a:gd name="T6" fmla="*/ 2147483647 w 36"/>
              <a:gd name="T7" fmla="*/ 2147483647 h 35"/>
              <a:gd name="T8" fmla="*/ 2147483647 w 36"/>
              <a:gd name="T9" fmla="*/ 2147483647 h 35"/>
              <a:gd name="T10" fmla="*/ 2147483647 w 36"/>
              <a:gd name="T11" fmla="*/ 2147483647 h 35"/>
              <a:gd name="T12" fmla="*/ 2147483647 w 36"/>
              <a:gd name="T13" fmla="*/ 2147483647 h 35"/>
              <a:gd name="T14" fmla="*/ 2147483647 w 36"/>
              <a:gd name="T15" fmla="*/ 2147483647 h 35"/>
              <a:gd name="T16" fmla="*/ 2147483647 w 36"/>
              <a:gd name="T17" fmla="*/ 2147483647 h 35"/>
              <a:gd name="T18" fmla="*/ 2147483647 w 36"/>
              <a:gd name="T19" fmla="*/ 2147483647 h 35"/>
              <a:gd name="T20" fmla="*/ 2147483647 w 36"/>
              <a:gd name="T21" fmla="*/ 2147483647 h 35"/>
              <a:gd name="T22" fmla="*/ 2147483647 w 36"/>
              <a:gd name="T23" fmla="*/ 2147483647 h 35"/>
              <a:gd name="T24" fmla="*/ 2147483647 w 36"/>
              <a:gd name="T25" fmla="*/ 2147483647 h 35"/>
              <a:gd name="T26" fmla="*/ 2147483647 w 36"/>
              <a:gd name="T27" fmla="*/ 2147483647 h 35"/>
              <a:gd name="T28" fmla="*/ 2147483647 w 36"/>
              <a:gd name="T29" fmla="*/ 2147483647 h 35"/>
              <a:gd name="T30" fmla="*/ 2147483647 w 36"/>
              <a:gd name="T31" fmla="*/ 2147483647 h 35"/>
              <a:gd name="T32" fmla="*/ 2147483647 w 36"/>
              <a:gd name="T33" fmla="*/ 2147483647 h 35"/>
              <a:gd name="T34" fmla="*/ 2147483647 w 36"/>
              <a:gd name="T35" fmla="*/ 2147483647 h 35"/>
              <a:gd name="T36" fmla="*/ 2147483647 w 36"/>
              <a:gd name="T37" fmla="*/ 2147483647 h 35"/>
              <a:gd name="T38" fmla="*/ 2147483647 w 36"/>
              <a:gd name="T39" fmla="*/ 2147483647 h 35"/>
              <a:gd name="T40" fmla="*/ 2147483647 w 36"/>
              <a:gd name="T41" fmla="*/ 0 h 35"/>
              <a:gd name="T42" fmla="*/ 2147483647 w 36"/>
              <a:gd name="T43" fmla="*/ 0 h 35"/>
              <a:gd name="T44" fmla="*/ 2147483647 w 36"/>
              <a:gd name="T45" fmla="*/ 2147483647 h 35"/>
              <a:gd name="T46" fmla="*/ 0 w 36"/>
              <a:gd name="T47" fmla="*/ 2147483647 h 3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 h="35">
                <a:moveTo>
                  <a:pt x="0" y="5"/>
                </a:moveTo>
                <a:cubicBezTo>
                  <a:pt x="0" y="5"/>
                  <a:pt x="1" y="7"/>
                  <a:pt x="1" y="8"/>
                </a:cubicBezTo>
                <a:cubicBezTo>
                  <a:pt x="1" y="8"/>
                  <a:pt x="2" y="10"/>
                  <a:pt x="2" y="10"/>
                </a:cubicBezTo>
                <a:cubicBezTo>
                  <a:pt x="2" y="10"/>
                  <a:pt x="1" y="35"/>
                  <a:pt x="2" y="35"/>
                </a:cubicBezTo>
                <a:cubicBezTo>
                  <a:pt x="2" y="35"/>
                  <a:pt x="2" y="35"/>
                  <a:pt x="3" y="35"/>
                </a:cubicBezTo>
                <a:cubicBezTo>
                  <a:pt x="7" y="35"/>
                  <a:pt x="29" y="35"/>
                  <a:pt x="29" y="35"/>
                </a:cubicBezTo>
                <a:cubicBezTo>
                  <a:pt x="34" y="32"/>
                  <a:pt x="34" y="32"/>
                  <a:pt x="34" y="32"/>
                </a:cubicBezTo>
                <a:cubicBezTo>
                  <a:pt x="36" y="30"/>
                  <a:pt x="36" y="30"/>
                  <a:pt x="36" y="30"/>
                </a:cubicBezTo>
                <a:cubicBezTo>
                  <a:pt x="36" y="30"/>
                  <a:pt x="36" y="30"/>
                  <a:pt x="36" y="30"/>
                </a:cubicBezTo>
                <a:cubicBezTo>
                  <a:pt x="33" y="23"/>
                  <a:pt x="33" y="23"/>
                  <a:pt x="33" y="23"/>
                </a:cubicBezTo>
                <a:cubicBezTo>
                  <a:pt x="29" y="15"/>
                  <a:pt x="29" y="15"/>
                  <a:pt x="29" y="15"/>
                </a:cubicBezTo>
                <a:cubicBezTo>
                  <a:pt x="24" y="8"/>
                  <a:pt x="24" y="8"/>
                  <a:pt x="24" y="8"/>
                </a:cubicBezTo>
                <a:cubicBezTo>
                  <a:pt x="31" y="12"/>
                  <a:pt x="31" y="12"/>
                  <a:pt x="31" y="12"/>
                </a:cubicBezTo>
                <a:cubicBezTo>
                  <a:pt x="34" y="9"/>
                  <a:pt x="34" y="9"/>
                  <a:pt x="34" y="9"/>
                </a:cubicBezTo>
                <a:cubicBezTo>
                  <a:pt x="33" y="9"/>
                  <a:pt x="33" y="9"/>
                  <a:pt x="33" y="9"/>
                </a:cubicBezTo>
                <a:cubicBezTo>
                  <a:pt x="30" y="1"/>
                  <a:pt x="30" y="1"/>
                  <a:pt x="30" y="1"/>
                </a:cubicBezTo>
                <a:cubicBezTo>
                  <a:pt x="28" y="3"/>
                  <a:pt x="28" y="3"/>
                  <a:pt x="28" y="3"/>
                </a:cubicBezTo>
                <a:cubicBezTo>
                  <a:pt x="22" y="2"/>
                  <a:pt x="22" y="2"/>
                  <a:pt x="22" y="2"/>
                </a:cubicBezTo>
                <a:cubicBezTo>
                  <a:pt x="19" y="1"/>
                  <a:pt x="19" y="1"/>
                  <a:pt x="19" y="1"/>
                </a:cubicBezTo>
                <a:cubicBezTo>
                  <a:pt x="12" y="3"/>
                  <a:pt x="12" y="3"/>
                  <a:pt x="12" y="3"/>
                </a:cubicBezTo>
                <a:cubicBezTo>
                  <a:pt x="6" y="0"/>
                  <a:pt x="6" y="0"/>
                  <a:pt x="6" y="0"/>
                </a:cubicBezTo>
                <a:cubicBezTo>
                  <a:pt x="2" y="0"/>
                  <a:pt x="2" y="0"/>
                  <a:pt x="2" y="0"/>
                </a:cubicBezTo>
                <a:cubicBezTo>
                  <a:pt x="1" y="2"/>
                  <a:pt x="1" y="2"/>
                  <a:pt x="1" y="2"/>
                </a:cubicBezTo>
                <a:lnTo>
                  <a:pt x="0" y="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1" name="Freeform 307"/>
          <p:cNvSpPr>
            <a:spLocks/>
          </p:cNvSpPr>
          <p:nvPr/>
        </p:nvSpPr>
        <p:spPr bwMode="auto">
          <a:xfrm>
            <a:off x="4722813" y="3783013"/>
            <a:ext cx="409575" cy="388937"/>
          </a:xfrm>
          <a:custGeom>
            <a:avLst/>
            <a:gdLst>
              <a:gd name="T0" fmla="*/ 2147483647 w 52"/>
              <a:gd name="T1" fmla="*/ 2147483647 h 50"/>
              <a:gd name="T2" fmla="*/ 2147483647 w 52"/>
              <a:gd name="T3" fmla="*/ 2147483647 h 50"/>
              <a:gd name="T4" fmla="*/ 2147483647 w 52"/>
              <a:gd name="T5" fmla="*/ 2147483647 h 50"/>
              <a:gd name="T6" fmla="*/ 0 w 52"/>
              <a:gd name="T7" fmla="*/ 2147483647 h 50"/>
              <a:gd name="T8" fmla="*/ 0 w 52"/>
              <a:gd name="T9" fmla="*/ 2147483647 h 50"/>
              <a:gd name="T10" fmla="*/ 2147483647 w 52"/>
              <a:gd name="T11" fmla="*/ 2147483647 h 50"/>
              <a:gd name="T12" fmla="*/ 2147483647 w 52"/>
              <a:gd name="T13" fmla="*/ 2147483647 h 50"/>
              <a:gd name="T14" fmla="*/ 2147483647 w 52"/>
              <a:gd name="T15" fmla="*/ 2147483647 h 50"/>
              <a:gd name="T16" fmla="*/ 2147483647 w 52"/>
              <a:gd name="T17" fmla="*/ 2147483647 h 50"/>
              <a:gd name="T18" fmla="*/ 2147483647 w 52"/>
              <a:gd name="T19" fmla="*/ 2147483647 h 50"/>
              <a:gd name="T20" fmla="*/ 2147483647 w 52"/>
              <a:gd name="T21" fmla="*/ 2147483647 h 50"/>
              <a:gd name="T22" fmla="*/ 2147483647 w 52"/>
              <a:gd name="T23" fmla="*/ 2147483647 h 50"/>
              <a:gd name="T24" fmla="*/ 2147483647 w 52"/>
              <a:gd name="T25" fmla="*/ 2147483647 h 50"/>
              <a:gd name="T26" fmla="*/ 2147483647 w 52"/>
              <a:gd name="T27" fmla="*/ 2147483647 h 50"/>
              <a:gd name="T28" fmla="*/ 2147483647 w 52"/>
              <a:gd name="T29" fmla="*/ 2147483647 h 50"/>
              <a:gd name="T30" fmla="*/ 2147483647 w 52"/>
              <a:gd name="T31" fmla="*/ 2147483647 h 50"/>
              <a:gd name="T32" fmla="*/ 2147483647 w 52"/>
              <a:gd name="T33" fmla="*/ 2147483647 h 50"/>
              <a:gd name="T34" fmla="*/ 2147483647 w 52"/>
              <a:gd name="T35" fmla="*/ 2147483647 h 50"/>
              <a:gd name="T36" fmla="*/ 2147483647 w 52"/>
              <a:gd name="T37" fmla="*/ 2147483647 h 50"/>
              <a:gd name="T38" fmla="*/ 2147483647 w 52"/>
              <a:gd name="T39" fmla="*/ 2147483647 h 50"/>
              <a:gd name="T40" fmla="*/ 2147483647 w 52"/>
              <a:gd name="T41" fmla="*/ 2147483647 h 50"/>
              <a:gd name="T42" fmla="*/ 2147483647 w 52"/>
              <a:gd name="T43" fmla="*/ 2147483647 h 50"/>
              <a:gd name="T44" fmla="*/ 2147483647 w 52"/>
              <a:gd name="T45" fmla="*/ 2147483647 h 50"/>
              <a:gd name="T46" fmla="*/ 2147483647 w 52"/>
              <a:gd name="T47" fmla="*/ 2147483647 h 50"/>
              <a:gd name="T48" fmla="*/ 2147483647 w 52"/>
              <a:gd name="T49" fmla="*/ 2147483647 h 50"/>
              <a:gd name="T50" fmla="*/ 2147483647 w 52"/>
              <a:gd name="T51" fmla="*/ 2147483647 h 50"/>
              <a:gd name="T52" fmla="*/ 2147483647 w 52"/>
              <a:gd name="T53" fmla="*/ 2147483647 h 50"/>
              <a:gd name="T54" fmla="*/ 2147483647 w 52"/>
              <a:gd name="T55" fmla="*/ 2147483647 h 50"/>
              <a:gd name="T56" fmla="*/ 2147483647 w 52"/>
              <a:gd name="T57" fmla="*/ 2147483647 h 50"/>
              <a:gd name="T58" fmla="*/ 2147483647 w 52"/>
              <a:gd name="T59" fmla="*/ 2147483647 h 50"/>
              <a:gd name="T60" fmla="*/ 2147483647 w 52"/>
              <a:gd name="T61" fmla="*/ 2147483647 h 50"/>
              <a:gd name="T62" fmla="*/ 2147483647 w 52"/>
              <a:gd name="T63" fmla="*/ 2147483647 h 50"/>
              <a:gd name="T64" fmla="*/ 2147483647 w 52"/>
              <a:gd name="T65" fmla="*/ 2147483647 h 50"/>
              <a:gd name="T66" fmla="*/ 2147483647 w 52"/>
              <a:gd name="T67" fmla="*/ 0 h 50"/>
              <a:gd name="T68" fmla="*/ 2147483647 w 52"/>
              <a:gd name="T69" fmla="*/ 2147483647 h 50"/>
              <a:gd name="T70" fmla="*/ 2147483647 w 52"/>
              <a:gd name="T71" fmla="*/ 2147483647 h 5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 h="50">
                <a:moveTo>
                  <a:pt x="4" y="6"/>
                </a:moveTo>
                <a:cubicBezTo>
                  <a:pt x="3" y="9"/>
                  <a:pt x="3" y="9"/>
                  <a:pt x="3" y="9"/>
                </a:cubicBezTo>
                <a:cubicBezTo>
                  <a:pt x="2" y="10"/>
                  <a:pt x="2" y="10"/>
                  <a:pt x="2" y="10"/>
                </a:cubicBezTo>
                <a:cubicBezTo>
                  <a:pt x="0" y="12"/>
                  <a:pt x="0" y="12"/>
                  <a:pt x="0" y="12"/>
                </a:cubicBezTo>
                <a:cubicBezTo>
                  <a:pt x="0" y="29"/>
                  <a:pt x="0" y="29"/>
                  <a:pt x="0" y="29"/>
                </a:cubicBezTo>
                <a:cubicBezTo>
                  <a:pt x="6" y="34"/>
                  <a:pt x="6" y="34"/>
                  <a:pt x="6" y="34"/>
                </a:cubicBezTo>
                <a:cubicBezTo>
                  <a:pt x="9" y="35"/>
                  <a:pt x="9" y="35"/>
                  <a:pt x="9" y="35"/>
                </a:cubicBezTo>
                <a:cubicBezTo>
                  <a:pt x="17" y="36"/>
                  <a:pt x="17" y="36"/>
                  <a:pt x="17" y="36"/>
                </a:cubicBezTo>
                <a:cubicBezTo>
                  <a:pt x="19" y="38"/>
                  <a:pt x="19" y="38"/>
                  <a:pt x="19" y="38"/>
                </a:cubicBezTo>
                <a:cubicBezTo>
                  <a:pt x="23" y="36"/>
                  <a:pt x="23" y="36"/>
                  <a:pt x="23" y="36"/>
                </a:cubicBezTo>
                <a:cubicBezTo>
                  <a:pt x="47" y="49"/>
                  <a:pt x="47" y="49"/>
                  <a:pt x="47" y="49"/>
                </a:cubicBezTo>
                <a:cubicBezTo>
                  <a:pt x="47" y="48"/>
                  <a:pt x="47" y="48"/>
                  <a:pt x="47" y="48"/>
                </a:cubicBezTo>
                <a:cubicBezTo>
                  <a:pt x="47" y="49"/>
                  <a:pt x="47" y="49"/>
                  <a:pt x="47" y="49"/>
                </a:cubicBezTo>
                <a:cubicBezTo>
                  <a:pt x="48" y="50"/>
                  <a:pt x="48" y="50"/>
                  <a:pt x="48" y="50"/>
                </a:cubicBezTo>
                <a:cubicBezTo>
                  <a:pt x="48" y="47"/>
                  <a:pt x="48" y="47"/>
                  <a:pt x="48" y="47"/>
                </a:cubicBezTo>
                <a:cubicBezTo>
                  <a:pt x="51" y="47"/>
                  <a:pt x="51" y="47"/>
                  <a:pt x="51" y="47"/>
                </a:cubicBezTo>
                <a:cubicBezTo>
                  <a:pt x="52" y="41"/>
                  <a:pt x="52" y="41"/>
                  <a:pt x="52" y="41"/>
                </a:cubicBezTo>
                <a:cubicBezTo>
                  <a:pt x="51" y="41"/>
                  <a:pt x="51" y="41"/>
                  <a:pt x="51" y="41"/>
                </a:cubicBezTo>
                <a:cubicBezTo>
                  <a:pt x="50" y="41"/>
                  <a:pt x="51" y="16"/>
                  <a:pt x="51" y="16"/>
                </a:cubicBezTo>
                <a:cubicBezTo>
                  <a:pt x="51" y="16"/>
                  <a:pt x="50" y="14"/>
                  <a:pt x="50" y="14"/>
                </a:cubicBezTo>
                <a:cubicBezTo>
                  <a:pt x="50" y="13"/>
                  <a:pt x="49" y="11"/>
                  <a:pt x="49" y="11"/>
                </a:cubicBezTo>
                <a:cubicBezTo>
                  <a:pt x="50" y="8"/>
                  <a:pt x="50" y="8"/>
                  <a:pt x="50" y="8"/>
                </a:cubicBezTo>
                <a:cubicBezTo>
                  <a:pt x="51" y="6"/>
                  <a:pt x="51" y="6"/>
                  <a:pt x="51" y="6"/>
                </a:cubicBezTo>
                <a:cubicBezTo>
                  <a:pt x="48" y="5"/>
                  <a:pt x="48" y="5"/>
                  <a:pt x="48" y="5"/>
                </a:cubicBezTo>
                <a:cubicBezTo>
                  <a:pt x="45" y="3"/>
                  <a:pt x="45" y="3"/>
                  <a:pt x="45" y="3"/>
                </a:cubicBezTo>
                <a:cubicBezTo>
                  <a:pt x="41" y="2"/>
                  <a:pt x="41" y="2"/>
                  <a:pt x="41" y="2"/>
                </a:cubicBezTo>
                <a:cubicBezTo>
                  <a:pt x="35" y="4"/>
                  <a:pt x="35" y="4"/>
                  <a:pt x="35" y="4"/>
                </a:cubicBezTo>
                <a:cubicBezTo>
                  <a:pt x="35" y="8"/>
                  <a:pt x="35" y="8"/>
                  <a:pt x="35" y="8"/>
                </a:cubicBezTo>
                <a:cubicBezTo>
                  <a:pt x="29" y="10"/>
                  <a:pt x="29" y="10"/>
                  <a:pt x="29" y="10"/>
                </a:cubicBezTo>
                <a:cubicBezTo>
                  <a:pt x="25" y="7"/>
                  <a:pt x="25" y="7"/>
                  <a:pt x="25" y="7"/>
                </a:cubicBezTo>
                <a:cubicBezTo>
                  <a:pt x="22" y="5"/>
                  <a:pt x="22" y="5"/>
                  <a:pt x="22" y="5"/>
                </a:cubicBezTo>
                <a:cubicBezTo>
                  <a:pt x="20" y="3"/>
                  <a:pt x="20" y="3"/>
                  <a:pt x="20" y="3"/>
                </a:cubicBezTo>
                <a:cubicBezTo>
                  <a:pt x="13" y="2"/>
                  <a:pt x="13" y="2"/>
                  <a:pt x="13" y="2"/>
                </a:cubicBezTo>
                <a:cubicBezTo>
                  <a:pt x="8" y="0"/>
                  <a:pt x="8" y="0"/>
                  <a:pt x="8" y="0"/>
                </a:cubicBezTo>
                <a:cubicBezTo>
                  <a:pt x="8" y="2"/>
                  <a:pt x="8" y="2"/>
                  <a:pt x="8" y="2"/>
                </a:cubicBezTo>
                <a:lnTo>
                  <a:pt x="4" y="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2" name="Freeform 308"/>
          <p:cNvSpPr>
            <a:spLocks/>
          </p:cNvSpPr>
          <p:nvPr/>
        </p:nvSpPr>
        <p:spPr bwMode="auto">
          <a:xfrm>
            <a:off x="4683125" y="3667125"/>
            <a:ext cx="103188" cy="193675"/>
          </a:xfrm>
          <a:custGeom>
            <a:avLst/>
            <a:gdLst>
              <a:gd name="T0" fmla="*/ 2147483647 w 78"/>
              <a:gd name="T1" fmla="*/ 2147483647 h 150"/>
              <a:gd name="T2" fmla="*/ 2147483647 w 78"/>
              <a:gd name="T3" fmla="*/ 2147483647 h 150"/>
              <a:gd name="T4" fmla="*/ 2147483647 w 78"/>
              <a:gd name="T5" fmla="*/ 2147483647 h 150"/>
              <a:gd name="T6" fmla="*/ 0 w 78"/>
              <a:gd name="T7" fmla="*/ 2147483647 h 150"/>
              <a:gd name="T8" fmla="*/ 0 w 78"/>
              <a:gd name="T9" fmla="*/ 2147483647 h 150"/>
              <a:gd name="T10" fmla="*/ 2147483647 w 78"/>
              <a:gd name="T11" fmla="*/ 2147483647 h 150"/>
              <a:gd name="T12" fmla="*/ 2147483647 w 78"/>
              <a:gd name="T13" fmla="*/ 2147483647 h 150"/>
              <a:gd name="T14" fmla="*/ 2147483647 w 78"/>
              <a:gd name="T15" fmla="*/ 2147483647 h 150"/>
              <a:gd name="T16" fmla="*/ 2147483647 w 78"/>
              <a:gd name="T17" fmla="*/ 2147483647 h 150"/>
              <a:gd name="T18" fmla="*/ 2147483647 w 78"/>
              <a:gd name="T19" fmla="*/ 2147483647 h 150"/>
              <a:gd name="T20" fmla="*/ 2147483647 w 78"/>
              <a:gd name="T21" fmla="*/ 2147483647 h 150"/>
              <a:gd name="T22" fmla="*/ 2147483647 w 78"/>
              <a:gd name="T23" fmla="*/ 2147483647 h 150"/>
              <a:gd name="T24" fmla="*/ 2147483647 w 78"/>
              <a:gd name="T25" fmla="*/ 2147483647 h 150"/>
              <a:gd name="T26" fmla="*/ 2147483647 w 78"/>
              <a:gd name="T27" fmla="*/ 2147483647 h 150"/>
              <a:gd name="T28" fmla="*/ 2147483647 w 78"/>
              <a:gd name="T29" fmla="*/ 2147483647 h 150"/>
              <a:gd name="T30" fmla="*/ 2147483647 w 78"/>
              <a:gd name="T31" fmla="*/ 2147483647 h 150"/>
              <a:gd name="T32" fmla="*/ 2147483647 w 78"/>
              <a:gd name="T33" fmla="*/ 2147483647 h 150"/>
              <a:gd name="T34" fmla="*/ 2147483647 w 78"/>
              <a:gd name="T35" fmla="*/ 2147483647 h 150"/>
              <a:gd name="T36" fmla="*/ 2147483647 w 78"/>
              <a:gd name="T37" fmla="*/ 0 h 150"/>
              <a:gd name="T38" fmla="*/ 2147483647 w 78"/>
              <a:gd name="T39" fmla="*/ 0 h 150"/>
              <a:gd name="T40" fmla="*/ 2147483647 w 78"/>
              <a:gd name="T41" fmla="*/ 2147483647 h 150"/>
              <a:gd name="T42" fmla="*/ 2147483647 w 78"/>
              <a:gd name="T43" fmla="*/ 2147483647 h 1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8" h="150">
                <a:moveTo>
                  <a:pt x="18" y="12"/>
                </a:moveTo>
                <a:lnTo>
                  <a:pt x="18" y="30"/>
                </a:lnTo>
                <a:lnTo>
                  <a:pt x="18" y="54"/>
                </a:lnTo>
                <a:lnTo>
                  <a:pt x="0" y="78"/>
                </a:lnTo>
                <a:lnTo>
                  <a:pt x="0" y="90"/>
                </a:lnTo>
                <a:lnTo>
                  <a:pt x="12" y="102"/>
                </a:lnTo>
                <a:lnTo>
                  <a:pt x="18" y="108"/>
                </a:lnTo>
                <a:lnTo>
                  <a:pt x="36" y="120"/>
                </a:lnTo>
                <a:lnTo>
                  <a:pt x="36" y="144"/>
                </a:lnTo>
                <a:lnTo>
                  <a:pt x="42" y="150"/>
                </a:lnTo>
                <a:lnTo>
                  <a:pt x="48" y="144"/>
                </a:lnTo>
                <a:lnTo>
                  <a:pt x="54" y="126"/>
                </a:lnTo>
                <a:lnTo>
                  <a:pt x="78" y="102"/>
                </a:lnTo>
                <a:lnTo>
                  <a:pt x="78" y="90"/>
                </a:lnTo>
                <a:lnTo>
                  <a:pt x="60" y="84"/>
                </a:lnTo>
                <a:lnTo>
                  <a:pt x="42" y="72"/>
                </a:lnTo>
                <a:lnTo>
                  <a:pt x="66" y="36"/>
                </a:lnTo>
                <a:lnTo>
                  <a:pt x="60" y="12"/>
                </a:lnTo>
                <a:lnTo>
                  <a:pt x="36" y="0"/>
                </a:lnTo>
                <a:lnTo>
                  <a:pt x="24" y="0"/>
                </a:lnTo>
                <a:lnTo>
                  <a:pt x="24" y="6"/>
                </a:lnTo>
                <a:lnTo>
                  <a:pt x="18" y="1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3" name="Freeform 309"/>
          <p:cNvSpPr>
            <a:spLocks/>
          </p:cNvSpPr>
          <p:nvPr/>
        </p:nvSpPr>
        <p:spPr bwMode="auto">
          <a:xfrm>
            <a:off x="4176713" y="3713163"/>
            <a:ext cx="296862" cy="227012"/>
          </a:xfrm>
          <a:custGeom>
            <a:avLst/>
            <a:gdLst>
              <a:gd name="T0" fmla="*/ 2147483647 w 228"/>
              <a:gd name="T1" fmla="*/ 2147483647 h 174"/>
              <a:gd name="T2" fmla="*/ 2147483647 w 228"/>
              <a:gd name="T3" fmla="*/ 2147483647 h 174"/>
              <a:gd name="T4" fmla="*/ 2147483647 w 228"/>
              <a:gd name="T5" fmla="*/ 2147483647 h 174"/>
              <a:gd name="T6" fmla="*/ 2147483647 w 228"/>
              <a:gd name="T7" fmla="*/ 2147483647 h 174"/>
              <a:gd name="T8" fmla="*/ 2147483647 w 228"/>
              <a:gd name="T9" fmla="*/ 2147483647 h 174"/>
              <a:gd name="T10" fmla="*/ 2147483647 w 228"/>
              <a:gd name="T11" fmla="*/ 2147483647 h 174"/>
              <a:gd name="T12" fmla="*/ 2147483647 w 228"/>
              <a:gd name="T13" fmla="*/ 2147483647 h 174"/>
              <a:gd name="T14" fmla="*/ 2147483647 w 228"/>
              <a:gd name="T15" fmla="*/ 2147483647 h 174"/>
              <a:gd name="T16" fmla="*/ 2147483647 w 228"/>
              <a:gd name="T17" fmla="*/ 2147483647 h 174"/>
              <a:gd name="T18" fmla="*/ 2147483647 w 228"/>
              <a:gd name="T19" fmla="*/ 2147483647 h 174"/>
              <a:gd name="T20" fmla="*/ 2147483647 w 228"/>
              <a:gd name="T21" fmla="*/ 2147483647 h 174"/>
              <a:gd name="T22" fmla="*/ 2147483647 w 228"/>
              <a:gd name="T23" fmla="*/ 2147483647 h 174"/>
              <a:gd name="T24" fmla="*/ 2147483647 w 228"/>
              <a:gd name="T25" fmla="*/ 2147483647 h 174"/>
              <a:gd name="T26" fmla="*/ 2147483647 w 228"/>
              <a:gd name="T27" fmla="*/ 0 h 174"/>
              <a:gd name="T28" fmla="*/ 2147483647 w 228"/>
              <a:gd name="T29" fmla="*/ 2147483647 h 174"/>
              <a:gd name="T30" fmla="*/ 2147483647 w 228"/>
              <a:gd name="T31" fmla="*/ 2147483647 h 174"/>
              <a:gd name="T32" fmla="*/ 2147483647 w 228"/>
              <a:gd name="T33" fmla="*/ 2147483647 h 174"/>
              <a:gd name="T34" fmla="*/ 2147483647 w 228"/>
              <a:gd name="T35" fmla="*/ 2147483647 h 174"/>
              <a:gd name="T36" fmla="*/ 2147483647 w 228"/>
              <a:gd name="T37" fmla="*/ 2147483647 h 174"/>
              <a:gd name="T38" fmla="*/ 0 w 228"/>
              <a:gd name="T39" fmla="*/ 2147483647 h 174"/>
              <a:gd name="T40" fmla="*/ 2147483647 w 228"/>
              <a:gd name="T41" fmla="*/ 2147483647 h 174"/>
              <a:gd name="T42" fmla="*/ 2147483647 w 228"/>
              <a:gd name="T43" fmla="*/ 2147483647 h 17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28" h="174">
                <a:moveTo>
                  <a:pt x="90" y="156"/>
                </a:moveTo>
                <a:lnTo>
                  <a:pt x="114" y="138"/>
                </a:lnTo>
                <a:lnTo>
                  <a:pt x="144" y="120"/>
                </a:lnTo>
                <a:lnTo>
                  <a:pt x="180" y="108"/>
                </a:lnTo>
                <a:lnTo>
                  <a:pt x="186" y="96"/>
                </a:lnTo>
                <a:lnTo>
                  <a:pt x="192" y="84"/>
                </a:lnTo>
                <a:lnTo>
                  <a:pt x="216" y="78"/>
                </a:lnTo>
                <a:lnTo>
                  <a:pt x="228" y="72"/>
                </a:lnTo>
                <a:lnTo>
                  <a:pt x="222" y="42"/>
                </a:lnTo>
                <a:lnTo>
                  <a:pt x="216" y="12"/>
                </a:lnTo>
                <a:lnTo>
                  <a:pt x="210" y="12"/>
                </a:lnTo>
                <a:lnTo>
                  <a:pt x="186" y="12"/>
                </a:lnTo>
                <a:lnTo>
                  <a:pt x="168" y="12"/>
                </a:lnTo>
                <a:lnTo>
                  <a:pt x="144" y="0"/>
                </a:lnTo>
                <a:lnTo>
                  <a:pt x="120" y="36"/>
                </a:lnTo>
                <a:lnTo>
                  <a:pt x="96" y="60"/>
                </a:lnTo>
                <a:lnTo>
                  <a:pt x="72" y="90"/>
                </a:lnTo>
                <a:lnTo>
                  <a:pt x="66" y="138"/>
                </a:lnTo>
                <a:lnTo>
                  <a:pt x="12" y="162"/>
                </a:lnTo>
                <a:lnTo>
                  <a:pt x="0" y="174"/>
                </a:lnTo>
                <a:lnTo>
                  <a:pt x="84" y="174"/>
                </a:lnTo>
                <a:lnTo>
                  <a:pt x="90" y="15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4" name="Freeform 310"/>
          <p:cNvSpPr>
            <a:spLocks/>
          </p:cNvSpPr>
          <p:nvPr/>
        </p:nvSpPr>
        <p:spPr bwMode="auto">
          <a:xfrm>
            <a:off x="4087813" y="3940175"/>
            <a:ext cx="204787" cy="177800"/>
          </a:xfrm>
          <a:custGeom>
            <a:avLst/>
            <a:gdLst>
              <a:gd name="T0" fmla="*/ 2147483647 w 26"/>
              <a:gd name="T1" fmla="*/ 2147483647 h 23"/>
              <a:gd name="T2" fmla="*/ 2147483647 w 26"/>
              <a:gd name="T3" fmla="*/ 2147483647 h 23"/>
              <a:gd name="T4" fmla="*/ 2147483647 w 26"/>
              <a:gd name="T5" fmla="*/ 2147483647 h 23"/>
              <a:gd name="T6" fmla="*/ 2147483647 w 26"/>
              <a:gd name="T7" fmla="*/ 2147483647 h 23"/>
              <a:gd name="T8" fmla="*/ 2147483647 w 26"/>
              <a:gd name="T9" fmla="*/ 2147483647 h 23"/>
              <a:gd name="T10" fmla="*/ 2147483647 w 26"/>
              <a:gd name="T11" fmla="*/ 2147483647 h 23"/>
              <a:gd name="T12" fmla="*/ 2147483647 w 26"/>
              <a:gd name="T13" fmla="*/ 0 h 23"/>
              <a:gd name="T14" fmla="*/ 2147483647 w 26"/>
              <a:gd name="T15" fmla="*/ 0 h 23"/>
              <a:gd name="T16" fmla="*/ 2147483647 w 26"/>
              <a:gd name="T17" fmla="*/ 2147483647 h 23"/>
              <a:gd name="T18" fmla="*/ 2147483647 w 26"/>
              <a:gd name="T19" fmla="*/ 2147483647 h 23"/>
              <a:gd name="T20" fmla="*/ 0 w 26"/>
              <a:gd name="T21" fmla="*/ 2147483647 h 23"/>
              <a:gd name="T22" fmla="*/ 2147483647 w 26"/>
              <a:gd name="T23" fmla="*/ 2147483647 h 23"/>
              <a:gd name="T24" fmla="*/ 2147483647 w 26"/>
              <a:gd name="T25" fmla="*/ 2147483647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6" h="23">
                <a:moveTo>
                  <a:pt x="13" y="16"/>
                </a:moveTo>
                <a:cubicBezTo>
                  <a:pt x="15" y="14"/>
                  <a:pt x="15" y="14"/>
                  <a:pt x="15" y="14"/>
                </a:cubicBezTo>
                <a:cubicBezTo>
                  <a:pt x="16" y="6"/>
                  <a:pt x="16" y="6"/>
                  <a:pt x="16" y="6"/>
                </a:cubicBezTo>
                <a:cubicBezTo>
                  <a:pt x="26" y="6"/>
                  <a:pt x="26" y="6"/>
                  <a:pt x="26" y="6"/>
                </a:cubicBezTo>
                <a:cubicBezTo>
                  <a:pt x="26" y="3"/>
                  <a:pt x="26" y="3"/>
                  <a:pt x="26" y="3"/>
                </a:cubicBezTo>
                <a:cubicBezTo>
                  <a:pt x="25" y="3"/>
                  <a:pt x="25" y="3"/>
                  <a:pt x="25" y="3"/>
                </a:cubicBezTo>
                <a:cubicBezTo>
                  <a:pt x="25" y="0"/>
                  <a:pt x="25" y="0"/>
                  <a:pt x="25" y="0"/>
                </a:cubicBezTo>
                <a:cubicBezTo>
                  <a:pt x="11" y="0"/>
                  <a:pt x="11" y="0"/>
                  <a:pt x="11" y="0"/>
                </a:cubicBezTo>
                <a:cubicBezTo>
                  <a:pt x="9" y="2"/>
                  <a:pt x="9" y="2"/>
                  <a:pt x="9" y="2"/>
                </a:cubicBezTo>
                <a:cubicBezTo>
                  <a:pt x="4" y="13"/>
                  <a:pt x="4" y="13"/>
                  <a:pt x="4" y="13"/>
                </a:cubicBezTo>
                <a:cubicBezTo>
                  <a:pt x="0" y="22"/>
                  <a:pt x="0" y="22"/>
                  <a:pt x="0" y="22"/>
                </a:cubicBezTo>
                <a:cubicBezTo>
                  <a:pt x="4" y="22"/>
                  <a:pt x="12" y="23"/>
                  <a:pt x="12" y="23"/>
                </a:cubicBezTo>
                <a:cubicBezTo>
                  <a:pt x="13" y="23"/>
                  <a:pt x="13" y="16"/>
                  <a:pt x="13" y="16"/>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5" name="Freeform 311"/>
          <p:cNvSpPr>
            <a:spLocks/>
          </p:cNvSpPr>
          <p:nvPr/>
        </p:nvSpPr>
        <p:spPr bwMode="auto">
          <a:xfrm>
            <a:off x="4097338" y="4337050"/>
            <a:ext cx="61912" cy="47625"/>
          </a:xfrm>
          <a:custGeom>
            <a:avLst/>
            <a:gdLst>
              <a:gd name="T0" fmla="*/ 2147483647 w 48"/>
              <a:gd name="T1" fmla="*/ 2147483647 h 36"/>
              <a:gd name="T2" fmla="*/ 2147483647 w 48"/>
              <a:gd name="T3" fmla="*/ 2147483647 h 36"/>
              <a:gd name="T4" fmla="*/ 2147483647 w 48"/>
              <a:gd name="T5" fmla="*/ 0 h 36"/>
              <a:gd name="T6" fmla="*/ 2147483647 w 48"/>
              <a:gd name="T7" fmla="*/ 0 h 36"/>
              <a:gd name="T8" fmla="*/ 2147483647 w 48"/>
              <a:gd name="T9" fmla="*/ 2147483647 h 36"/>
              <a:gd name="T10" fmla="*/ 0 w 48"/>
              <a:gd name="T11" fmla="*/ 2147483647 h 36"/>
              <a:gd name="T12" fmla="*/ 2147483647 w 48"/>
              <a:gd name="T13" fmla="*/ 2147483647 h 36"/>
              <a:gd name="T14" fmla="*/ 2147483647 w 48"/>
              <a:gd name="T15" fmla="*/ 2147483647 h 36"/>
              <a:gd name="T16" fmla="*/ 2147483647 w 48"/>
              <a:gd name="T17" fmla="*/ 2147483647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8" h="36">
                <a:moveTo>
                  <a:pt x="48" y="24"/>
                </a:moveTo>
                <a:lnTo>
                  <a:pt x="48" y="6"/>
                </a:lnTo>
                <a:lnTo>
                  <a:pt x="48" y="0"/>
                </a:lnTo>
                <a:lnTo>
                  <a:pt x="36" y="0"/>
                </a:lnTo>
                <a:lnTo>
                  <a:pt x="6" y="6"/>
                </a:lnTo>
                <a:lnTo>
                  <a:pt x="0" y="6"/>
                </a:lnTo>
                <a:lnTo>
                  <a:pt x="18" y="36"/>
                </a:lnTo>
                <a:lnTo>
                  <a:pt x="36" y="24"/>
                </a:lnTo>
                <a:lnTo>
                  <a:pt x="48" y="2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6" name="Freeform 312"/>
          <p:cNvSpPr>
            <a:spLocks/>
          </p:cNvSpPr>
          <p:nvPr/>
        </p:nvSpPr>
        <p:spPr bwMode="auto">
          <a:xfrm>
            <a:off x="5046663" y="4065588"/>
            <a:ext cx="406400" cy="498475"/>
          </a:xfrm>
          <a:custGeom>
            <a:avLst/>
            <a:gdLst>
              <a:gd name="T0" fmla="*/ 2147483647 w 52"/>
              <a:gd name="T1" fmla="*/ 2147483647 h 64"/>
              <a:gd name="T2" fmla="*/ 2147483647 w 52"/>
              <a:gd name="T3" fmla="*/ 2147483647 h 64"/>
              <a:gd name="T4" fmla="*/ 2147483647 w 52"/>
              <a:gd name="T5" fmla="*/ 2147483647 h 64"/>
              <a:gd name="T6" fmla="*/ 2147483647 w 52"/>
              <a:gd name="T7" fmla="*/ 2147483647 h 64"/>
              <a:gd name="T8" fmla="*/ 2147483647 w 52"/>
              <a:gd name="T9" fmla="*/ 2147483647 h 64"/>
              <a:gd name="T10" fmla="*/ 2147483647 w 52"/>
              <a:gd name="T11" fmla="*/ 2147483647 h 64"/>
              <a:gd name="T12" fmla="*/ 2147483647 w 52"/>
              <a:gd name="T13" fmla="*/ 2147483647 h 64"/>
              <a:gd name="T14" fmla="*/ 2147483647 w 52"/>
              <a:gd name="T15" fmla="*/ 2147483647 h 64"/>
              <a:gd name="T16" fmla="*/ 2147483647 w 52"/>
              <a:gd name="T17" fmla="*/ 2147483647 h 64"/>
              <a:gd name="T18" fmla="*/ 0 w 52"/>
              <a:gd name="T19" fmla="*/ 2147483647 h 64"/>
              <a:gd name="T20" fmla="*/ 2147483647 w 52"/>
              <a:gd name="T21" fmla="*/ 2147483647 h 64"/>
              <a:gd name="T22" fmla="*/ 2147483647 w 52"/>
              <a:gd name="T23" fmla="*/ 2147483647 h 64"/>
              <a:gd name="T24" fmla="*/ 2147483647 w 52"/>
              <a:gd name="T25" fmla="*/ 2147483647 h 64"/>
              <a:gd name="T26" fmla="*/ 2147483647 w 52"/>
              <a:gd name="T27" fmla="*/ 2147483647 h 64"/>
              <a:gd name="T28" fmla="*/ 2147483647 w 52"/>
              <a:gd name="T29" fmla="*/ 2147483647 h 64"/>
              <a:gd name="T30" fmla="*/ 2147483647 w 52"/>
              <a:gd name="T31" fmla="*/ 2147483647 h 64"/>
              <a:gd name="T32" fmla="*/ 2147483647 w 52"/>
              <a:gd name="T33" fmla="*/ 2147483647 h 64"/>
              <a:gd name="T34" fmla="*/ 2147483647 w 52"/>
              <a:gd name="T35" fmla="*/ 2147483647 h 64"/>
              <a:gd name="T36" fmla="*/ 2147483647 w 52"/>
              <a:gd name="T37" fmla="*/ 2147483647 h 64"/>
              <a:gd name="T38" fmla="*/ 2147483647 w 52"/>
              <a:gd name="T39" fmla="*/ 2147483647 h 64"/>
              <a:gd name="T40" fmla="*/ 2147483647 w 52"/>
              <a:gd name="T41" fmla="*/ 2147483647 h 64"/>
              <a:gd name="T42" fmla="*/ 2147483647 w 52"/>
              <a:gd name="T43" fmla="*/ 2147483647 h 64"/>
              <a:gd name="T44" fmla="*/ 2147483647 w 52"/>
              <a:gd name="T45" fmla="*/ 2147483647 h 64"/>
              <a:gd name="T46" fmla="*/ 2147483647 w 52"/>
              <a:gd name="T47" fmla="*/ 2147483647 h 64"/>
              <a:gd name="T48" fmla="*/ 2147483647 w 52"/>
              <a:gd name="T49" fmla="*/ 2147483647 h 64"/>
              <a:gd name="T50" fmla="*/ 2147483647 w 52"/>
              <a:gd name="T51" fmla="*/ 2147483647 h 64"/>
              <a:gd name="T52" fmla="*/ 2147483647 w 52"/>
              <a:gd name="T53" fmla="*/ 2147483647 h 64"/>
              <a:gd name="T54" fmla="*/ 2147483647 w 52"/>
              <a:gd name="T55" fmla="*/ 2147483647 h 64"/>
              <a:gd name="T56" fmla="*/ 2147483647 w 52"/>
              <a:gd name="T57" fmla="*/ 2147483647 h 64"/>
              <a:gd name="T58" fmla="*/ 2147483647 w 52"/>
              <a:gd name="T59" fmla="*/ 2147483647 h 64"/>
              <a:gd name="T60" fmla="*/ 2147483647 w 52"/>
              <a:gd name="T61" fmla="*/ 2147483647 h 64"/>
              <a:gd name="T62" fmla="*/ 2147483647 w 52"/>
              <a:gd name="T63" fmla="*/ 2147483647 h 64"/>
              <a:gd name="T64" fmla="*/ 2147483647 w 52"/>
              <a:gd name="T65" fmla="*/ 2147483647 h 64"/>
              <a:gd name="T66" fmla="*/ 2147483647 w 52"/>
              <a:gd name="T67" fmla="*/ 2147483647 h 64"/>
              <a:gd name="T68" fmla="*/ 2147483647 w 52"/>
              <a:gd name="T69" fmla="*/ 2147483647 h 64"/>
              <a:gd name="T70" fmla="*/ 2147483647 w 52"/>
              <a:gd name="T71" fmla="*/ 0 h 64"/>
              <a:gd name="T72" fmla="*/ 2147483647 w 52"/>
              <a:gd name="T73" fmla="*/ 2147483647 h 64"/>
              <a:gd name="T74" fmla="*/ 2147483647 w 52"/>
              <a:gd name="T75" fmla="*/ 2147483647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2" h="64">
                <a:moveTo>
                  <a:pt x="37" y="5"/>
                </a:moveTo>
                <a:cubicBezTo>
                  <a:pt x="37" y="5"/>
                  <a:pt x="15" y="5"/>
                  <a:pt x="11" y="5"/>
                </a:cubicBezTo>
                <a:cubicBezTo>
                  <a:pt x="10" y="11"/>
                  <a:pt x="10" y="11"/>
                  <a:pt x="10" y="11"/>
                </a:cubicBezTo>
                <a:cubicBezTo>
                  <a:pt x="7" y="11"/>
                  <a:pt x="7" y="11"/>
                  <a:pt x="7" y="11"/>
                </a:cubicBezTo>
                <a:cubicBezTo>
                  <a:pt x="7" y="14"/>
                  <a:pt x="7" y="14"/>
                  <a:pt x="7" y="14"/>
                </a:cubicBezTo>
                <a:cubicBezTo>
                  <a:pt x="6" y="13"/>
                  <a:pt x="6" y="13"/>
                  <a:pt x="6" y="13"/>
                </a:cubicBezTo>
                <a:cubicBezTo>
                  <a:pt x="5" y="25"/>
                  <a:pt x="5" y="25"/>
                  <a:pt x="5" y="25"/>
                </a:cubicBezTo>
                <a:cubicBezTo>
                  <a:pt x="2" y="27"/>
                  <a:pt x="2" y="27"/>
                  <a:pt x="2" y="27"/>
                </a:cubicBezTo>
                <a:cubicBezTo>
                  <a:pt x="1" y="32"/>
                  <a:pt x="1" y="32"/>
                  <a:pt x="1" y="32"/>
                </a:cubicBezTo>
                <a:cubicBezTo>
                  <a:pt x="0" y="35"/>
                  <a:pt x="0" y="35"/>
                  <a:pt x="0" y="35"/>
                </a:cubicBezTo>
                <a:cubicBezTo>
                  <a:pt x="3" y="41"/>
                  <a:pt x="3" y="41"/>
                  <a:pt x="3" y="41"/>
                </a:cubicBezTo>
                <a:cubicBezTo>
                  <a:pt x="5" y="45"/>
                  <a:pt x="5" y="45"/>
                  <a:pt x="5" y="45"/>
                </a:cubicBezTo>
                <a:cubicBezTo>
                  <a:pt x="8" y="50"/>
                  <a:pt x="8" y="50"/>
                  <a:pt x="8" y="50"/>
                </a:cubicBezTo>
                <a:cubicBezTo>
                  <a:pt x="12" y="52"/>
                  <a:pt x="12" y="52"/>
                  <a:pt x="12" y="52"/>
                </a:cubicBezTo>
                <a:cubicBezTo>
                  <a:pt x="18" y="58"/>
                  <a:pt x="18" y="58"/>
                  <a:pt x="18" y="58"/>
                </a:cubicBezTo>
                <a:cubicBezTo>
                  <a:pt x="20" y="61"/>
                  <a:pt x="20" y="61"/>
                  <a:pt x="20" y="61"/>
                </a:cubicBezTo>
                <a:cubicBezTo>
                  <a:pt x="25" y="61"/>
                  <a:pt x="25" y="61"/>
                  <a:pt x="25" y="61"/>
                </a:cubicBezTo>
                <a:cubicBezTo>
                  <a:pt x="29" y="64"/>
                  <a:pt x="29" y="64"/>
                  <a:pt x="29" y="64"/>
                </a:cubicBezTo>
                <a:cubicBezTo>
                  <a:pt x="36" y="63"/>
                  <a:pt x="36" y="63"/>
                  <a:pt x="36" y="63"/>
                </a:cubicBezTo>
                <a:cubicBezTo>
                  <a:pt x="41" y="61"/>
                  <a:pt x="41" y="61"/>
                  <a:pt x="41" y="61"/>
                </a:cubicBezTo>
                <a:cubicBezTo>
                  <a:pt x="44" y="61"/>
                  <a:pt x="44" y="61"/>
                  <a:pt x="44" y="61"/>
                </a:cubicBezTo>
                <a:cubicBezTo>
                  <a:pt x="44" y="59"/>
                  <a:pt x="44" y="59"/>
                  <a:pt x="44" y="59"/>
                </a:cubicBezTo>
                <a:cubicBezTo>
                  <a:pt x="42" y="57"/>
                  <a:pt x="42" y="57"/>
                  <a:pt x="42" y="57"/>
                </a:cubicBezTo>
                <a:cubicBezTo>
                  <a:pt x="39" y="54"/>
                  <a:pt x="39" y="54"/>
                  <a:pt x="39" y="54"/>
                </a:cubicBezTo>
                <a:cubicBezTo>
                  <a:pt x="35" y="51"/>
                  <a:pt x="35" y="51"/>
                  <a:pt x="35" y="51"/>
                </a:cubicBezTo>
                <a:cubicBezTo>
                  <a:pt x="36" y="48"/>
                  <a:pt x="36" y="48"/>
                  <a:pt x="36" y="48"/>
                </a:cubicBezTo>
                <a:cubicBezTo>
                  <a:pt x="38" y="48"/>
                  <a:pt x="38" y="48"/>
                  <a:pt x="38" y="48"/>
                </a:cubicBezTo>
                <a:cubicBezTo>
                  <a:pt x="39" y="42"/>
                  <a:pt x="39" y="42"/>
                  <a:pt x="39" y="42"/>
                </a:cubicBezTo>
                <a:cubicBezTo>
                  <a:pt x="43" y="38"/>
                  <a:pt x="43" y="38"/>
                  <a:pt x="43" y="38"/>
                </a:cubicBezTo>
                <a:cubicBezTo>
                  <a:pt x="46" y="32"/>
                  <a:pt x="46" y="32"/>
                  <a:pt x="46" y="32"/>
                </a:cubicBezTo>
                <a:cubicBezTo>
                  <a:pt x="47" y="21"/>
                  <a:pt x="47" y="21"/>
                  <a:pt x="47" y="21"/>
                </a:cubicBezTo>
                <a:cubicBezTo>
                  <a:pt x="50" y="19"/>
                  <a:pt x="50" y="19"/>
                  <a:pt x="50" y="19"/>
                </a:cubicBezTo>
                <a:cubicBezTo>
                  <a:pt x="52" y="18"/>
                  <a:pt x="52" y="18"/>
                  <a:pt x="52" y="18"/>
                </a:cubicBezTo>
                <a:cubicBezTo>
                  <a:pt x="50" y="13"/>
                  <a:pt x="50" y="13"/>
                  <a:pt x="50" y="13"/>
                </a:cubicBezTo>
                <a:cubicBezTo>
                  <a:pt x="47" y="4"/>
                  <a:pt x="47" y="4"/>
                  <a:pt x="47" y="4"/>
                </a:cubicBezTo>
                <a:cubicBezTo>
                  <a:pt x="44" y="0"/>
                  <a:pt x="44" y="0"/>
                  <a:pt x="44" y="0"/>
                </a:cubicBezTo>
                <a:cubicBezTo>
                  <a:pt x="42" y="2"/>
                  <a:pt x="42" y="2"/>
                  <a:pt x="42" y="2"/>
                </a:cubicBezTo>
                <a:lnTo>
                  <a:pt x="37" y="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7" name="Freeform 313"/>
          <p:cNvSpPr>
            <a:spLocks/>
          </p:cNvSpPr>
          <p:nvPr/>
        </p:nvSpPr>
        <p:spPr bwMode="auto">
          <a:xfrm>
            <a:off x="4292600" y="4392613"/>
            <a:ext cx="149225" cy="147637"/>
          </a:xfrm>
          <a:custGeom>
            <a:avLst/>
            <a:gdLst>
              <a:gd name="T0" fmla="*/ 2147483647 w 19"/>
              <a:gd name="T1" fmla="*/ 2147483647 h 19"/>
              <a:gd name="T2" fmla="*/ 2147483647 w 19"/>
              <a:gd name="T3" fmla="*/ 2147483647 h 19"/>
              <a:gd name="T4" fmla="*/ 2147483647 w 19"/>
              <a:gd name="T5" fmla="*/ 2147483647 h 19"/>
              <a:gd name="T6" fmla="*/ 2147483647 w 19"/>
              <a:gd name="T7" fmla="*/ 2147483647 h 19"/>
              <a:gd name="T8" fmla="*/ 2147483647 w 19"/>
              <a:gd name="T9" fmla="*/ 2147483647 h 19"/>
              <a:gd name="T10" fmla="*/ 2147483647 w 19"/>
              <a:gd name="T11" fmla="*/ 2147483647 h 19"/>
              <a:gd name="T12" fmla="*/ 2147483647 w 19"/>
              <a:gd name="T13" fmla="*/ 0 h 19"/>
              <a:gd name="T14" fmla="*/ 2147483647 w 19"/>
              <a:gd name="T15" fmla="*/ 0 h 19"/>
              <a:gd name="T16" fmla="*/ 2147483647 w 19"/>
              <a:gd name="T17" fmla="*/ 0 h 19"/>
              <a:gd name="T18" fmla="*/ 2147483647 w 19"/>
              <a:gd name="T19" fmla="*/ 2147483647 h 19"/>
              <a:gd name="T20" fmla="*/ 2147483647 w 19"/>
              <a:gd name="T21" fmla="*/ 2147483647 h 19"/>
              <a:gd name="T22" fmla="*/ 2147483647 w 19"/>
              <a:gd name="T23" fmla="*/ 2147483647 h 19"/>
              <a:gd name="T24" fmla="*/ 2147483647 w 19"/>
              <a:gd name="T25" fmla="*/ 2147483647 h 19"/>
              <a:gd name="T26" fmla="*/ 0 w 19"/>
              <a:gd name="T27" fmla="*/ 2147483647 h 19"/>
              <a:gd name="T28" fmla="*/ 2147483647 w 19"/>
              <a:gd name="T29" fmla="*/ 2147483647 h 19"/>
              <a:gd name="T30" fmla="*/ 2147483647 w 19"/>
              <a:gd name="T31" fmla="*/ 2147483647 h 19"/>
              <a:gd name="T32" fmla="*/ 2147483647 w 19"/>
              <a:gd name="T33" fmla="*/ 2147483647 h 19"/>
              <a:gd name="T34" fmla="*/ 2147483647 w 19"/>
              <a:gd name="T35" fmla="*/ 2147483647 h 19"/>
              <a:gd name="T36" fmla="*/ 2147483647 w 19"/>
              <a:gd name="T37" fmla="*/ 2147483647 h 19"/>
              <a:gd name="T38" fmla="*/ 2147483647 w 19"/>
              <a:gd name="T39" fmla="*/ 2147483647 h 19"/>
              <a:gd name="T40" fmla="*/ 2147483647 w 19"/>
              <a:gd name="T41" fmla="*/ 2147483647 h 19"/>
              <a:gd name="T42" fmla="*/ 2147483647 w 19"/>
              <a:gd name="T43" fmla="*/ 2147483647 h 19"/>
              <a:gd name="T44" fmla="*/ 2147483647 w 19"/>
              <a:gd name="T45" fmla="*/ 2147483647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9" h="19">
                <a:moveTo>
                  <a:pt x="17" y="10"/>
                </a:moveTo>
                <a:cubicBezTo>
                  <a:pt x="19" y="6"/>
                  <a:pt x="19" y="6"/>
                  <a:pt x="19" y="6"/>
                </a:cubicBezTo>
                <a:cubicBezTo>
                  <a:pt x="17" y="2"/>
                  <a:pt x="17" y="2"/>
                  <a:pt x="17" y="2"/>
                </a:cubicBezTo>
                <a:cubicBezTo>
                  <a:pt x="12" y="3"/>
                  <a:pt x="12" y="3"/>
                  <a:pt x="12" y="3"/>
                </a:cubicBezTo>
                <a:cubicBezTo>
                  <a:pt x="10" y="1"/>
                  <a:pt x="10" y="1"/>
                  <a:pt x="10" y="1"/>
                </a:cubicBezTo>
                <a:cubicBezTo>
                  <a:pt x="8" y="1"/>
                  <a:pt x="8" y="1"/>
                  <a:pt x="8" y="1"/>
                </a:cubicBezTo>
                <a:cubicBezTo>
                  <a:pt x="6" y="0"/>
                  <a:pt x="6" y="0"/>
                  <a:pt x="6" y="0"/>
                </a:cubicBezTo>
                <a:cubicBezTo>
                  <a:pt x="5" y="0"/>
                  <a:pt x="5" y="0"/>
                  <a:pt x="5" y="0"/>
                </a:cubicBezTo>
                <a:cubicBezTo>
                  <a:pt x="3" y="0"/>
                  <a:pt x="3" y="0"/>
                  <a:pt x="3" y="0"/>
                </a:cubicBezTo>
                <a:cubicBezTo>
                  <a:pt x="1" y="1"/>
                  <a:pt x="1" y="1"/>
                  <a:pt x="1" y="1"/>
                </a:cubicBezTo>
                <a:cubicBezTo>
                  <a:pt x="2" y="1"/>
                  <a:pt x="2" y="1"/>
                  <a:pt x="2" y="1"/>
                </a:cubicBezTo>
                <a:cubicBezTo>
                  <a:pt x="2" y="5"/>
                  <a:pt x="2" y="5"/>
                  <a:pt x="2" y="5"/>
                </a:cubicBezTo>
                <a:cubicBezTo>
                  <a:pt x="2" y="9"/>
                  <a:pt x="2" y="9"/>
                  <a:pt x="2" y="9"/>
                </a:cubicBezTo>
                <a:cubicBezTo>
                  <a:pt x="2" y="9"/>
                  <a:pt x="1" y="10"/>
                  <a:pt x="0" y="10"/>
                </a:cubicBezTo>
                <a:cubicBezTo>
                  <a:pt x="1" y="11"/>
                  <a:pt x="1" y="11"/>
                  <a:pt x="1" y="11"/>
                </a:cubicBezTo>
                <a:cubicBezTo>
                  <a:pt x="1" y="11"/>
                  <a:pt x="0" y="14"/>
                  <a:pt x="1" y="14"/>
                </a:cubicBezTo>
                <a:cubicBezTo>
                  <a:pt x="1" y="14"/>
                  <a:pt x="4" y="16"/>
                  <a:pt x="4" y="16"/>
                </a:cubicBezTo>
                <a:cubicBezTo>
                  <a:pt x="4" y="19"/>
                  <a:pt x="4" y="19"/>
                  <a:pt x="4" y="19"/>
                </a:cubicBezTo>
                <a:cubicBezTo>
                  <a:pt x="8" y="19"/>
                  <a:pt x="8" y="19"/>
                  <a:pt x="8" y="19"/>
                </a:cubicBezTo>
                <a:cubicBezTo>
                  <a:pt x="15" y="16"/>
                  <a:pt x="15" y="16"/>
                  <a:pt x="15" y="16"/>
                </a:cubicBezTo>
                <a:cubicBezTo>
                  <a:pt x="18" y="16"/>
                  <a:pt x="18" y="16"/>
                  <a:pt x="18" y="16"/>
                </a:cubicBezTo>
                <a:cubicBezTo>
                  <a:pt x="17" y="13"/>
                  <a:pt x="17" y="13"/>
                  <a:pt x="17" y="13"/>
                </a:cubicBezTo>
                <a:lnTo>
                  <a:pt x="17" y="1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8" name="Freeform 314"/>
          <p:cNvSpPr>
            <a:spLocks/>
          </p:cNvSpPr>
          <p:nvPr/>
        </p:nvSpPr>
        <p:spPr bwMode="auto">
          <a:xfrm>
            <a:off x="4216400" y="4448175"/>
            <a:ext cx="106363" cy="92075"/>
          </a:xfrm>
          <a:custGeom>
            <a:avLst/>
            <a:gdLst>
              <a:gd name="T0" fmla="*/ 2147483647 w 14"/>
              <a:gd name="T1" fmla="*/ 2147483647 h 12"/>
              <a:gd name="T2" fmla="*/ 2147483647 w 14"/>
              <a:gd name="T3" fmla="*/ 2147483647 h 12"/>
              <a:gd name="T4" fmla="*/ 2147483647 w 14"/>
              <a:gd name="T5" fmla="*/ 2147483647 h 12"/>
              <a:gd name="T6" fmla="*/ 2147483647 w 14"/>
              <a:gd name="T7" fmla="*/ 2147483647 h 12"/>
              <a:gd name="T8" fmla="*/ 2147483647 w 14"/>
              <a:gd name="T9" fmla="*/ 2147483647 h 12"/>
              <a:gd name="T10" fmla="*/ 2147483647 w 14"/>
              <a:gd name="T11" fmla="*/ 0 h 12"/>
              <a:gd name="T12" fmla="*/ 2147483647 w 14"/>
              <a:gd name="T13" fmla="*/ 2147483647 h 12"/>
              <a:gd name="T14" fmla="*/ 2147483647 w 14"/>
              <a:gd name="T15" fmla="*/ 2147483647 h 12"/>
              <a:gd name="T16" fmla="*/ 0 w 14"/>
              <a:gd name="T17" fmla="*/ 2147483647 h 12"/>
              <a:gd name="T18" fmla="*/ 2147483647 w 14"/>
              <a:gd name="T19" fmla="*/ 2147483647 h 12"/>
              <a:gd name="T20" fmla="*/ 2147483647 w 14"/>
              <a:gd name="T21" fmla="*/ 2147483647 h 12"/>
              <a:gd name="T22" fmla="*/ 2147483647 w 14"/>
              <a:gd name="T23" fmla="*/ 2147483647 h 12"/>
              <a:gd name="T24" fmla="*/ 2147483647 w 14"/>
              <a:gd name="T25" fmla="*/ 2147483647 h 12"/>
              <a:gd name="T26" fmla="*/ 2147483647 w 14"/>
              <a:gd name="T27" fmla="*/ 2147483647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 h="12">
                <a:moveTo>
                  <a:pt x="11" y="7"/>
                </a:moveTo>
                <a:cubicBezTo>
                  <a:pt x="10" y="7"/>
                  <a:pt x="11" y="4"/>
                  <a:pt x="11" y="4"/>
                </a:cubicBezTo>
                <a:cubicBezTo>
                  <a:pt x="10" y="3"/>
                  <a:pt x="10" y="3"/>
                  <a:pt x="10" y="3"/>
                </a:cubicBezTo>
                <a:cubicBezTo>
                  <a:pt x="9" y="3"/>
                  <a:pt x="8" y="4"/>
                  <a:pt x="8" y="4"/>
                </a:cubicBezTo>
                <a:cubicBezTo>
                  <a:pt x="7" y="4"/>
                  <a:pt x="6" y="1"/>
                  <a:pt x="6" y="1"/>
                </a:cubicBezTo>
                <a:cubicBezTo>
                  <a:pt x="4" y="0"/>
                  <a:pt x="4" y="0"/>
                  <a:pt x="4" y="0"/>
                </a:cubicBezTo>
                <a:cubicBezTo>
                  <a:pt x="3" y="2"/>
                  <a:pt x="3" y="2"/>
                  <a:pt x="3" y="2"/>
                </a:cubicBezTo>
                <a:cubicBezTo>
                  <a:pt x="1" y="3"/>
                  <a:pt x="1" y="3"/>
                  <a:pt x="1" y="3"/>
                </a:cubicBezTo>
                <a:cubicBezTo>
                  <a:pt x="0" y="5"/>
                  <a:pt x="0" y="5"/>
                  <a:pt x="0" y="5"/>
                </a:cubicBezTo>
                <a:cubicBezTo>
                  <a:pt x="1" y="6"/>
                  <a:pt x="1" y="6"/>
                  <a:pt x="1" y="6"/>
                </a:cubicBezTo>
                <a:cubicBezTo>
                  <a:pt x="10" y="12"/>
                  <a:pt x="10" y="12"/>
                  <a:pt x="10" y="12"/>
                </a:cubicBezTo>
                <a:cubicBezTo>
                  <a:pt x="14" y="12"/>
                  <a:pt x="14" y="12"/>
                  <a:pt x="14" y="12"/>
                </a:cubicBezTo>
                <a:cubicBezTo>
                  <a:pt x="14" y="9"/>
                  <a:pt x="14" y="9"/>
                  <a:pt x="14" y="9"/>
                </a:cubicBezTo>
                <a:cubicBezTo>
                  <a:pt x="14" y="9"/>
                  <a:pt x="11" y="7"/>
                  <a:pt x="11" y="7"/>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79" name="Freeform 315"/>
          <p:cNvSpPr>
            <a:spLocks/>
          </p:cNvSpPr>
          <p:nvPr/>
        </p:nvSpPr>
        <p:spPr bwMode="auto">
          <a:xfrm>
            <a:off x="4167188" y="4416425"/>
            <a:ext cx="79375" cy="69850"/>
          </a:xfrm>
          <a:custGeom>
            <a:avLst/>
            <a:gdLst>
              <a:gd name="T0" fmla="*/ 2147483647 w 60"/>
              <a:gd name="T1" fmla="*/ 2147483647 h 54"/>
              <a:gd name="T2" fmla="*/ 2147483647 w 60"/>
              <a:gd name="T3" fmla="*/ 2147483647 h 54"/>
              <a:gd name="T4" fmla="*/ 2147483647 w 60"/>
              <a:gd name="T5" fmla="*/ 2147483647 h 54"/>
              <a:gd name="T6" fmla="*/ 2147483647 w 60"/>
              <a:gd name="T7" fmla="*/ 0 h 54"/>
              <a:gd name="T8" fmla="*/ 2147483647 w 60"/>
              <a:gd name="T9" fmla="*/ 0 h 54"/>
              <a:gd name="T10" fmla="*/ 2147483647 w 60"/>
              <a:gd name="T11" fmla="*/ 2147483647 h 54"/>
              <a:gd name="T12" fmla="*/ 0 w 60"/>
              <a:gd name="T13" fmla="*/ 2147483647 h 54"/>
              <a:gd name="T14" fmla="*/ 2147483647 w 60"/>
              <a:gd name="T15" fmla="*/ 2147483647 h 54"/>
              <a:gd name="T16" fmla="*/ 2147483647 w 60"/>
              <a:gd name="T17" fmla="*/ 2147483647 h 54"/>
              <a:gd name="T18" fmla="*/ 2147483647 w 60"/>
              <a:gd name="T19" fmla="*/ 2147483647 h 54"/>
              <a:gd name="T20" fmla="*/ 2147483647 w 60"/>
              <a:gd name="T21" fmla="*/ 2147483647 h 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0" h="54">
                <a:moveTo>
                  <a:pt x="54" y="36"/>
                </a:moveTo>
                <a:lnTo>
                  <a:pt x="60" y="24"/>
                </a:lnTo>
                <a:lnTo>
                  <a:pt x="54" y="18"/>
                </a:lnTo>
                <a:lnTo>
                  <a:pt x="42" y="0"/>
                </a:lnTo>
                <a:lnTo>
                  <a:pt x="18" y="0"/>
                </a:lnTo>
                <a:lnTo>
                  <a:pt x="12" y="12"/>
                </a:lnTo>
                <a:lnTo>
                  <a:pt x="0" y="18"/>
                </a:lnTo>
                <a:lnTo>
                  <a:pt x="12" y="30"/>
                </a:lnTo>
                <a:lnTo>
                  <a:pt x="36" y="54"/>
                </a:lnTo>
                <a:lnTo>
                  <a:pt x="42" y="42"/>
                </a:lnTo>
                <a:lnTo>
                  <a:pt x="54" y="3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0" name="Rectangle 316"/>
          <p:cNvSpPr>
            <a:spLocks noChangeArrowheads="1"/>
          </p:cNvSpPr>
          <p:nvPr/>
        </p:nvSpPr>
        <p:spPr bwMode="auto">
          <a:xfrm>
            <a:off x="4283075" y="3940175"/>
            <a:ext cx="9525" cy="23813"/>
          </a:xfrm>
          <a:prstGeom prst="rect">
            <a:avLst/>
          </a:prstGeom>
          <a:solidFill>
            <a:schemeClr val="accent3">
              <a:lumMod val="75000"/>
            </a:schemeClr>
          </a:solidFill>
          <a:ln w="9525">
            <a:solidFill>
              <a:schemeClr val="accent3">
                <a:lumMod val="50000"/>
              </a:schemeClr>
            </a:solidFill>
            <a:round/>
            <a:headEnd/>
            <a:tailEnd/>
          </a:ln>
        </p:spPr>
        <p:txBody>
          <a:bodyPr/>
          <a:lstStyle/>
          <a:p>
            <a:endParaRPr lang="en-US"/>
          </a:p>
        </p:txBody>
      </p:sp>
      <p:sp>
        <p:nvSpPr>
          <p:cNvPr id="81" name="Freeform 317"/>
          <p:cNvSpPr>
            <a:spLocks/>
          </p:cNvSpPr>
          <p:nvPr/>
        </p:nvSpPr>
        <p:spPr bwMode="auto">
          <a:xfrm>
            <a:off x="4283075" y="3667125"/>
            <a:ext cx="512763" cy="504825"/>
          </a:xfrm>
          <a:custGeom>
            <a:avLst/>
            <a:gdLst>
              <a:gd name="T0" fmla="*/ 2147483647 w 390"/>
              <a:gd name="T1" fmla="*/ 2147483647 h 390"/>
              <a:gd name="T2" fmla="*/ 2147483647 w 390"/>
              <a:gd name="T3" fmla="*/ 2147483647 h 390"/>
              <a:gd name="T4" fmla="*/ 2147483647 w 390"/>
              <a:gd name="T5" fmla="*/ 2147483647 h 390"/>
              <a:gd name="T6" fmla="*/ 2147483647 w 390"/>
              <a:gd name="T7" fmla="*/ 2147483647 h 390"/>
              <a:gd name="T8" fmla="*/ 2147483647 w 390"/>
              <a:gd name="T9" fmla="*/ 2147483647 h 390"/>
              <a:gd name="T10" fmla="*/ 2147483647 w 390"/>
              <a:gd name="T11" fmla="*/ 2147483647 h 390"/>
              <a:gd name="T12" fmla="*/ 2147483647 w 390"/>
              <a:gd name="T13" fmla="*/ 2147483647 h 390"/>
              <a:gd name="T14" fmla="*/ 2147483647 w 390"/>
              <a:gd name="T15" fmla="*/ 2147483647 h 390"/>
              <a:gd name="T16" fmla="*/ 2147483647 w 390"/>
              <a:gd name="T17" fmla="*/ 2147483647 h 390"/>
              <a:gd name="T18" fmla="*/ 2147483647 w 390"/>
              <a:gd name="T19" fmla="*/ 2147483647 h 390"/>
              <a:gd name="T20" fmla="*/ 2147483647 w 390"/>
              <a:gd name="T21" fmla="*/ 2147483647 h 390"/>
              <a:gd name="T22" fmla="*/ 2147483647 w 390"/>
              <a:gd name="T23" fmla="*/ 2147483647 h 390"/>
              <a:gd name="T24" fmla="*/ 2147483647 w 390"/>
              <a:gd name="T25" fmla="*/ 2147483647 h 390"/>
              <a:gd name="T26" fmla="*/ 2147483647 w 390"/>
              <a:gd name="T27" fmla="*/ 2147483647 h 390"/>
              <a:gd name="T28" fmla="*/ 2147483647 w 390"/>
              <a:gd name="T29" fmla="*/ 2147483647 h 390"/>
              <a:gd name="T30" fmla="*/ 2147483647 w 390"/>
              <a:gd name="T31" fmla="*/ 2147483647 h 390"/>
              <a:gd name="T32" fmla="*/ 2147483647 w 390"/>
              <a:gd name="T33" fmla="*/ 2147483647 h 390"/>
              <a:gd name="T34" fmla="*/ 2147483647 w 390"/>
              <a:gd name="T35" fmla="*/ 2147483647 h 390"/>
              <a:gd name="T36" fmla="*/ 2147483647 w 390"/>
              <a:gd name="T37" fmla="*/ 2147483647 h 390"/>
              <a:gd name="T38" fmla="*/ 2147483647 w 390"/>
              <a:gd name="T39" fmla="*/ 2147483647 h 390"/>
              <a:gd name="T40" fmla="*/ 2147483647 w 390"/>
              <a:gd name="T41" fmla="*/ 2147483647 h 390"/>
              <a:gd name="T42" fmla="*/ 2147483647 w 390"/>
              <a:gd name="T43" fmla="*/ 2147483647 h 390"/>
              <a:gd name="T44" fmla="*/ 2147483647 w 390"/>
              <a:gd name="T45" fmla="*/ 2147483647 h 390"/>
              <a:gd name="T46" fmla="*/ 2147483647 w 390"/>
              <a:gd name="T47" fmla="*/ 2147483647 h 390"/>
              <a:gd name="T48" fmla="*/ 2147483647 w 390"/>
              <a:gd name="T49" fmla="*/ 0 h 390"/>
              <a:gd name="T50" fmla="*/ 2147483647 w 390"/>
              <a:gd name="T51" fmla="*/ 2147483647 h 390"/>
              <a:gd name="T52" fmla="*/ 2147483647 w 390"/>
              <a:gd name="T53" fmla="*/ 2147483647 h 390"/>
              <a:gd name="T54" fmla="*/ 2147483647 w 390"/>
              <a:gd name="T55" fmla="*/ 2147483647 h 390"/>
              <a:gd name="T56" fmla="*/ 2147483647 w 390"/>
              <a:gd name="T57" fmla="*/ 2147483647 h 390"/>
              <a:gd name="T58" fmla="*/ 2147483647 w 390"/>
              <a:gd name="T59" fmla="*/ 2147483647 h 390"/>
              <a:gd name="T60" fmla="*/ 2147483647 w 390"/>
              <a:gd name="T61" fmla="*/ 2147483647 h 390"/>
              <a:gd name="T62" fmla="*/ 2147483647 w 390"/>
              <a:gd name="T63" fmla="*/ 2147483647 h 390"/>
              <a:gd name="T64" fmla="*/ 2147483647 w 390"/>
              <a:gd name="T65" fmla="*/ 2147483647 h 390"/>
              <a:gd name="T66" fmla="*/ 2147483647 w 390"/>
              <a:gd name="T67" fmla="*/ 2147483647 h 390"/>
              <a:gd name="T68" fmla="*/ 2147483647 w 390"/>
              <a:gd name="T69" fmla="*/ 2147483647 h 390"/>
              <a:gd name="T70" fmla="*/ 2147483647 w 390"/>
              <a:gd name="T71" fmla="*/ 2147483647 h 390"/>
              <a:gd name="T72" fmla="*/ 2147483647 w 390"/>
              <a:gd name="T73" fmla="*/ 2147483647 h 390"/>
              <a:gd name="T74" fmla="*/ 2147483647 w 390"/>
              <a:gd name="T75" fmla="*/ 2147483647 h 390"/>
              <a:gd name="T76" fmla="*/ 2147483647 w 390"/>
              <a:gd name="T77" fmla="*/ 2147483647 h 390"/>
              <a:gd name="T78" fmla="*/ 0 w 390"/>
              <a:gd name="T79" fmla="*/ 2147483647 h 390"/>
              <a:gd name="T80" fmla="*/ 2147483647 w 390"/>
              <a:gd name="T81" fmla="*/ 2147483647 h 390"/>
              <a:gd name="T82" fmla="*/ 2147483647 w 390"/>
              <a:gd name="T83" fmla="*/ 2147483647 h 390"/>
              <a:gd name="T84" fmla="*/ 2147483647 w 390"/>
              <a:gd name="T85" fmla="*/ 2147483647 h 3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90" h="390">
                <a:moveTo>
                  <a:pt x="60" y="270"/>
                </a:moveTo>
                <a:lnTo>
                  <a:pt x="216" y="378"/>
                </a:lnTo>
                <a:lnTo>
                  <a:pt x="228" y="390"/>
                </a:lnTo>
                <a:lnTo>
                  <a:pt x="246" y="390"/>
                </a:lnTo>
                <a:lnTo>
                  <a:pt x="282" y="372"/>
                </a:lnTo>
                <a:lnTo>
                  <a:pt x="390" y="300"/>
                </a:lnTo>
                <a:lnTo>
                  <a:pt x="384" y="300"/>
                </a:lnTo>
                <a:lnTo>
                  <a:pt x="366" y="276"/>
                </a:lnTo>
                <a:lnTo>
                  <a:pt x="354" y="270"/>
                </a:lnTo>
                <a:lnTo>
                  <a:pt x="342" y="246"/>
                </a:lnTo>
                <a:lnTo>
                  <a:pt x="348" y="234"/>
                </a:lnTo>
                <a:lnTo>
                  <a:pt x="348" y="174"/>
                </a:lnTo>
                <a:lnTo>
                  <a:pt x="342" y="162"/>
                </a:lnTo>
                <a:lnTo>
                  <a:pt x="348" y="150"/>
                </a:lnTo>
                <a:lnTo>
                  <a:pt x="342" y="144"/>
                </a:lnTo>
                <a:lnTo>
                  <a:pt x="342" y="120"/>
                </a:lnTo>
                <a:lnTo>
                  <a:pt x="324" y="108"/>
                </a:lnTo>
                <a:lnTo>
                  <a:pt x="318" y="102"/>
                </a:lnTo>
                <a:lnTo>
                  <a:pt x="306" y="90"/>
                </a:lnTo>
                <a:lnTo>
                  <a:pt x="306" y="78"/>
                </a:lnTo>
                <a:lnTo>
                  <a:pt x="324" y="54"/>
                </a:lnTo>
                <a:lnTo>
                  <a:pt x="324" y="30"/>
                </a:lnTo>
                <a:lnTo>
                  <a:pt x="324" y="12"/>
                </a:lnTo>
                <a:lnTo>
                  <a:pt x="330" y="6"/>
                </a:lnTo>
                <a:lnTo>
                  <a:pt x="330" y="0"/>
                </a:lnTo>
                <a:lnTo>
                  <a:pt x="318" y="6"/>
                </a:lnTo>
                <a:lnTo>
                  <a:pt x="288" y="12"/>
                </a:lnTo>
                <a:lnTo>
                  <a:pt x="222" y="12"/>
                </a:lnTo>
                <a:lnTo>
                  <a:pt x="162" y="30"/>
                </a:lnTo>
                <a:lnTo>
                  <a:pt x="132" y="48"/>
                </a:lnTo>
                <a:lnTo>
                  <a:pt x="138" y="78"/>
                </a:lnTo>
                <a:lnTo>
                  <a:pt x="144" y="108"/>
                </a:lnTo>
                <a:lnTo>
                  <a:pt x="132" y="114"/>
                </a:lnTo>
                <a:lnTo>
                  <a:pt x="108" y="120"/>
                </a:lnTo>
                <a:lnTo>
                  <a:pt x="102" y="132"/>
                </a:lnTo>
                <a:lnTo>
                  <a:pt x="96" y="144"/>
                </a:lnTo>
                <a:lnTo>
                  <a:pt x="60" y="156"/>
                </a:lnTo>
                <a:lnTo>
                  <a:pt x="30" y="174"/>
                </a:lnTo>
                <a:lnTo>
                  <a:pt x="6" y="192"/>
                </a:lnTo>
                <a:lnTo>
                  <a:pt x="0" y="210"/>
                </a:lnTo>
                <a:lnTo>
                  <a:pt x="6" y="210"/>
                </a:lnTo>
                <a:lnTo>
                  <a:pt x="6" y="228"/>
                </a:lnTo>
                <a:lnTo>
                  <a:pt x="60" y="27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2" name="Freeform 318"/>
          <p:cNvSpPr>
            <a:spLocks/>
          </p:cNvSpPr>
          <p:nvPr/>
        </p:nvSpPr>
        <p:spPr bwMode="auto">
          <a:xfrm>
            <a:off x="4283075" y="3667125"/>
            <a:ext cx="512763" cy="504825"/>
          </a:xfrm>
          <a:custGeom>
            <a:avLst/>
            <a:gdLst>
              <a:gd name="T0" fmla="*/ 2147483647 w 390"/>
              <a:gd name="T1" fmla="*/ 2147483647 h 390"/>
              <a:gd name="T2" fmla="*/ 2147483647 w 390"/>
              <a:gd name="T3" fmla="*/ 2147483647 h 390"/>
              <a:gd name="T4" fmla="*/ 2147483647 w 390"/>
              <a:gd name="T5" fmla="*/ 2147483647 h 390"/>
              <a:gd name="T6" fmla="*/ 2147483647 w 390"/>
              <a:gd name="T7" fmla="*/ 2147483647 h 390"/>
              <a:gd name="T8" fmla="*/ 2147483647 w 390"/>
              <a:gd name="T9" fmla="*/ 2147483647 h 390"/>
              <a:gd name="T10" fmla="*/ 2147483647 w 390"/>
              <a:gd name="T11" fmla="*/ 2147483647 h 390"/>
              <a:gd name="T12" fmla="*/ 2147483647 w 390"/>
              <a:gd name="T13" fmla="*/ 2147483647 h 390"/>
              <a:gd name="T14" fmla="*/ 2147483647 w 390"/>
              <a:gd name="T15" fmla="*/ 2147483647 h 390"/>
              <a:gd name="T16" fmla="*/ 2147483647 w 390"/>
              <a:gd name="T17" fmla="*/ 2147483647 h 390"/>
              <a:gd name="T18" fmla="*/ 2147483647 w 390"/>
              <a:gd name="T19" fmla="*/ 2147483647 h 390"/>
              <a:gd name="T20" fmla="*/ 2147483647 w 390"/>
              <a:gd name="T21" fmla="*/ 2147483647 h 390"/>
              <a:gd name="T22" fmla="*/ 2147483647 w 390"/>
              <a:gd name="T23" fmla="*/ 2147483647 h 390"/>
              <a:gd name="T24" fmla="*/ 2147483647 w 390"/>
              <a:gd name="T25" fmla="*/ 2147483647 h 390"/>
              <a:gd name="T26" fmla="*/ 2147483647 w 390"/>
              <a:gd name="T27" fmla="*/ 2147483647 h 390"/>
              <a:gd name="T28" fmla="*/ 2147483647 w 390"/>
              <a:gd name="T29" fmla="*/ 2147483647 h 390"/>
              <a:gd name="T30" fmla="*/ 2147483647 w 390"/>
              <a:gd name="T31" fmla="*/ 2147483647 h 390"/>
              <a:gd name="T32" fmla="*/ 2147483647 w 390"/>
              <a:gd name="T33" fmla="*/ 2147483647 h 390"/>
              <a:gd name="T34" fmla="*/ 2147483647 w 390"/>
              <a:gd name="T35" fmla="*/ 2147483647 h 390"/>
              <a:gd name="T36" fmla="*/ 2147483647 w 390"/>
              <a:gd name="T37" fmla="*/ 2147483647 h 390"/>
              <a:gd name="T38" fmla="*/ 2147483647 w 390"/>
              <a:gd name="T39" fmla="*/ 2147483647 h 390"/>
              <a:gd name="T40" fmla="*/ 2147483647 w 390"/>
              <a:gd name="T41" fmla="*/ 2147483647 h 390"/>
              <a:gd name="T42" fmla="*/ 2147483647 w 390"/>
              <a:gd name="T43" fmla="*/ 2147483647 h 390"/>
              <a:gd name="T44" fmla="*/ 2147483647 w 390"/>
              <a:gd name="T45" fmla="*/ 2147483647 h 390"/>
              <a:gd name="T46" fmla="*/ 2147483647 w 390"/>
              <a:gd name="T47" fmla="*/ 2147483647 h 390"/>
              <a:gd name="T48" fmla="*/ 2147483647 w 390"/>
              <a:gd name="T49" fmla="*/ 0 h 390"/>
              <a:gd name="T50" fmla="*/ 2147483647 w 390"/>
              <a:gd name="T51" fmla="*/ 2147483647 h 390"/>
              <a:gd name="T52" fmla="*/ 2147483647 w 390"/>
              <a:gd name="T53" fmla="*/ 2147483647 h 390"/>
              <a:gd name="T54" fmla="*/ 2147483647 w 390"/>
              <a:gd name="T55" fmla="*/ 2147483647 h 390"/>
              <a:gd name="T56" fmla="*/ 2147483647 w 390"/>
              <a:gd name="T57" fmla="*/ 2147483647 h 390"/>
              <a:gd name="T58" fmla="*/ 2147483647 w 390"/>
              <a:gd name="T59" fmla="*/ 2147483647 h 390"/>
              <a:gd name="T60" fmla="*/ 2147483647 w 390"/>
              <a:gd name="T61" fmla="*/ 2147483647 h 390"/>
              <a:gd name="T62" fmla="*/ 2147483647 w 390"/>
              <a:gd name="T63" fmla="*/ 2147483647 h 390"/>
              <a:gd name="T64" fmla="*/ 2147483647 w 390"/>
              <a:gd name="T65" fmla="*/ 2147483647 h 390"/>
              <a:gd name="T66" fmla="*/ 2147483647 w 390"/>
              <a:gd name="T67" fmla="*/ 2147483647 h 390"/>
              <a:gd name="T68" fmla="*/ 2147483647 w 390"/>
              <a:gd name="T69" fmla="*/ 2147483647 h 390"/>
              <a:gd name="T70" fmla="*/ 2147483647 w 390"/>
              <a:gd name="T71" fmla="*/ 2147483647 h 390"/>
              <a:gd name="T72" fmla="*/ 2147483647 w 390"/>
              <a:gd name="T73" fmla="*/ 2147483647 h 390"/>
              <a:gd name="T74" fmla="*/ 2147483647 w 390"/>
              <a:gd name="T75" fmla="*/ 2147483647 h 390"/>
              <a:gd name="T76" fmla="*/ 2147483647 w 390"/>
              <a:gd name="T77" fmla="*/ 2147483647 h 390"/>
              <a:gd name="T78" fmla="*/ 0 w 390"/>
              <a:gd name="T79" fmla="*/ 2147483647 h 390"/>
              <a:gd name="T80" fmla="*/ 2147483647 w 390"/>
              <a:gd name="T81" fmla="*/ 2147483647 h 390"/>
              <a:gd name="T82" fmla="*/ 2147483647 w 390"/>
              <a:gd name="T83" fmla="*/ 2147483647 h 390"/>
              <a:gd name="T84" fmla="*/ 2147483647 w 390"/>
              <a:gd name="T85" fmla="*/ 2147483647 h 3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90" h="390">
                <a:moveTo>
                  <a:pt x="60" y="270"/>
                </a:moveTo>
                <a:lnTo>
                  <a:pt x="216" y="378"/>
                </a:lnTo>
                <a:lnTo>
                  <a:pt x="228" y="390"/>
                </a:lnTo>
                <a:lnTo>
                  <a:pt x="246" y="390"/>
                </a:lnTo>
                <a:lnTo>
                  <a:pt x="282" y="372"/>
                </a:lnTo>
                <a:lnTo>
                  <a:pt x="390" y="300"/>
                </a:lnTo>
                <a:lnTo>
                  <a:pt x="384" y="300"/>
                </a:lnTo>
                <a:lnTo>
                  <a:pt x="366" y="276"/>
                </a:lnTo>
                <a:lnTo>
                  <a:pt x="354" y="270"/>
                </a:lnTo>
                <a:lnTo>
                  <a:pt x="342" y="246"/>
                </a:lnTo>
                <a:lnTo>
                  <a:pt x="348" y="234"/>
                </a:lnTo>
                <a:lnTo>
                  <a:pt x="348" y="174"/>
                </a:lnTo>
                <a:lnTo>
                  <a:pt x="342" y="162"/>
                </a:lnTo>
                <a:lnTo>
                  <a:pt x="348" y="150"/>
                </a:lnTo>
                <a:lnTo>
                  <a:pt x="342" y="144"/>
                </a:lnTo>
                <a:lnTo>
                  <a:pt x="342" y="120"/>
                </a:lnTo>
                <a:lnTo>
                  <a:pt x="324" y="108"/>
                </a:lnTo>
                <a:lnTo>
                  <a:pt x="318" y="102"/>
                </a:lnTo>
                <a:lnTo>
                  <a:pt x="306" y="90"/>
                </a:lnTo>
                <a:lnTo>
                  <a:pt x="306" y="78"/>
                </a:lnTo>
                <a:lnTo>
                  <a:pt x="324" y="54"/>
                </a:lnTo>
                <a:lnTo>
                  <a:pt x="324" y="30"/>
                </a:lnTo>
                <a:lnTo>
                  <a:pt x="324" y="12"/>
                </a:lnTo>
                <a:lnTo>
                  <a:pt x="330" y="6"/>
                </a:lnTo>
                <a:lnTo>
                  <a:pt x="330" y="0"/>
                </a:lnTo>
                <a:lnTo>
                  <a:pt x="318" y="6"/>
                </a:lnTo>
                <a:lnTo>
                  <a:pt x="288" y="12"/>
                </a:lnTo>
                <a:lnTo>
                  <a:pt x="222" y="12"/>
                </a:lnTo>
                <a:lnTo>
                  <a:pt x="162" y="30"/>
                </a:lnTo>
                <a:lnTo>
                  <a:pt x="132" y="48"/>
                </a:lnTo>
                <a:lnTo>
                  <a:pt x="138" y="78"/>
                </a:lnTo>
                <a:lnTo>
                  <a:pt x="144" y="108"/>
                </a:lnTo>
                <a:lnTo>
                  <a:pt x="132" y="114"/>
                </a:lnTo>
                <a:lnTo>
                  <a:pt x="108" y="120"/>
                </a:lnTo>
                <a:lnTo>
                  <a:pt x="102" y="132"/>
                </a:lnTo>
                <a:lnTo>
                  <a:pt x="96" y="144"/>
                </a:lnTo>
                <a:lnTo>
                  <a:pt x="60" y="156"/>
                </a:lnTo>
                <a:lnTo>
                  <a:pt x="30" y="174"/>
                </a:lnTo>
                <a:lnTo>
                  <a:pt x="6" y="192"/>
                </a:lnTo>
                <a:lnTo>
                  <a:pt x="0" y="210"/>
                </a:lnTo>
                <a:lnTo>
                  <a:pt x="6" y="210"/>
                </a:lnTo>
                <a:lnTo>
                  <a:pt x="6" y="228"/>
                </a:lnTo>
                <a:lnTo>
                  <a:pt x="60" y="270"/>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3" name="Freeform 334"/>
          <p:cNvSpPr>
            <a:spLocks/>
          </p:cNvSpPr>
          <p:nvPr/>
        </p:nvSpPr>
        <p:spPr bwMode="auto">
          <a:xfrm>
            <a:off x="5013325" y="2206625"/>
            <a:ext cx="266700" cy="585788"/>
          </a:xfrm>
          <a:custGeom>
            <a:avLst/>
            <a:gdLst>
              <a:gd name="T0" fmla="*/ 2147483647 w 34"/>
              <a:gd name="T1" fmla="*/ 2147483647 h 75"/>
              <a:gd name="T2" fmla="*/ 2147483647 w 34"/>
              <a:gd name="T3" fmla="*/ 2147483647 h 75"/>
              <a:gd name="T4" fmla="*/ 2147483647 w 34"/>
              <a:gd name="T5" fmla="*/ 2147483647 h 75"/>
              <a:gd name="T6" fmla="*/ 2147483647 w 34"/>
              <a:gd name="T7" fmla="*/ 2147483647 h 75"/>
              <a:gd name="T8" fmla="*/ 2147483647 w 34"/>
              <a:gd name="T9" fmla="*/ 2147483647 h 75"/>
              <a:gd name="T10" fmla="*/ 2147483647 w 34"/>
              <a:gd name="T11" fmla="*/ 2147483647 h 75"/>
              <a:gd name="T12" fmla="*/ 2147483647 w 34"/>
              <a:gd name="T13" fmla="*/ 2147483647 h 75"/>
              <a:gd name="T14" fmla="*/ 2147483647 w 34"/>
              <a:gd name="T15" fmla="*/ 2147483647 h 75"/>
              <a:gd name="T16" fmla="*/ 2147483647 w 34"/>
              <a:gd name="T17" fmla="*/ 2147483647 h 75"/>
              <a:gd name="T18" fmla="*/ 2147483647 w 34"/>
              <a:gd name="T19" fmla="*/ 2147483647 h 75"/>
              <a:gd name="T20" fmla="*/ 2147483647 w 34"/>
              <a:gd name="T21" fmla="*/ 2147483647 h 75"/>
              <a:gd name="T22" fmla="*/ 2147483647 w 34"/>
              <a:gd name="T23" fmla="*/ 2147483647 h 75"/>
              <a:gd name="T24" fmla="*/ 2147483647 w 34"/>
              <a:gd name="T25" fmla="*/ 2147483647 h 75"/>
              <a:gd name="T26" fmla="*/ 2147483647 w 34"/>
              <a:gd name="T27" fmla="*/ 2147483647 h 75"/>
              <a:gd name="T28" fmla="*/ 2147483647 w 34"/>
              <a:gd name="T29" fmla="*/ 2147483647 h 75"/>
              <a:gd name="T30" fmla="*/ 2147483647 w 34"/>
              <a:gd name="T31" fmla="*/ 2147483647 h 75"/>
              <a:gd name="T32" fmla="*/ 2147483647 w 34"/>
              <a:gd name="T33" fmla="*/ 2147483647 h 75"/>
              <a:gd name="T34" fmla="*/ 2147483647 w 34"/>
              <a:gd name="T35" fmla="*/ 2147483647 h 75"/>
              <a:gd name="T36" fmla="*/ 2147483647 w 34"/>
              <a:gd name="T37" fmla="*/ 2147483647 h 75"/>
              <a:gd name="T38" fmla="*/ 2147483647 w 34"/>
              <a:gd name="T39" fmla="*/ 2147483647 h 75"/>
              <a:gd name="T40" fmla="*/ 2147483647 w 34"/>
              <a:gd name="T41" fmla="*/ 2147483647 h 75"/>
              <a:gd name="T42" fmla="*/ 2147483647 w 34"/>
              <a:gd name="T43" fmla="*/ 0 h 75"/>
              <a:gd name="T44" fmla="*/ 2147483647 w 34"/>
              <a:gd name="T45" fmla="*/ 2147483647 h 75"/>
              <a:gd name="T46" fmla="*/ 2147483647 w 34"/>
              <a:gd name="T47" fmla="*/ 2147483647 h 75"/>
              <a:gd name="T48" fmla="*/ 2147483647 w 34"/>
              <a:gd name="T49" fmla="*/ 2147483647 h 75"/>
              <a:gd name="T50" fmla="*/ 2147483647 w 34"/>
              <a:gd name="T51" fmla="*/ 2147483647 h 75"/>
              <a:gd name="T52" fmla="*/ 2147483647 w 34"/>
              <a:gd name="T53" fmla="*/ 2147483647 h 75"/>
              <a:gd name="T54" fmla="*/ 2147483647 w 34"/>
              <a:gd name="T55" fmla="*/ 2147483647 h 75"/>
              <a:gd name="T56" fmla="*/ 2147483647 w 34"/>
              <a:gd name="T57" fmla="*/ 2147483647 h 75"/>
              <a:gd name="T58" fmla="*/ 2147483647 w 34"/>
              <a:gd name="T59" fmla="*/ 2147483647 h 75"/>
              <a:gd name="T60" fmla="*/ 2147483647 w 34"/>
              <a:gd name="T61" fmla="*/ 2147483647 h 75"/>
              <a:gd name="T62" fmla="*/ 2147483647 w 34"/>
              <a:gd name="T63" fmla="*/ 2147483647 h 75"/>
              <a:gd name="T64" fmla="*/ 0 w 34"/>
              <a:gd name="T65" fmla="*/ 2147483647 h 75"/>
              <a:gd name="T66" fmla="*/ 2147483647 w 34"/>
              <a:gd name="T67" fmla="*/ 2147483647 h 75"/>
              <a:gd name="T68" fmla="*/ 2147483647 w 34"/>
              <a:gd name="T69" fmla="*/ 2147483647 h 75"/>
              <a:gd name="T70" fmla="*/ 2147483647 w 34"/>
              <a:gd name="T71" fmla="*/ 2147483647 h 75"/>
              <a:gd name="T72" fmla="*/ 2147483647 w 34"/>
              <a:gd name="T73" fmla="*/ 2147483647 h 75"/>
              <a:gd name="T74" fmla="*/ 2147483647 w 34"/>
              <a:gd name="T75" fmla="*/ 2147483647 h 75"/>
              <a:gd name="T76" fmla="*/ 2147483647 w 34"/>
              <a:gd name="T77" fmla="*/ 2147483647 h 75"/>
              <a:gd name="T78" fmla="*/ 2147483647 w 34"/>
              <a:gd name="T79" fmla="*/ 2147483647 h 75"/>
              <a:gd name="T80" fmla="*/ 2147483647 w 34"/>
              <a:gd name="T81" fmla="*/ 2147483647 h 75"/>
              <a:gd name="T82" fmla="*/ 2147483647 w 34"/>
              <a:gd name="T83" fmla="*/ 2147483647 h 75"/>
              <a:gd name="T84" fmla="*/ 2147483647 w 34"/>
              <a:gd name="T85" fmla="*/ 2147483647 h 75"/>
              <a:gd name="T86" fmla="*/ 2147483647 w 34"/>
              <a:gd name="T87" fmla="*/ 2147483647 h 75"/>
              <a:gd name="T88" fmla="*/ 2147483647 w 34"/>
              <a:gd name="T89" fmla="*/ 2147483647 h 75"/>
              <a:gd name="T90" fmla="*/ 2147483647 w 34"/>
              <a:gd name="T91" fmla="*/ 2147483647 h 75"/>
              <a:gd name="T92" fmla="*/ 2147483647 w 34"/>
              <a:gd name="T93" fmla="*/ 2147483647 h 75"/>
              <a:gd name="T94" fmla="*/ 2147483647 w 34"/>
              <a:gd name="T95" fmla="*/ 2147483647 h 75"/>
              <a:gd name="T96" fmla="*/ 2147483647 w 34"/>
              <a:gd name="T97" fmla="*/ 2147483647 h 75"/>
              <a:gd name="T98" fmla="*/ 2147483647 w 34"/>
              <a:gd name="T99" fmla="*/ 2147483647 h 75"/>
              <a:gd name="T100" fmla="*/ 2147483647 w 34"/>
              <a:gd name="T101" fmla="*/ 2147483647 h 75"/>
              <a:gd name="T102" fmla="*/ 2147483647 w 34"/>
              <a:gd name="T103" fmla="*/ 2147483647 h 75"/>
              <a:gd name="T104" fmla="*/ 2147483647 w 34"/>
              <a:gd name="T105" fmla="*/ 2147483647 h 75"/>
              <a:gd name="T106" fmla="*/ 2147483647 w 34"/>
              <a:gd name="T107" fmla="*/ 2147483647 h 75"/>
              <a:gd name="T108" fmla="*/ 2147483647 w 34"/>
              <a:gd name="T109" fmla="*/ 2147483647 h 75"/>
              <a:gd name="T110" fmla="*/ 2147483647 w 34"/>
              <a:gd name="T111" fmla="*/ 2147483647 h 75"/>
              <a:gd name="T112" fmla="*/ 2147483647 w 34"/>
              <a:gd name="T113" fmla="*/ 2147483647 h 75"/>
              <a:gd name="T114" fmla="*/ 2147483647 w 34"/>
              <a:gd name="T115" fmla="*/ 2147483647 h 7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4" h="75">
                <a:moveTo>
                  <a:pt x="34" y="55"/>
                </a:moveTo>
                <a:cubicBezTo>
                  <a:pt x="32" y="54"/>
                  <a:pt x="32" y="54"/>
                  <a:pt x="32" y="54"/>
                </a:cubicBezTo>
                <a:cubicBezTo>
                  <a:pt x="30" y="52"/>
                  <a:pt x="30" y="52"/>
                  <a:pt x="30" y="52"/>
                </a:cubicBezTo>
                <a:cubicBezTo>
                  <a:pt x="31" y="47"/>
                  <a:pt x="31" y="47"/>
                  <a:pt x="31" y="47"/>
                </a:cubicBezTo>
                <a:cubicBezTo>
                  <a:pt x="31" y="47"/>
                  <a:pt x="30" y="46"/>
                  <a:pt x="30" y="45"/>
                </a:cubicBezTo>
                <a:cubicBezTo>
                  <a:pt x="29" y="45"/>
                  <a:pt x="30" y="43"/>
                  <a:pt x="30" y="43"/>
                </a:cubicBezTo>
                <a:cubicBezTo>
                  <a:pt x="29" y="42"/>
                  <a:pt x="29" y="42"/>
                  <a:pt x="29" y="42"/>
                </a:cubicBezTo>
                <a:cubicBezTo>
                  <a:pt x="29" y="40"/>
                  <a:pt x="29" y="40"/>
                  <a:pt x="29" y="40"/>
                </a:cubicBezTo>
                <a:cubicBezTo>
                  <a:pt x="28" y="38"/>
                  <a:pt x="28" y="38"/>
                  <a:pt x="28" y="38"/>
                </a:cubicBezTo>
                <a:cubicBezTo>
                  <a:pt x="30" y="36"/>
                  <a:pt x="30" y="36"/>
                  <a:pt x="30" y="36"/>
                </a:cubicBezTo>
                <a:cubicBezTo>
                  <a:pt x="27" y="27"/>
                  <a:pt x="27" y="27"/>
                  <a:pt x="27" y="27"/>
                </a:cubicBezTo>
                <a:cubicBezTo>
                  <a:pt x="30" y="21"/>
                  <a:pt x="30" y="21"/>
                  <a:pt x="30" y="21"/>
                </a:cubicBezTo>
                <a:cubicBezTo>
                  <a:pt x="28" y="17"/>
                  <a:pt x="28" y="17"/>
                  <a:pt x="28" y="17"/>
                </a:cubicBezTo>
                <a:cubicBezTo>
                  <a:pt x="25" y="15"/>
                  <a:pt x="25" y="15"/>
                  <a:pt x="25" y="15"/>
                </a:cubicBezTo>
                <a:cubicBezTo>
                  <a:pt x="25" y="14"/>
                  <a:pt x="25" y="14"/>
                  <a:pt x="25" y="14"/>
                </a:cubicBezTo>
                <a:cubicBezTo>
                  <a:pt x="25" y="10"/>
                  <a:pt x="25" y="10"/>
                  <a:pt x="25" y="10"/>
                </a:cubicBezTo>
                <a:cubicBezTo>
                  <a:pt x="25" y="10"/>
                  <a:pt x="25" y="10"/>
                  <a:pt x="25" y="10"/>
                </a:cubicBezTo>
                <a:cubicBezTo>
                  <a:pt x="26" y="9"/>
                  <a:pt x="26" y="9"/>
                  <a:pt x="26" y="9"/>
                </a:cubicBezTo>
                <a:cubicBezTo>
                  <a:pt x="26" y="8"/>
                  <a:pt x="26" y="8"/>
                  <a:pt x="26" y="8"/>
                </a:cubicBezTo>
                <a:cubicBezTo>
                  <a:pt x="27" y="6"/>
                  <a:pt x="27" y="6"/>
                  <a:pt x="27" y="6"/>
                </a:cubicBezTo>
                <a:cubicBezTo>
                  <a:pt x="27" y="3"/>
                  <a:pt x="27" y="3"/>
                  <a:pt x="27" y="3"/>
                </a:cubicBezTo>
                <a:cubicBezTo>
                  <a:pt x="24" y="0"/>
                  <a:pt x="24" y="0"/>
                  <a:pt x="24" y="0"/>
                </a:cubicBezTo>
                <a:cubicBezTo>
                  <a:pt x="19" y="1"/>
                  <a:pt x="19" y="1"/>
                  <a:pt x="19" y="1"/>
                </a:cubicBezTo>
                <a:cubicBezTo>
                  <a:pt x="17" y="3"/>
                  <a:pt x="17" y="3"/>
                  <a:pt x="17" y="3"/>
                </a:cubicBezTo>
                <a:cubicBezTo>
                  <a:pt x="15" y="8"/>
                  <a:pt x="15" y="8"/>
                  <a:pt x="15" y="8"/>
                </a:cubicBezTo>
                <a:cubicBezTo>
                  <a:pt x="12" y="11"/>
                  <a:pt x="12" y="11"/>
                  <a:pt x="12" y="11"/>
                </a:cubicBezTo>
                <a:cubicBezTo>
                  <a:pt x="11" y="10"/>
                  <a:pt x="11" y="10"/>
                  <a:pt x="11" y="10"/>
                </a:cubicBezTo>
                <a:cubicBezTo>
                  <a:pt x="8" y="11"/>
                  <a:pt x="8" y="11"/>
                  <a:pt x="8" y="11"/>
                </a:cubicBezTo>
                <a:cubicBezTo>
                  <a:pt x="5" y="10"/>
                  <a:pt x="5" y="10"/>
                  <a:pt x="5" y="10"/>
                </a:cubicBezTo>
                <a:cubicBezTo>
                  <a:pt x="3" y="8"/>
                  <a:pt x="3" y="8"/>
                  <a:pt x="3" y="8"/>
                </a:cubicBezTo>
                <a:cubicBezTo>
                  <a:pt x="2" y="6"/>
                  <a:pt x="2" y="6"/>
                  <a:pt x="2" y="6"/>
                </a:cubicBezTo>
                <a:cubicBezTo>
                  <a:pt x="1" y="8"/>
                  <a:pt x="1" y="8"/>
                  <a:pt x="1" y="8"/>
                </a:cubicBezTo>
                <a:cubicBezTo>
                  <a:pt x="0" y="8"/>
                  <a:pt x="0" y="8"/>
                  <a:pt x="0" y="8"/>
                </a:cubicBezTo>
                <a:cubicBezTo>
                  <a:pt x="1" y="10"/>
                  <a:pt x="1" y="10"/>
                  <a:pt x="1" y="10"/>
                </a:cubicBezTo>
                <a:cubicBezTo>
                  <a:pt x="4" y="13"/>
                  <a:pt x="4" y="13"/>
                  <a:pt x="4" y="13"/>
                </a:cubicBezTo>
                <a:cubicBezTo>
                  <a:pt x="6" y="14"/>
                  <a:pt x="6" y="14"/>
                  <a:pt x="6" y="14"/>
                </a:cubicBezTo>
                <a:cubicBezTo>
                  <a:pt x="7" y="14"/>
                  <a:pt x="7" y="14"/>
                  <a:pt x="7" y="14"/>
                </a:cubicBezTo>
                <a:cubicBezTo>
                  <a:pt x="9" y="19"/>
                  <a:pt x="9" y="19"/>
                  <a:pt x="9" y="19"/>
                </a:cubicBezTo>
                <a:cubicBezTo>
                  <a:pt x="9" y="23"/>
                  <a:pt x="9" y="23"/>
                  <a:pt x="9" y="23"/>
                </a:cubicBezTo>
                <a:cubicBezTo>
                  <a:pt x="9" y="26"/>
                  <a:pt x="9" y="26"/>
                  <a:pt x="9" y="26"/>
                </a:cubicBezTo>
                <a:cubicBezTo>
                  <a:pt x="10" y="29"/>
                  <a:pt x="10" y="29"/>
                  <a:pt x="10" y="29"/>
                </a:cubicBezTo>
                <a:cubicBezTo>
                  <a:pt x="10" y="30"/>
                  <a:pt x="10" y="30"/>
                  <a:pt x="10" y="30"/>
                </a:cubicBezTo>
                <a:cubicBezTo>
                  <a:pt x="10" y="35"/>
                  <a:pt x="10" y="35"/>
                  <a:pt x="10" y="35"/>
                </a:cubicBezTo>
                <a:cubicBezTo>
                  <a:pt x="10" y="36"/>
                  <a:pt x="10" y="36"/>
                  <a:pt x="10" y="36"/>
                </a:cubicBezTo>
                <a:cubicBezTo>
                  <a:pt x="12" y="36"/>
                  <a:pt x="12" y="36"/>
                  <a:pt x="12" y="36"/>
                </a:cubicBezTo>
                <a:cubicBezTo>
                  <a:pt x="14" y="40"/>
                  <a:pt x="14" y="40"/>
                  <a:pt x="14" y="40"/>
                </a:cubicBezTo>
                <a:cubicBezTo>
                  <a:pt x="9" y="49"/>
                  <a:pt x="9" y="49"/>
                  <a:pt x="9" y="49"/>
                </a:cubicBezTo>
                <a:cubicBezTo>
                  <a:pt x="4" y="53"/>
                  <a:pt x="4" y="53"/>
                  <a:pt x="4" y="53"/>
                </a:cubicBezTo>
                <a:cubicBezTo>
                  <a:pt x="1" y="58"/>
                  <a:pt x="1" y="58"/>
                  <a:pt x="1" y="58"/>
                </a:cubicBezTo>
                <a:cubicBezTo>
                  <a:pt x="2" y="66"/>
                  <a:pt x="2" y="66"/>
                  <a:pt x="2" y="66"/>
                </a:cubicBezTo>
                <a:cubicBezTo>
                  <a:pt x="3" y="71"/>
                  <a:pt x="3" y="71"/>
                  <a:pt x="3" y="71"/>
                </a:cubicBezTo>
                <a:cubicBezTo>
                  <a:pt x="5" y="73"/>
                  <a:pt x="5" y="73"/>
                  <a:pt x="5" y="73"/>
                </a:cubicBezTo>
                <a:cubicBezTo>
                  <a:pt x="7" y="75"/>
                  <a:pt x="7" y="75"/>
                  <a:pt x="7" y="75"/>
                </a:cubicBezTo>
                <a:cubicBezTo>
                  <a:pt x="12" y="75"/>
                  <a:pt x="12" y="75"/>
                  <a:pt x="12" y="75"/>
                </a:cubicBezTo>
                <a:cubicBezTo>
                  <a:pt x="20" y="72"/>
                  <a:pt x="20" y="72"/>
                  <a:pt x="20" y="72"/>
                </a:cubicBezTo>
                <a:cubicBezTo>
                  <a:pt x="22" y="72"/>
                  <a:pt x="22" y="72"/>
                  <a:pt x="22" y="72"/>
                </a:cubicBezTo>
                <a:cubicBezTo>
                  <a:pt x="34" y="58"/>
                  <a:pt x="34" y="58"/>
                  <a:pt x="34" y="58"/>
                </a:cubicBezTo>
                <a:lnTo>
                  <a:pt x="34" y="5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4" name="Freeform 335"/>
          <p:cNvSpPr>
            <a:spLocks/>
          </p:cNvSpPr>
          <p:nvPr/>
        </p:nvSpPr>
        <p:spPr bwMode="auto">
          <a:xfrm>
            <a:off x="5287963" y="3135313"/>
            <a:ext cx="15875" cy="7937"/>
          </a:xfrm>
          <a:custGeom>
            <a:avLst/>
            <a:gdLst>
              <a:gd name="T0" fmla="*/ 2147483647 w 12"/>
              <a:gd name="T1" fmla="*/ 2147483647 h 6"/>
              <a:gd name="T2" fmla="*/ 0 w 12"/>
              <a:gd name="T3" fmla="*/ 0 h 6"/>
              <a:gd name="T4" fmla="*/ 0 w 12"/>
              <a:gd name="T5" fmla="*/ 2147483647 h 6"/>
              <a:gd name="T6" fmla="*/ 2147483647 w 12"/>
              <a:gd name="T7" fmla="*/ 2147483647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6">
                <a:moveTo>
                  <a:pt x="12" y="6"/>
                </a:moveTo>
                <a:lnTo>
                  <a:pt x="0" y="0"/>
                </a:lnTo>
                <a:lnTo>
                  <a:pt x="0" y="6"/>
                </a:lnTo>
                <a:lnTo>
                  <a:pt x="12" y="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5" name="Freeform 336"/>
          <p:cNvSpPr>
            <a:spLocks/>
          </p:cNvSpPr>
          <p:nvPr/>
        </p:nvSpPr>
        <p:spPr bwMode="auto">
          <a:xfrm>
            <a:off x="5186363" y="1549400"/>
            <a:ext cx="3792537" cy="2030413"/>
          </a:xfrm>
          <a:custGeom>
            <a:avLst/>
            <a:gdLst>
              <a:gd name="T0" fmla="*/ 2147483647 w 483"/>
              <a:gd name="T1" fmla="*/ 2147483647 h 260"/>
              <a:gd name="T2" fmla="*/ 2147483647 w 483"/>
              <a:gd name="T3" fmla="*/ 2147483647 h 260"/>
              <a:gd name="T4" fmla="*/ 2147483647 w 483"/>
              <a:gd name="T5" fmla="*/ 2147483647 h 260"/>
              <a:gd name="T6" fmla="*/ 2147483647 w 483"/>
              <a:gd name="T7" fmla="*/ 2147483647 h 260"/>
              <a:gd name="T8" fmla="*/ 2147483647 w 483"/>
              <a:gd name="T9" fmla="*/ 2147483647 h 260"/>
              <a:gd name="T10" fmla="*/ 2147483647 w 483"/>
              <a:gd name="T11" fmla="*/ 2147483647 h 260"/>
              <a:gd name="T12" fmla="*/ 2147483647 w 483"/>
              <a:gd name="T13" fmla="*/ 2147483647 h 260"/>
              <a:gd name="T14" fmla="*/ 2147483647 w 483"/>
              <a:gd name="T15" fmla="*/ 2147483647 h 260"/>
              <a:gd name="T16" fmla="*/ 2147483647 w 483"/>
              <a:gd name="T17" fmla="*/ 2147483647 h 260"/>
              <a:gd name="T18" fmla="*/ 2147483647 w 483"/>
              <a:gd name="T19" fmla="*/ 2147483647 h 260"/>
              <a:gd name="T20" fmla="*/ 2147483647 w 483"/>
              <a:gd name="T21" fmla="*/ 2147483647 h 260"/>
              <a:gd name="T22" fmla="*/ 2147483647 w 483"/>
              <a:gd name="T23" fmla="*/ 2147483647 h 260"/>
              <a:gd name="T24" fmla="*/ 2147483647 w 483"/>
              <a:gd name="T25" fmla="*/ 2147483647 h 260"/>
              <a:gd name="T26" fmla="*/ 2147483647 w 483"/>
              <a:gd name="T27" fmla="*/ 2147483647 h 260"/>
              <a:gd name="T28" fmla="*/ 2147483647 w 483"/>
              <a:gd name="T29" fmla="*/ 2147483647 h 260"/>
              <a:gd name="T30" fmla="*/ 2147483647 w 483"/>
              <a:gd name="T31" fmla="*/ 2147483647 h 260"/>
              <a:gd name="T32" fmla="*/ 2147483647 w 483"/>
              <a:gd name="T33" fmla="*/ 2147483647 h 260"/>
              <a:gd name="T34" fmla="*/ 2147483647 w 483"/>
              <a:gd name="T35" fmla="*/ 2147483647 h 260"/>
              <a:gd name="T36" fmla="*/ 2147483647 w 483"/>
              <a:gd name="T37" fmla="*/ 2147483647 h 260"/>
              <a:gd name="T38" fmla="*/ 2147483647 w 483"/>
              <a:gd name="T39" fmla="*/ 2147483647 h 260"/>
              <a:gd name="T40" fmla="*/ 2147483647 w 483"/>
              <a:gd name="T41" fmla="*/ 2147483647 h 260"/>
              <a:gd name="T42" fmla="*/ 2147483647 w 483"/>
              <a:gd name="T43" fmla="*/ 2147483647 h 260"/>
              <a:gd name="T44" fmla="*/ 2147483647 w 483"/>
              <a:gd name="T45" fmla="*/ 2147483647 h 260"/>
              <a:gd name="T46" fmla="*/ 2147483647 w 483"/>
              <a:gd name="T47" fmla="*/ 2147483647 h 260"/>
              <a:gd name="T48" fmla="*/ 2147483647 w 483"/>
              <a:gd name="T49" fmla="*/ 2147483647 h 260"/>
              <a:gd name="T50" fmla="*/ 2147483647 w 483"/>
              <a:gd name="T51" fmla="*/ 2147483647 h 260"/>
              <a:gd name="T52" fmla="*/ 2147483647 w 483"/>
              <a:gd name="T53" fmla="*/ 2147483647 h 260"/>
              <a:gd name="T54" fmla="*/ 2147483647 w 483"/>
              <a:gd name="T55" fmla="*/ 2147483647 h 260"/>
              <a:gd name="T56" fmla="*/ 2147483647 w 483"/>
              <a:gd name="T57" fmla="*/ 2147483647 h 260"/>
              <a:gd name="T58" fmla="*/ 2147483647 w 483"/>
              <a:gd name="T59" fmla="*/ 2147483647 h 260"/>
              <a:gd name="T60" fmla="*/ 2147483647 w 483"/>
              <a:gd name="T61" fmla="*/ 2147483647 h 260"/>
              <a:gd name="T62" fmla="*/ 2147483647 w 483"/>
              <a:gd name="T63" fmla="*/ 2147483647 h 260"/>
              <a:gd name="T64" fmla="*/ 2147483647 w 483"/>
              <a:gd name="T65" fmla="*/ 2147483647 h 260"/>
              <a:gd name="T66" fmla="*/ 2147483647 w 483"/>
              <a:gd name="T67" fmla="*/ 2147483647 h 260"/>
              <a:gd name="T68" fmla="*/ 2147483647 w 483"/>
              <a:gd name="T69" fmla="*/ 2147483647 h 260"/>
              <a:gd name="T70" fmla="*/ 2147483647 w 483"/>
              <a:gd name="T71" fmla="*/ 2147483647 h 260"/>
              <a:gd name="T72" fmla="*/ 2147483647 w 483"/>
              <a:gd name="T73" fmla="*/ 2147483647 h 260"/>
              <a:gd name="T74" fmla="*/ 2147483647 w 483"/>
              <a:gd name="T75" fmla="*/ 2147483647 h 260"/>
              <a:gd name="T76" fmla="*/ 2147483647 w 483"/>
              <a:gd name="T77" fmla="*/ 2147483647 h 260"/>
              <a:gd name="T78" fmla="*/ 2147483647 w 483"/>
              <a:gd name="T79" fmla="*/ 2147483647 h 260"/>
              <a:gd name="T80" fmla="*/ 2147483647 w 483"/>
              <a:gd name="T81" fmla="*/ 2147483647 h 260"/>
              <a:gd name="T82" fmla="*/ 2147483647 w 483"/>
              <a:gd name="T83" fmla="*/ 2147483647 h 260"/>
              <a:gd name="T84" fmla="*/ 2147483647 w 483"/>
              <a:gd name="T85" fmla="*/ 2147483647 h 260"/>
              <a:gd name="T86" fmla="*/ 2147483647 w 483"/>
              <a:gd name="T87" fmla="*/ 2147483647 h 260"/>
              <a:gd name="T88" fmla="*/ 2147483647 w 483"/>
              <a:gd name="T89" fmla="*/ 2147483647 h 260"/>
              <a:gd name="T90" fmla="*/ 2147483647 w 483"/>
              <a:gd name="T91" fmla="*/ 2147483647 h 260"/>
              <a:gd name="T92" fmla="*/ 2147483647 w 483"/>
              <a:gd name="T93" fmla="*/ 2147483647 h 260"/>
              <a:gd name="T94" fmla="*/ 2147483647 w 483"/>
              <a:gd name="T95" fmla="*/ 2147483647 h 260"/>
              <a:gd name="T96" fmla="*/ 2147483647 w 483"/>
              <a:gd name="T97" fmla="*/ 2147483647 h 260"/>
              <a:gd name="T98" fmla="*/ 2147483647 w 483"/>
              <a:gd name="T99" fmla="*/ 2147483647 h 260"/>
              <a:gd name="T100" fmla="*/ 2147483647 w 483"/>
              <a:gd name="T101" fmla="*/ 2147483647 h 260"/>
              <a:gd name="T102" fmla="*/ 2147483647 w 483"/>
              <a:gd name="T103" fmla="*/ 2147483647 h 260"/>
              <a:gd name="T104" fmla="*/ 2147483647 w 483"/>
              <a:gd name="T105" fmla="*/ 2147483647 h 260"/>
              <a:gd name="T106" fmla="*/ 2147483647 w 483"/>
              <a:gd name="T107" fmla="*/ 2147483647 h 260"/>
              <a:gd name="T108" fmla="*/ 2147483647 w 483"/>
              <a:gd name="T109" fmla="*/ 2147483647 h 260"/>
              <a:gd name="T110" fmla="*/ 2147483647 w 483"/>
              <a:gd name="T111" fmla="*/ 2147483647 h 260"/>
              <a:gd name="T112" fmla="*/ 2147483647 w 483"/>
              <a:gd name="T113" fmla="*/ 2147483647 h 260"/>
              <a:gd name="T114" fmla="*/ 2147483647 w 483"/>
              <a:gd name="T115" fmla="*/ 2147483647 h 260"/>
              <a:gd name="T116" fmla="*/ 2147483647 w 483"/>
              <a:gd name="T117" fmla="*/ 2147483647 h 260"/>
              <a:gd name="T118" fmla="*/ 2147483647 w 483"/>
              <a:gd name="T119" fmla="*/ 2147483647 h 260"/>
              <a:gd name="T120" fmla="*/ 2147483647 w 483"/>
              <a:gd name="T121" fmla="*/ 2147483647 h 260"/>
              <a:gd name="T122" fmla="*/ 2147483647 w 483"/>
              <a:gd name="T123" fmla="*/ 2147483647 h 2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solidFill>
            <a:schemeClr val="accent6">
              <a:lumMod val="75000"/>
            </a:schemeClr>
          </a:solidFill>
          <a:ln w="9525">
            <a:solidFill>
              <a:schemeClr val="bg1"/>
            </a:solidFill>
            <a:round/>
            <a:headEnd/>
            <a:tailEnd/>
          </a:ln>
        </p:spPr>
        <p:txBody>
          <a:bodyPr/>
          <a:lstStyle/>
          <a:p>
            <a:endParaRPr lang="en-GB"/>
          </a:p>
        </p:txBody>
      </p:sp>
      <p:sp>
        <p:nvSpPr>
          <p:cNvPr id="86" name="Freeform 338"/>
          <p:cNvSpPr>
            <a:spLocks/>
          </p:cNvSpPr>
          <p:nvPr/>
        </p:nvSpPr>
        <p:spPr bwMode="auto">
          <a:xfrm>
            <a:off x="5659438" y="3009900"/>
            <a:ext cx="1011237" cy="709613"/>
          </a:xfrm>
          <a:custGeom>
            <a:avLst/>
            <a:gdLst>
              <a:gd name="T0" fmla="*/ 2147483647 w 129"/>
              <a:gd name="T1" fmla="*/ 2147483647 h 91"/>
              <a:gd name="T2" fmla="*/ 2147483647 w 129"/>
              <a:gd name="T3" fmla="*/ 2147483647 h 91"/>
              <a:gd name="T4" fmla="*/ 2147483647 w 129"/>
              <a:gd name="T5" fmla="*/ 2147483647 h 91"/>
              <a:gd name="T6" fmla="*/ 2147483647 w 129"/>
              <a:gd name="T7" fmla="*/ 2147483647 h 91"/>
              <a:gd name="T8" fmla="*/ 2147483647 w 129"/>
              <a:gd name="T9" fmla="*/ 2147483647 h 91"/>
              <a:gd name="T10" fmla="*/ 2147483647 w 129"/>
              <a:gd name="T11" fmla="*/ 2147483647 h 91"/>
              <a:gd name="T12" fmla="*/ 2147483647 w 129"/>
              <a:gd name="T13" fmla="*/ 2147483647 h 91"/>
              <a:gd name="T14" fmla="*/ 2147483647 w 129"/>
              <a:gd name="T15" fmla="*/ 2147483647 h 91"/>
              <a:gd name="T16" fmla="*/ 2147483647 w 129"/>
              <a:gd name="T17" fmla="*/ 2147483647 h 91"/>
              <a:gd name="T18" fmla="*/ 2147483647 w 129"/>
              <a:gd name="T19" fmla="*/ 2147483647 h 91"/>
              <a:gd name="T20" fmla="*/ 2147483647 w 129"/>
              <a:gd name="T21" fmla="*/ 2147483647 h 91"/>
              <a:gd name="T22" fmla="*/ 2147483647 w 129"/>
              <a:gd name="T23" fmla="*/ 2147483647 h 91"/>
              <a:gd name="T24" fmla="*/ 2147483647 w 129"/>
              <a:gd name="T25" fmla="*/ 2147483647 h 91"/>
              <a:gd name="T26" fmla="*/ 2147483647 w 129"/>
              <a:gd name="T27" fmla="*/ 2147483647 h 91"/>
              <a:gd name="T28" fmla="*/ 2147483647 w 129"/>
              <a:gd name="T29" fmla="*/ 2147483647 h 91"/>
              <a:gd name="T30" fmla="*/ 0 w 129"/>
              <a:gd name="T31" fmla="*/ 2147483647 h 91"/>
              <a:gd name="T32" fmla="*/ 2147483647 w 129"/>
              <a:gd name="T33" fmla="*/ 2147483647 h 91"/>
              <a:gd name="T34" fmla="*/ 2147483647 w 129"/>
              <a:gd name="T35" fmla="*/ 2147483647 h 91"/>
              <a:gd name="T36" fmla="*/ 2147483647 w 129"/>
              <a:gd name="T37" fmla="*/ 2147483647 h 91"/>
              <a:gd name="T38" fmla="*/ 2147483647 w 129"/>
              <a:gd name="T39" fmla="*/ 2147483647 h 91"/>
              <a:gd name="T40" fmla="*/ 2147483647 w 129"/>
              <a:gd name="T41" fmla="*/ 2147483647 h 91"/>
              <a:gd name="T42" fmla="*/ 2147483647 w 129"/>
              <a:gd name="T43" fmla="*/ 2147483647 h 91"/>
              <a:gd name="T44" fmla="*/ 2147483647 w 129"/>
              <a:gd name="T45" fmla="*/ 2147483647 h 91"/>
              <a:gd name="T46" fmla="*/ 2147483647 w 129"/>
              <a:gd name="T47" fmla="*/ 2147483647 h 91"/>
              <a:gd name="T48" fmla="*/ 2147483647 w 129"/>
              <a:gd name="T49" fmla="*/ 2147483647 h 91"/>
              <a:gd name="T50" fmla="*/ 2147483647 w 129"/>
              <a:gd name="T51" fmla="*/ 2147483647 h 91"/>
              <a:gd name="T52" fmla="*/ 2147483647 w 129"/>
              <a:gd name="T53" fmla="*/ 2147483647 h 91"/>
              <a:gd name="T54" fmla="*/ 2147483647 w 129"/>
              <a:gd name="T55" fmla="*/ 2147483647 h 91"/>
              <a:gd name="T56" fmla="*/ 2147483647 w 129"/>
              <a:gd name="T57" fmla="*/ 2147483647 h 91"/>
              <a:gd name="T58" fmla="*/ 2147483647 w 129"/>
              <a:gd name="T59" fmla="*/ 2147483647 h 91"/>
              <a:gd name="T60" fmla="*/ 2147483647 w 129"/>
              <a:gd name="T61" fmla="*/ 2147483647 h 91"/>
              <a:gd name="T62" fmla="*/ 2147483647 w 129"/>
              <a:gd name="T63" fmla="*/ 2147483647 h 91"/>
              <a:gd name="T64" fmla="*/ 2147483647 w 129"/>
              <a:gd name="T65" fmla="*/ 2147483647 h 91"/>
              <a:gd name="T66" fmla="*/ 2147483647 w 129"/>
              <a:gd name="T67" fmla="*/ 2147483647 h 91"/>
              <a:gd name="T68" fmla="*/ 2147483647 w 129"/>
              <a:gd name="T69" fmla="*/ 2147483647 h 9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9" h="91">
                <a:moveTo>
                  <a:pt x="89" y="79"/>
                </a:moveTo>
                <a:cubicBezTo>
                  <a:pt x="87" y="77"/>
                  <a:pt x="87" y="77"/>
                  <a:pt x="87" y="77"/>
                </a:cubicBezTo>
                <a:cubicBezTo>
                  <a:pt x="88" y="73"/>
                  <a:pt x="88" y="73"/>
                  <a:pt x="88" y="73"/>
                </a:cubicBezTo>
                <a:cubicBezTo>
                  <a:pt x="96" y="71"/>
                  <a:pt x="96" y="71"/>
                  <a:pt x="96" y="71"/>
                </a:cubicBezTo>
                <a:cubicBezTo>
                  <a:pt x="101" y="67"/>
                  <a:pt x="101" y="67"/>
                  <a:pt x="101" y="67"/>
                </a:cubicBezTo>
                <a:cubicBezTo>
                  <a:pt x="105" y="63"/>
                  <a:pt x="105" y="63"/>
                  <a:pt x="105" y="63"/>
                </a:cubicBezTo>
                <a:cubicBezTo>
                  <a:pt x="107" y="51"/>
                  <a:pt x="107" y="51"/>
                  <a:pt x="107" y="51"/>
                </a:cubicBezTo>
                <a:cubicBezTo>
                  <a:pt x="114" y="50"/>
                  <a:pt x="114" y="50"/>
                  <a:pt x="114" y="50"/>
                </a:cubicBezTo>
                <a:cubicBezTo>
                  <a:pt x="116" y="40"/>
                  <a:pt x="116" y="40"/>
                  <a:pt x="116" y="40"/>
                </a:cubicBezTo>
                <a:cubicBezTo>
                  <a:pt x="124" y="41"/>
                  <a:pt x="124" y="41"/>
                  <a:pt x="124" y="41"/>
                </a:cubicBezTo>
                <a:cubicBezTo>
                  <a:pt x="126" y="35"/>
                  <a:pt x="126" y="35"/>
                  <a:pt x="126" y="35"/>
                </a:cubicBezTo>
                <a:cubicBezTo>
                  <a:pt x="129" y="34"/>
                  <a:pt x="129" y="34"/>
                  <a:pt x="129" y="34"/>
                </a:cubicBezTo>
                <a:cubicBezTo>
                  <a:pt x="129" y="29"/>
                  <a:pt x="129" y="29"/>
                  <a:pt x="129" y="29"/>
                </a:cubicBezTo>
                <a:cubicBezTo>
                  <a:pt x="122" y="27"/>
                  <a:pt x="122" y="27"/>
                  <a:pt x="122" y="27"/>
                </a:cubicBezTo>
                <a:cubicBezTo>
                  <a:pt x="114" y="23"/>
                  <a:pt x="114" y="23"/>
                  <a:pt x="114" y="23"/>
                </a:cubicBezTo>
                <a:cubicBezTo>
                  <a:pt x="104" y="23"/>
                  <a:pt x="104" y="23"/>
                  <a:pt x="104" y="23"/>
                </a:cubicBezTo>
                <a:cubicBezTo>
                  <a:pt x="100" y="14"/>
                  <a:pt x="100" y="14"/>
                  <a:pt x="100" y="14"/>
                </a:cubicBezTo>
                <a:cubicBezTo>
                  <a:pt x="96" y="6"/>
                  <a:pt x="96" y="6"/>
                  <a:pt x="96" y="6"/>
                </a:cubicBezTo>
                <a:cubicBezTo>
                  <a:pt x="91" y="6"/>
                  <a:pt x="91" y="6"/>
                  <a:pt x="91" y="6"/>
                </a:cubicBezTo>
                <a:cubicBezTo>
                  <a:pt x="82" y="9"/>
                  <a:pt x="82" y="9"/>
                  <a:pt x="82" y="9"/>
                </a:cubicBezTo>
                <a:cubicBezTo>
                  <a:pt x="74" y="0"/>
                  <a:pt x="74" y="0"/>
                  <a:pt x="74" y="0"/>
                </a:cubicBezTo>
                <a:cubicBezTo>
                  <a:pt x="62" y="3"/>
                  <a:pt x="62" y="3"/>
                  <a:pt x="62" y="3"/>
                </a:cubicBezTo>
                <a:cubicBezTo>
                  <a:pt x="49" y="7"/>
                  <a:pt x="49" y="7"/>
                  <a:pt x="49" y="7"/>
                </a:cubicBezTo>
                <a:cubicBezTo>
                  <a:pt x="45" y="16"/>
                  <a:pt x="45" y="16"/>
                  <a:pt x="45" y="16"/>
                </a:cubicBezTo>
                <a:cubicBezTo>
                  <a:pt x="47" y="23"/>
                  <a:pt x="47" y="23"/>
                  <a:pt x="47" y="23"/>
                </a:cubicBezTo>
                <a:cubicBezTo>
                  <a:pt x="40" y="24"/>
                  <a:pt x="40" y="24"/>
                  <a:pt x="40" y="24"/>
                </a:cubicBezTo>
                <a:cubicBezTo>
                  <a:pt x="33" y="23"/>
                  <a:pt x="33" y="23"/>
                  <a:pt x="33" y="23"/>
                </a:cubicBezTo>
                <a:cubicBezTo>
                  <a:pt x="27" y="24"/>
                  <a:pt x="27" y="24"/>
                  <a:pt x="27" y="24"/>
                </a:cubicBezTo>
                <a:cubicBezTo>
                  <a:pt x="22" y="20"/>
                  <a:pt x="22" y="20"/>
                  <a:pt x="22" y="20"/>
                </a:cubicBezTo>
                <a:cubicBezTo>
                  <a:pt x="13" y="21"/>
                  <a:pt x="13" y="21"/>
                  <a:pt x="13" y="21"/>
                </a:cubicBezTo>
                <a:cubicBezTo>
                  <a:pt x="3" y="26"/>
                  <a:pt x="3" y="26"/>
                  <a:pt x="3" y="26"/>
                </a:cubicBezTo>
                <a:cubicBezTo>
                  <a:pt x="0" y="33"/>
                  <a:pt x="0" y="33"/>
                  <a:pt x="0" y="33"/>
                </a:cubicBezTo>
                <a:cubicBezTo>
                  <a:pt x="4" y="37"/>
                  <a:pt x="4" y="37"/>
                  <a:pt x="4" y="37"/>
                </a:cubicBezTo>
                <a:cubicBezTo>
                  <a:pt x="6" y="42"/>
                  <a:pt x="6" y="42"/>
                  <a:pt x="6" y="42"/>
                </a:cubicBezTo>
                <a:cubicBezTo>
                  <a:pt x="13" y="41"/>
                  <a:pt x="13" y="41"/>
                  <a:pt x="13" y="41"/>
                </a:cubicBezTo>
                <a:cubicBezTo>
                  <a:pt x="19" y="41"/>
                  <a:pt x="19" y="41"/>
                  <a:pt x="19" y="41"/>
                </a:cubicBezTo>
                <a:cubicBezTo>
                  <a:pt x="26" y="49"/>
                  <a:pt x="26" y="49"/>
                  <a:pt x="26" y="49"/>
                </a:cubicBezTo>
                <a:cubicBezTo>
                  <a:pt x="20" y="50"/>
                  <a:pt x="20" y="50"/>
                  <a:pt x="20" y="50"/>
                </a:cubicBezTo>
                <a:cubicBezTo>
                  <a:pt x="16" y="50"/>
                  <a:pt x="16" y="50"/>
                  <a:pt x="16" y="50"/>
                </a:cubicBezTo>
                <a:cubicBezTo>
                  <a:pt x="13" y="52"/>
                  <a:pt x="13" y="52"/>
                  <a:pt x="13" y="52"/>
                </a:cubicBezTo>
                <a:cubicBezTo>
                  <a:pt x="16" y="59"/>
                  <a:pt x="16" y="59"/>
                  <a:pt x="16" y="59"/>
                </a:cubicBezTo>
                <a:cubicBezTo>
                  <a:pt x="16" y="59"/>
                  <a:pt x="20" y="62"/>
                  <a:pt x="20" y="63"/>
                </a:cubicBezTo>
                <a:cubicBezTo>
                  <a:pt x="20" y="64"/>
                  <a:pt x="20" y="72"/>
                  <a:pt x="20" y="72"/>
                </a:cubicBezTo>
                <a:cubicBezTo>
                  <a:pt x="24" y="76"/>
                  <a:pt x="24" y="76"/>
                  <a:pt x="24" y="76"/>
                </a:cubicBezTo>
                <a:cubicBezTo>
                  <a:pt x="23" y="84"/>
                  <a:pt x="23" y="84"/>
                  <a:pt x="23" y="84"/>
                </a:cubicBezTo>
                <a:cubicBezTo>
                  <a:pt x="24" y="82"/>
                  <a:pt x="24" y="82"/>
                  <a:pt x="24" y="82"/>
                </a:cubicBezTo>
                <a:cubicBezTo>
                  <a:pt x="29" y="80"/>
                  <a:pt x="29" y="80"/>
                  <a:pt x="29" y="80"/>
                </a:cubicBezTo>
                <a:cubicBezTo>
                  <a:pt x="33" y="79"/>
                  <a:pt x="33" y="79"/>
                  <a:pt x="33" y="79"/>
                </a:cubicBezTo>
                <a:cubicBezTo>
                  <a:pt x="38" y="82"/>
                  <a:pt x="38" y="82"/>
                  <a:pt x="38" y="82"/>
                </a:cubicBezTo>
                <a:cubicBezTo>
                  <a:pt x="42" y="85"/>
                  <a:pt x="42" y="85"/>
                  <a:pt x="42" y="85"/>
                </a:cubicBezTo>
                <a:cubicBezTo>
                  <a:pt x="46" y="86"/>
                  <a:pt x="46" y="86"/>
                  <a:pt x="46" y="86"/>
                </a:cubicBezTo>
                <a:cubicBezTo>
                  <a:pt x="46" y="89"/>
                  <a:pt x="46" y="89"/>
                  <a:pt x="46" y="89"/>
                </a:cubicBezTo>
                <a:cubicBezTo>
                  <a:pt x="48" y="90"/>
                  <a:pt x="48" y="90"/>
                  <a:pt x="48" y="90"/>
                </a:cubicBezTo>
                <a:cubicBezTo>
                  <a:pt x="51" y="91"/>
                  <a:pt x="51" y="91"/>
                  <a:pt x="51" y="91"/>
                </a:cubicBezTo>
                <a:cubicBezTo>
                  <a:pt x="53" y="89"/>
                  <a:pt x="53" y="89"/>
                  <a:pt x="53" y="89"/>
                </a:cubicBezTo>
                <a:cubicBezTo>
                  <a:pt x="58" y="87"/>
                  <a:pt x="58" y="87"/>
                  <a:pt x="58" y="87"/>
                </a:cubicBezTo>
                <a:cubicBezTo>
                  <a:pt x="59" y="82"/>
                  <a:pt x="59" y="82"/>
                  <a:pt x="59" y="82"/>
                </a:cubicBezTo>
                <a:cubicBezTo>
                  <a:pt x="63" y="83"/>
                  <a:pt x="63" y="83"/>
                  <a:pt x="63" y="83"/>
                </a:cubicBezTo>
                <a:cubicBezTo>
                  <a:pt x="66" y="83"/>
                  <a:pt x="66" y="83"/>
                  <a:pt x="66" y="83"/>
                </a:cubicBezTo>
                <a:cubicBezTo>
                  <a:pt x="68" y="85"/>
                  <a:pt x="68" y="85"/>
                  <a:pt x="68" y="85"/>
                </a:cubicBezTo>
                <a:cubicBezTo>
                  <a:pt x="72" y="84"/>
                  <a:pt x="72" y="84"/>
                  <a:pt x="72" y="84"/>
                </a:cubicBezTo>
                <a:cubicBezTo>
                  <a:pt x="74" y="82"/>
                  <a:pt x="74" y="82"/>
                  <a:pt x="74" y="82"/>
                </a:cubicBezTo>
                <a:cubicBezTo>
                  <a:pt x="77" y="79"/>
                  <a:pt x="77" y="79"/>
                  <a:pt x="77" y="79"/>
                </a:cubicBezTo>
                <a:cubicBezTo>
                  <a:pt x="78" y="80"/>
                  <a:pt x="78" y="80"/>
                  <a:pt x="78" y="80"/>
                </a:cubicBezTo>
                <a:cubicBezTo>
                  <a:pt x="79" y="83"/>
                  <a:pt x="79" y="83"/>
                  <a:pt x="79" y="83"/>
                </a:cubicBezTo>
                <a:cubicBezTo>
                  <a:pt x="82" y="83"/>
                  <a:pt x="82" y="83"/>
                  <a:pt x="82" y="83"/>
                </a:cubicBezTo>
                <a:cubicBezTo>
                  <a:pt x="86" y="82"/>
                  <a:pt x="86" y="82"/>
                  <a:pt x="86" y="82"/>
                </a:cubicBezTo>
                <a:cubicBezTo>
                  <a:pt x="88" y="82"/>
                  <a:pt x="88" y="82"/>
                  <a:pt x="88" y="82"/>
                </a:cubicBezTo>
                <a:cubicBezTo>
                  <a:pt x="88" y="83"/>
                  <a:pt x="88" y="83"/>
                  <a:pt x="88" y="83"/>
                </a:cubicBezTo>
                <a:cubicBezTo>
                  <a:pt x="90" y="82"/>
                  <a:pt x="90" y="82"/>
                  <a:pt x="90" y="82"/>
                </a:cubicBezTo>
                <a:lnTo>
                  <a:pt x="89" y="7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7" name="Rectangle 340"/>
          <p:cNvSpPr>
            <a:spLocks noChangeArrowheads="1"/>
          </p:cNvSpPr>
          <p:nvPr/>
        </p:nvSpPr>
        <p:spPr bwMode="auto">
          <a:xfrm>
            <a:off x="4903788" y="3275013"/>
            <a:ext cx="9525" cy="1587"/>
          </a:xfrm>
          <a:prstGeom prst="rect">
            <a:avLst/>
          </a:prstGeom>
          <a:solidFill>
            <a:schemeClr val="accent3">
              <a:lumMod val="75000"/>
            </a:schemeClr>
          </a:solidFill>
          <a:ln w="9525">
            <a:solidFill>
              <a:schemeClr val="accent3">
                <a:lumMod val="50000"/>
              </a:schemeClr>
            </a:solidFill>
            <a:miter lim="800000"/>
            <a:headEnd/>
            <a:tailEnd/>
          </a:ln>
        </p:spPr>
        <p:txBody>
          <a:bodyPr/>
          <a:lstStyle/>
          <a:p>
            <a:endParaRPr lang="en-US"/>
          </a:p>
        </p:txBody>
      </p:sp>
      <p:sp>
        <p:nvSpPr>
          <p:cNvPr id="88" name="Freeform 347"/>
          <p:cNvSpPr>
            <a:spLocks/>
          </p:cNvSpPr>
          <p:nvPr/>
        </p:nvSpPr>
        <p:spPr bwMode="auto">
          <a:xfrm>
            <a:off x="4616450" y="2119313"/>
            <a:ext cx="649288" cy="766762"/>
          </a:xfrm>
          <a:custGeom>
            <a:avLst/>
            <a:gdLst>
              <a:gd name="T0" fmla="*/ 2147483647 w 83"/>
              <a:gd name="T1" fmla="*/ 2147483647 h 98"/>
              <a:gd name="T2" fmla="*/ 2147483647 w 83"/>
              <a:gd name="T3" fmla="*/ 2147483647 h 98"/>
              <a:gd name="T4" fmla="*/ 2147483647 w 83"/>
              <a:gd name="T5" fmla="*/ 2147483647 h 98"/>
              <a:gd name="T6" fmla="*/ 2147483647 w 83"/>
              <a:gd name="T7" fmla="*/ 2147483647 h 98"/>
              <a:gd name="T8" fmla="*/ 2147483647 w 83"/>
              <a:gd name="T9" fmla="*/ 2147483647 h 98"/>
              <a:gd name="T10" fmla="*/ 2147483647 w 83"/>
              <a:gd name="T11" fmla="*/ 2147483647 h 98"/>
              <a:gd name="T12" fmla="*/ 2147483647 w 83"/>
              <a:gd name="T13" fmla="*/ 2147483647 h 98"/>
              <a:gd name="T14" fmla="*/ 2147483647 w 83"/>
              <a:gd name="T15" fmla="*/ 2147483647 h 98"/>
              <a:gd name="T16" fmla="*/ 2147483647 w 83"/>
              <a:gd name="T17" fmla="*/ 2147483647 h 98"/>
              <a:gd name="T18" fmla="*/ 2147483647 w 83"/>
              <a:gd name="T19" fmla="*/ 2147483647 h 98"/>
              <a:gd name="T20" fmla="*/ 2147483647 w 83"/>
              <a:gd name="T21" fmla="*/ 2147483647 h 98"/>
              <a:gd name="T22" fmla="*/ 2147483647 w 83"/>
              <a:gd name="T23" fmla="*/ 2147483647 h 98"/>
              <a:gd name="T24" fmla="*/ 2147483647 w 83"/>
              <a:gd name="T25" fmla="*/ 2147483647 h 98"/>
              <a:gd name="T26" fmla="*/ 2147483647 w 83"/>
              <a:gd name="T27" fmla="*/ 2147483647 h 98"/>
              <a:gd name="T28" fmla="*/ 2147483647 w 83"/>
              <a:gd name="T29" fmla="*/ 2147483647 h 98"/>
              <a:gd name="T30" fmla="*/ 2147483647 w 83"/>
              <a:gd name="T31" fmla="*/ 2147483647 h 98"/>
              <a:gd name="T32" fmla="*/ 2147483647 w 83"/>
              <a:gd name="T33" fmla="*/ 2147483647 h 98"/>
              <a:gd name="T34" fmla="*/ 2147483647 w 83"/>
              <a:gd name="T35" fmla="*/ 2147483647 h 98"/>
              <a:gd name="T36" fmla="*/ 2147483647 w 83"/>
              <a:gd name="T37" fmla="*/ 2147483647 h 98"/>
              <a:gd name="T38" fmla="*/ 2147483647 w 83"/>
              <a:gd name="T39" fmla="*/ 2147483647 h 98"/>
              <a:gd name="T40" fmla="*/ 2147483647 w 83"/>
              <a:gd name="T41" fmla="*/ 2147483647 h 98"/>
              <a:gd name="T42" fmla="*/ 2147483647 w 83"/>
              <a:gd name="T43" fmla="*/ 2147483647 h 98"/>
              <a:gd name="T44" fmla="*/ 2147483647 w 83"/>
              <a:gd name="T45" fmla="*/ 2147483647 h 98"/>
              <a:gd name="T46" fmla="*/ 2147483647 w 83"/>
              <a:gd name="T47" fmla="*/ 2147483647 h 98"/>
              <a:gd name="T48" fmla="*/ 2147483647 w 83"/>
              <a:gd name="T49" fmla="*/ 2147483647 h 98"/>
              <a:gd name="T50" fmla="*/ 2147483647 w 83"/>
              <a:gd name="T51" fmla="*/ 0 h 98"/>
              <a:gd name="T52" fmla="*/ 2147483647 w 83"/>
              <a:gd name="T53" fmla="*/ 2147483647 h 98"/>
              <a:gd name="T54" fmla="*/ 2147483647 w 83"/>
              <a:gd name="T55" fmla="*/ 2147483647 h 98"/>
              <a:gd name="T56" fmla="*/ 2147483647 w 83"/>
              <a:gd name="T57" fmla="*/ 2147483647 h 98"/>
              <a:gd name="T58" fmla="*/ 2147483647 w 83"/>
              <a:gd name="T59" fmla="*/ 2147483647 h 98"/>
              <a:gd name="T60" fmla="*/ 2147483647 w 83"/>
              <a:gd name="T61" fmla="*/ 2147483647 h 98"/>
              <a:gd name="T62" fmla="*/ 2147483647 w 83"/>
              <a:gd name="T63" fmla="*/ 2147483647 h 98"/>
              <a:gd name="T64" fmla="*/ 2147483647 w 83"/>
              <a:gd name="T65" fmla="*/ 2147483647 h 98"/>
              <a:gd name="T66" fmla="*/ 2147483647 w 83"/>
              <a:gd name="T67" fmla="*/ 2147483647 h 98"/>
              <a:gd name="T68" fmla="*/ 2147483647 w 83"/>
              <a:gd name="T69" fmla="*/ 2147483647 h 98"/>
              <a:gd name="T70" fmla="*/ 2147483647 w 83"/>
              <a:gd name="T71" fmla="*/ 2147483647 h 98"/>
              <a:gd name="T72" fmla="*/ 2147483647 w 83"/>
              <a:gd name="T73" fmla="*/ 2147483647 h 98"/>
              <a:gd name="T74" fmla="*/ 2147483647 w 83"/>
              <a:gd name="T75" fmla="*/ 2147483647 h 98"/>
              <a:gd name="T76" fmla="*/ 2147483647 w 83"/>
              <a:gd name="T77" fmla="*/ 2147483647 h 98"/>
              <a:gd name="T78" fmla="*/ 2147483647 w 83"/>
              <a:gd name="T79" fmla="*/ 2147483647 h 98"/>
              <a:gd name="T80" fmla="*/ 2147483647 w 83"/>
              <a:gd name="T81" fmla="*/ 2147483647 h 98"/>
              <a:gd name="T82" fmla="*/ 2147483647 w 83"/>
              <a:gd name="T83" fmla="*/ 2147483647 h 98"/>
              <a:gd name="T84" fmla="*/ 2147483647 w 83"/>
              <a:gd name="T85" fmla="*/ 2147483647 h 98"/>
              <a:gd name="T86" fmla="*/ 2147483647 w 83"/>
              <a:gd name="T87" fmla="*/ 2147483647 h 98"/>
              <a:gd name="T88" fmla="*/ 2147483647 w 83"/>
              <a:gd name="T89" fmla="*/ 2147483647 h 98"/>
              <a:gd name="T90" fmla="*/ 2147483647 w 83"/>
              <a:gd name="T91" fmla="*/ 2147483647 h 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3" h="98">
                <a:moveTo>
                  <a:pt x="23" y="87"/>
                </a:moveTo>
                <a:cubicBezTo>
                  <a:pt x="23" y="87"/>
                  <a:pt x="24" y="87"/>
                  <a:pt x="24" y="86"/>
                </a:cubicBezTo>
                <a:cubicBezTo>
                  <a:pt x="24" y="86"/>
                  <a:pt x="24" y="82"/>
                  <a:pt x="24" y="82"/>
                </a:cubicBezTo>
                <a:cubicBezTo>
                  <a:pt x="24" y="80"/>
                  <a:pt x="24" y="80"/>
                  <a:pt x="24" y="80"/>
                </a:cubicBezTo>
                <a:cubicBezTo>
                  <a:pt x="26" y="78"/>
                  <a:pt x="26" y="78"/>
                  <a:pt x="26" y="78"/>
                </a:cubicBezTo>
                <a:cubicBezTo>
                  <a:pt x="24" y="75"/>
                  <a:pt x="24" y="75"/>
                  <a:pt x="24" y="75"/>
                </a:cubicBezTo>
                <a:cubicBezTo>
                  <a:pt x="24" y="75"/>
                  <a:pt x="23" y="70"/>
                  <a:pt x="23" y="70"/>
                </a:cubicBezTo>
                <a:cubicBezTo>
                  <a:pt x="23" y="69"/>
                  <a:pt x="24" y="65"/>
                  <a:pt x="24" y="65"/>
                </a:cubicBezTo>
                <a:cubicBezTo>
                  <a:pt x="24" y="65"/>
                  <a:pt x="24" y="62"/>
                  <a:pt x="24" y="62"/>
                </a:cubicBezTo>
                <a:cubicBezTo>
                  <a:pt x="26" y="60"/>
                  <a:pt x="26" y="60"/>
                  <a:pt x="26" y="60"/>
                </a:cubicBezTo>
                <a:cubicBezTo>
                  <a:pt x="30" y="59"/>
                  <a:pt x="30" y="59"/>
                  <a:pt x="30" y="59"/>
                </a:cubicBezTo>
                <a:cubicBezTo>
                  <a:pt x="30" y="56"/>
                  <a:pt x="30" y="56"/>
                  <a:pt x="30" y="56"/>
                </a:cubicBezTo>
                <a:cubicBezTo>
                  <a:pt x="29" y="54"/>
                  <a:pt x="29" y="54"/>
                  <a:pt x="29" y="54"/>
                </a:cubicBezTo>
                <a:cubicBezTo>
                  <a:pt x="31" y="50"/>
                  <a:pt x="31" y="50"/>
                  <a:pt x="31" y="50"/>
                </a:cubicBezTo>
                <a:cubicBezTo>
                  <a:pt x="32" y="44"/>
                  <a:pt x="32" y="44"/>
                  <a:pt x="32" y="44"/>
                </a:cubicBezTo>
                <a:cubicBezTo>
                  <a:pt x="34" y="43"/>
                  <a:pt x="34" y="43"/>
                  <a:pt x="34" y="43"/>
                </a:cubicBezTo>
                <a:cubicBezTo>
                  <a:pt x="36" y="38"/>
                  <a:pt x="36" y="38"/>
                  <a:pt x="36" y="38"/>
                </a:cubicBezTo>
                <a:cubicBezTo>
                  <a:pt x="38" y="35"/>
                  <a:pt x="38" y="35"/>
                  <a:pt x="38" y="35"/>
                </a:cubicBezTo>
                <a:cubicBezTo>
                  <a:pt x="37" y="32"/>
                  <a:pt x="37" y="32"/>
                  <a:pt x="37" y="32"/>
                </a:cubicBezTo>
                <a:cubicBezTo>
                  <a:pt x="38" y="30"/>
                  <a:pt x="38" y="30"/>
                  <a:pt x="38" y="30"/>
                </a:cubicBezTo>
                <a:cubicBezTo>
                  <a:pt x="41" y="28"/>
                  <a:pt x="41" y="28"/>
                  <a:pt x="41" y="28"/>
                </a:cubicBezTo>
                <a:cubicBezTo>
                  <a:pt x="42" y="28"/>
                  <a:pt x="42" y="28"/>
                  <a:pt x="42" y="28"/>
                </a:cubicBezTo>
                <a:cubicBezTo>
                  <a:pt x="44" y="24"/>
                  <a:pt x="44" y="24"/>
                  <a:pt x="44" y="24"/>
                </a:cubicBezTo>
                <a:cubicBezTo>
                  <a:pt x="47" y="24"/>
                  <a:pt x="47" y="24"/>
                  <a:pt x="47" y="24"/>
                </a:cubicBezTo>
                <a:cubicBezTo>
                  <a:pt x="49" y="24"/>
                  <a:pt x="49" y="24"/>
                  <a:pt x="49" y="24"/>
                </a:cubicBezTo>
                <a:cubicBezTo>
                  <a:pt x="49" y="22"/>
                  <a:pt x="49" y="22"/>
                  <a:pt x="49" y="22"/>
                </a:cubicBezTo>
                <a:cubicBezTo>
                  <a:pt x="50" y="19"/>
                  <a:pt x="50" y="19"/>
                  <a:pt x="50" y="19"/>
                </a:cubicBezTo>
                <a:cubicBezTo>
                  <a:pt x="51" y="19"/>
                  <a:pt x="51" y="19"/>
                  <a:pt x="51" y="19"/>
                </a:cubicBezTo>
                <a:cubicBezTo>
                  <a:pt x="52" y="19"/>
                  <a:pt x="52" y="19"/>
                  <a:pt x="52" y="19"/>
                </a:cubicBezTo>
                <a:cubicBezTo>
                  <a:pt x="53" y="17"/>
                  <a:pt x="53" y="17"/>
                  <a:pt x="53" y="17"/>
                </a:cubicBezTo>
                <a:cubicBezTo>
                  <a:pt x="54" y="19"/>
                  <a:pt x="54" y="19"/>
                  <a:pt x="54" y="19"/>
                </a:cubicBezTo>
                <a:cubicBezTo>
                  <a:pt x="56" y="21"/>
                  <a:pt x="56" y="21"/>
                  <a:pt x="56" y="21"/>
                </a:cubicBezTo>
                <a:cubicBezTo>
                  <a:pt x="59" y="22"/>
                  <a:pt x="59" y="22"/>
                  <a:pt x="59" y="22"/>
                </a:cubicBezTo>
                <a:cubicBezTo>
                  <a:pt x="62" y="21"/>
                  <a:pt x="62" y="21"/>
                  <a:pt x="62" y="21"/>
                </a:cubicBezTo>
                <a:cubicBezTo>
                  <a:pt x="63" y="22"/>
                  <a:pt x="63" y="22"/>
                  <a:pt x="63" y="22"/>
                </a:cubicBezTo>
                <a:cubicBezTo>
                  <a:pt x="66" y="19"/>
                  <a:pt x="66" y="19"/>
                  <a:pt x="66" y="19"/>
                </a:cubicBezTo>
                <a:cubicBezTo>
                  <a:pt x="68" y="14"/>
                  <a:pt x="68" y="14"/>
                  <a:pt x="68" y="14"/>
                </a:cubicBezTo>
                <a:cubicBezTo>
                  <a:pt x="70" y="12"/>
                  <a:pt x="70" y="12"/>
                  <a:pt x="70" y="12"/>
                </a:cubicBezTo>
                <a:cubicBezTo>
                  <a:pt x="75" y="11"/>
                  <a:pt x="75" y="11"/>
                  <a:pt x="75" y="11"/>
                </a:cubicBezTo>
                <a:cubicBezTo>
                  <a:pt x="78" y="14"/>
                  <a:pt x="78" y="14"/>
                  <a:pt x="78" y="14"/>
                </a:cubicBezTo>
                <a:cubicBezTo>
                  <a:pt x="78" y="17"/>
                  <a:pt x="78" y="17"/>
                  <a:pt x="78" y="17"/>
                </a:cubicBezTo>
                <a:cubicBezTo>
                  <a:pt x="77" y="19"/>
                  <a:pt x="77" y="19"/>
                  <a:pt x="77" y="19"/>
                </a:cubicBezTo>
                <a:cubicBezTo>
                  <a:pt x="78" y="18"/>
                  <a:pt x="78" y="18"/>
                  <a:pt x="78" y="18"/>
                </a:cubicBezTo>
                <a:cubicBezTo>
                  <a:pt x="77" y="19"/>
                  <a:pt x="77" y="19"/>
                  <a:pt x="77" y="19"/>
                </a:cubicBezTo>
                <a:cubicBezTo>
                  <a:pt x="77" y="19"/>
                  <a:pt x="77" y="19"/>
                  <a:pt x="77" y="19"/>
                </a:cubicBezTo>
                <a:cubicBezTo>
                  <a:pt x="81" y="15"/>
                  <a:pt x="81" y="15"/>
                  <a:pt x="81" y="15"/>
                </a:cubicBezTo>
                <a:cubicBezTo>
                  <a:pt x="82" y="13"/>
                  <a:pt x="82" y="13"/>
                  <a:pt x="82" y="13"/>
                </a:cubicBezTo>
                <a:cubicBezTo>
                  <a:pt x="81" y="12"/>
                  <a:pt x="81" y="12"/>
                  <a:pt x="81" y="12"/>
                </a:cubicBezTo>
                <a:cubicBezTo>
                  <a:pt x="80" y="9"/>
                  <a:pt x="80" y="9"/>
                  <a:pt x="80" y="9"/>
                </a:cubicBezTo>
                <a:cubicBezTo>
                  <a:pt x="83" y="6"/>
                  <a:pt x="83" y="6"/>
                  <a:pt x="83" y="6"/>
                </a:cubicBezTo>
                <a:cubicBezTo>
                  <a:pt x="80" y="4"/>
                  <a:pt x="80" y="4"/>
                  <a:pt x="80" y="4"/>
                </a:cubicBezTo>
                <a:cubicBezTo>
                  <a:pt x="76" y="0"/>
                  <a:pt x="76" y="0"/>
                  <a:pt x="76" y="0"/>
                </a:cubicBezTo>
                <a:cubicBezTo>
                  <a:pt x="72" y="4"/>
                  <a:pt x="72" y="4"/>
                  <a:pt x="72" y="4"/>
                </a:cubicBezTo>
                <a:cubicBezTo>
                  <a:pt x="69" y="2"/>
                  <a:pt x="69" y="2"/>
                  <a:pt x="69" y="2"/>
                </a:cubicBezTo>
                <a:cubicBezTo>
                  <a:pt x="69" y="1"/>
                  <a:pt x="69" y="1"/>
                  <a:pt x="69" y="1"/>
                </a:cubicBezTo>
                <a:cubicBezTo>
                  <a:pt x="66" y="1"/>
                  <a:pt x="66" y="1"/>
                  <a:pt x="66" y="1"/>
                </a:cubicBezTo>
                <a:cubicBezTo>
                  <a:pt x="62" y="1"/>
                  <a:pt x="62" y="1"/>
                  <a:pt x="62" y="1"/>
                </a:cubicBezTo>
                <a:cubicBezTo>
                  <a:pt x="59" y="5"/>
                  <a:pt x="59" y="5"/>
                  <a:pt x="59" y="5"/>
                </a:cubicBezTo>
                <a:cubicBezTo>
                  <a:pt x="56" y="6"/>
                  <a:pt x="56" y="6"/>
                  <a:pt x="56" y="6"/>
                </a:cubicBezTo>
                <a:cubicBezTo>
                  <a:pt x="55" y="6"/>
                  <a:pt x="55" y="6"/>
                  <a:pt x="55" y="6"/>
                </a:cubicBezTo>
                <a:cubicBezTo>
                  <a:pt x="53" y="8"/>
                  <a:pt x="53" y="8"/>
                  <a:pt x="53" y="8"/>
                </a:cubicBezTo>
                <a:cubicBezTo>
                  <a:pt x="50" y="8"/>
                  <a:pt x="50" y="8"/>
                  <a:pt x="50" y="8"/>
                </a:cubicBezTo>
                <a:cubicBezTo>
                  <a:pt x="48" y="13"/>
                  <a:pt x="48" y="13"/>
                  <a:pt x="48" y="13"/>
                </a:cubicBezTo>
                <a:cubicBezTo>
                  <a:pt x="43" y="14"/>
                  <a:pt x="43" y="14"/>
                  <a:pt x="43" y="14"/>
                </a:cubicBezTo>
                <a:cubicBezTo>
                  <a:pt x="41" y="19"/>
                  <a:pt x="41" y="19"/>
                  <a:pt x="41" y="19"/>
                </a:cubicBezTo>
                <a:cubicBezTo>
                  <a:pt x="40" y="22"/>
                  <a:pt x="40" y="22"/>
                  <a:pt x="40" y="22"/>
                </a:cubicBezTo>
                <a:cubicBezTo>
                  <a:pt x="37" y="22"/>
                  <a:pt x="37" y="22"/>
                  <a:pt x="37" y="22"/>
                </a:cubicBezTo>
                <a:cubicBezTo>
                  <a:pt x="32" y="28"/>
                  <a:pt x="32" y="28"/>
                  <a:pt x="32" y="28"/>
                </a:cubicBezTo>
                <a:cubicBezTo>
                  <a:pt x="32" y="31"/>
                  <a:pt x="32" y="31"/>
                  <a:pt x="32" y="31"/>
                </a:cubicBezTo>
                <a:cubicBezTo>
                  <a:pt x="28" y="38"/>
                  <a:pt x="28" y="38"/>
                  <a:pt x="28" y="38"/>
                </a:cubicBezTo>
                <a:cubicBezTo>
                  <a:pt x="26" y="41"/>
                  <a:pt x="26" y="41"/>
                  <a:pt x="26" y="41"/>
                </a:cubicBezTo>
                <a:cubicBezTo>
                  <a:pt x="25" y="46"/>
                  <a:pt x="25" y="46"/>
                  <a:pt x="25" y="46"/>
                </a:cubicBezTo>
                <a:cubicBezTo>
                  <a:pt x="23" y="49"/>
                  <a:pt x="23" y="49"/>
                  <a:pt x="23" y="49"/>
                </a:cubicBezTo>
                <a:cubicBezTo>
                  <a:pt x="17" y="60"/>
                  <a:pt x="17" y="60"/>
                  <a:pt x="17" y="60"/>
                </a:cubicBezTo>
                <a:cubicBezTo>
                  <a:pt x="13" y="63"/>
                  <a:pt x="13" y="63"/>
                  <a:pt x="13" y="63"/>
                </a:cubicBezTo>
                <a:cubicBezTo>
                  <a:pt x="8" y="65"/>
                  <a:pt x="8" y="65"/>
                  <a:pt x="8" y="65"/>
                </a:cubicBezTo>
                <a:cubicBezTo>
                  <a:pt x="6" y="69"/>
                  <a:pt x="6" y="69"/>
                  <a:pt x="6" y="69"/>
                </a:cubicBezTo>
                <a:cubicBezTo>
                  <a:pt x="4" y="71"/>
                  <a:pt x="4" y="71"/>
                  <a:pt x="4" y="71"/>
                </a:cubicBezTo>
                <a:cubicBezTo>
                  <a:pt x="3" y="73"/>
                  <a:pt x="3" y="73"/>
                  <a:pt x="3" y="73"/>
                </a:cubicBezTo>
                <a:cubicBezTo>
                  <a:pt x="2" y="76"/>
                  <a:pt x="2" y="76"/>
                  <a:pt x="2" y="76"/>
                </a:cubicBezTo>
                <a:cubicBezTo>
                  <a:pt x="0" y="79"/>
                  <a:pt x="0" y="79"/>
                  <a:pt x="0" y="79"/>
                </a:cubicBezTo>
                <a:cubicBezTo>
                  <a:pt x="1" y="84"/>
                  <a:pt x="1" y="84"/>
                  <a:pt x="1" y="84"/>
                </a:cubicBezTo>
                <a:cubicBezTo>
                  <a:pt x="2" y="87"/>
                  <a:pt x="2" y="87"/>
                  <a:pt x="2" y="87"/>
                </a:cubicBezTo>
                <a:cubicBezTo>
                  <a:pt x="3" y="91"/>
                  <a:pt x="3" y="91"/>
                  <a:pt x="3" y="91"/>
                </a:cubicBezTo>
                <a:cubicBezTo>
                  <a:pt x="3" y="95"/>
                  <a:pt x="3" y="95"/>
                  <a:pt x="3" y="95"/>
                </a:cubicBezTo>
                <a:cubicBezTo>
                  <a:pt x="7" y="98"/>
                  <a:pt x="7" y="98"/>
                  <a:pt x="7" y="98"/>
                </a:cubicBezTo>
                <a:cubicBezTo>
                  <a:pt x="11" y="97"/>
                  <a:pt x="11" y="97"/>
                  <a:pt x="11" y="97"/>
                </a:cubicBezTo>
                <a:cubicBezTo>
                  <a:pt x="16" y="93"/>
                  <a:pt x="16" y="93"/>
                  <a:pt x="16" y="93"/>
                </a:cubicBezTo>
                <a:cubicBezTo>
                  <a:pt x="19" y="91"/>
                  <a:pt x="19" y="91"/>
                  <a:pt x="19" y="91"/>
                </a:cubicBezTo>
                <a:cubicBezTo>
                  <a:pt x="20" y="92"/>
                  <a:pt x="20" y="92"/>
                  <a:pt x="20" y="92"/>
                </a:cubicBezTo>
                <a:cubicBezTo>
                  <a:pt x="20" y="93"/>
                  <a:pt x="20" y="93"/>
                  <a:pt x="20" y="93"/>
                </a:cubicBezTo>
                <a:cubicBezTo>
                  <a:pt x="21" y="92"/>
                  <a:pt x="21" y="92"/>
                  <a:pt x="21" y="92"/>
                </a:cubicBezTo>
                <a:lnTo>
                  <a:pt x="23" y="8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89" name="Freeform 348"/>
          <p:cNvSpPr>
            <a:spLocks/>
          </p:cNvSpPr>
          <p:nvPr/>
        </p:nvSpPr>
        <p:spPr bwMode="auto">
          <a:xfrm>
            <a:off x="4772025" y="2268538"/>
            <a:ext cx="320675" cy="733425"/>
          </a:xfrm>
          <a:custGeom>
            <a:avLst/>
            <a:gdLst>
              <a:gd name="T0" fmla="*/ 320675 w 10000"/>
              <a:gd name="T1" fmla="*/ 163881 h 9895"/>
              <a:gd name="T2" fmla="*/ 312851 w 10000"/>
              <a:gd name="T3" fmla="*/ 117037 h 9895"/>
              <a:gd name="T4" fmla="*/ 297202 w 10000"/>
              <a:gd name="T5" fmla="*/ 46844 h 9895"/>
              <a:gd name="T6" fmla="*/ 273760 w 10000"/>
              <a:gd name="T7" fmla="*/ 38988 h 9895"/>
              <a:gd name="T8" fmla="*/ 242462 w 10000"/>
              <a:gd name="T9" fmla="*/ 0 h 9895"/>
              <a:gd name="T10" fmla="*/ 226813 w 10000"/>
              <a:gd name="T11" fmla="*/ 23422 h 9895"/>
              <a:gd name="T12" fmla="*/ 211164 w 10000"/>
              <a:gd name="T13" fmla="*/ 38988 h 9895"/>
              <a:gd name="T14" fmla="*/ 172074 w 10000"/>
              <a:gd name="T15" fmla="*/ 70192 h 9895"/>
              <a:gd name="T16" fmla="*/ 140776 w 10000"/>
              <a:gd name="T17" fmla="*/ 85832 h 9895"/>
              <a:gd name="T18" fmla="*/ 140776 w 10000"/>
              <a:gd name="T19" fmla="*/ 124819 h 9895"/>
              <a:gd name="T20" fmla="*/ 109511 w 10000"/>
              <a:gd name="T21" fmla="*/ 187229 h 9895"/>
              <a:gd name="T22" fmla="*/ 86037 w 10000"/>
              <a:gd name="T23" fmla="*/ 241856 h 9895"/>
              <a:gd name="T24" fmla="*/ 78213 w 10000"/>
              <a:gd name="T25" fmla="*/ 288700 h 9895"/>
              <a:gd name="T26" fmla="*/ 46915 w 10000"/>
              <a:gd name="T27" fmla="*/ 319905 h 9895"/>
              <a:gd name="T28" fmla="*/ 31298 w 10000"/>
              <a:gd name="T29" fmla="*/ 358893 h 9895"/>
              <a:gd name="T30" fmla="*/ 31298 w 10000"/>
              <a:gd name="T31" fmla="*/ 436942 h 9895"/>
              <a:gd name="T32" fmla="*/ 31298 w 10000"/>
              <a:gd name="T33" fmla="*/ 475929 h 9895"/>
              <a:gd name="T34" fmla="*/ 31298 w 10000"/>
              <a:gd name="T35" fmla="*/ 522774 h 9895"/>
              <a:gd name="T36" fmla="*/ 7824 w 10000"/>
              <a:gd name="T37" fmla="*/ 569544 h 9895"/>
              <a:gd name="T38" fmla="*/ 15649 w 10000"/>
              <a:gd name="T39" fmla="*/ 616388 h 9895"/>
              <a:gd name="T40" fmla="*/ 55797 w 10000"/>
              <a:gd name="T41" fmla="*/ 669904 h 9895"/>
              <a:gd name="T42" fmla="*/ 61217 w 10000"/>
              <a:gd name="T43" fmla="*/ 718453 h 9895"/>
              <a:gd name="T44" fmla="*/ 78213 w 10000"/>
              <a:gd name="T45" fmla="*/ 733425 h 9895"/>
              <a:gd name="T46" fmla="*/ 101686 w 10000"/>
              <a:gd name="T47" fmla="*/ 702220 h 9895"/>
              <a:gd name="T48" fmla="*/ 140776 w 10000"/>
              <a:gd name="T49" fmla="*/ 671015 h 9895"/>
              <a:gd name="T50" fmla="*/ 148601 w 10000"/>
              <a:gd name="T51" fmla="*/ 585183 h 9895"/>
              <a:gd name="T52" fmla="*/ 187723 w 10000"/>
              <a:gd name="T53" fmla="*/ 569544 h 9895"/>
              <a:gd name="T54" fmla="*/ 179899 w 10000"/>
              <a:gd name="T55" fmla="*/ 507134 h 9895"/>
              <a:gd name="T56" fmla="*/ 164250 w 10000"/>
              <a:gd name="T57" fmla="*/ 436942 h 9895"/>
              <a:gd name="T58" fmla="*/ 187723 w 10000"/>
              <a:gd name="T59" fmla="*/ 358893 h 9895"/>
              <a:gd name="T60" fmla="*/ 258111 w 10000"/>
              <a:gd name="T61" fmla="*/ 312123 h 9895"/>
              <a:gd name="T62" fmla="*/ 258111 w 10000"/>
              <a:gd name="T63" fmla="*/ 265278 h 9895"/>
              <a:gd name="T64" fmla="*/ 297202 w 10000"/>
              <a:gd name="T65" fmla="*/ 210651 h 9895"/>
              <a:gd name="T66" fmla="*/ 320675 w 10000"/>
              <a:gd name="T67" fmla="*/ 210651 h 989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000" h="9895">
                <a:moveTo>
                  <a:pt x="10000" y="2316"/>
                </a:moveTo>
                <a:lnTo>
                  <a:pt x="10000" y="2211"/>
                </a:lnTo>
                <a:lnTo>
                  <a:pt x="9756" y="1895"/>
                </a:lnTo>
                <a:lnTo>
                  <a:pt x="9756" y="1579"/>
                </a:lnTo>
                <a:lnTo>
                  <a:pt x="9756" y="1158"/>
                </a:lnTo>
                <a:lnTo>
                  <a:pt x="9268" y="632"/>
                </a:lnTo>
                <a:lnTo>
                  <a:pt x="9024" y="632"/>
                </a:lnTo>
                <a:lnTo>
                  <a:pt x="8537" y="526"/>
                </a:lnTo>
                <a:lnTo>
                  <a:pt x="7805" y="211"/>
                </a:lnTo>
                <a:lnTo>
                  <a:pt x="7561" y="0"/>
                </a:lnTo>
                <a:lnTo>
                  <a:pt x="7317" y="0"/>
                </a:lnTo>
                <a:lnTo>
                  <a:pt x="7073" y="316"/>
                </a:lnTo>
                <a:lnTo>
                  <a:pt x="7073" y="526"/>
                </a:lnTo>
                <a:lnTo>
                  <a:pt x="6585" y="526"/>
                </a:lnTo>
                <a:lnTo>
                  <a:pt x="5854" y="526"/>
                </a:lnTo>
                <a:lnTo>
                  <a:pt x="5366" y="947"/>
                </a:lnTo>
                <a:lnTo>
                  <a:pt x="5122" y="947"/>
                </a:lnTo>
                <a:lnTo>
                  <a:pt x="4390" y="1158"/>
                </a:lnTo>
                <a:lnTo>
                  <a:pt x="4146" y="1368"/>
                </a:lnTo>
                <a:lnTo>
                  <a:pt x="4390" y="1684"/>
                </a:lnTo>
                <a:lnTo>
                  <a:pt x="3902" y="2000"/>
                </a:lnTo>
                <a:lnTo>
                  <a:pt x="3415" y="2526"/>
                </a:lnTo>
                <a:lnTo>
                  <a:pt x="2927" y="2632"/>
                </a:lnTo>
                <a:lnTo>
                  <a:pt x="2683" y="3263"/>
                </a:lnTo>
                <a:lnTo>
                  <a:pt x="2195" y="3684"/>
                </a:lnTo>
                <a:lnTo>
                  <a:pt x="2439" y="3895"/>
                </a:lnTo>
                <a:lnTo>
                  <a:pt x="2439" y="4211"/>
                </a:lnTo>
                <a:lnTo>
                  <a:pt x="1463" y="4316"/>
                </a:lnTo>
                <a:lnTo>
                  <a:pt x="976" y="4526"/>
                </a:lnTo>
                <a:lnTo>
                  <a:pt x="976" y="4842"/>
                </a:lnTo>
                <a:cubicBezTo>
                  <a:pt x="976" y="4842"/>
                  <a:pt x="732" y="5263"/>
                  <a:pt x="732" y="5368"/>
                </a:cubicBezTo>
                <a:cubicBezTo>
                  <a:pt x="813" y="5544"/>
                  <a:pt x="895" y="5719"/>
                  <a:pt x="976" y="5895"/>
                </a:cubicBezTo>
                <a:lnTo>
                  <a:pt x="1463" y="6211"/>
                </a:lnTo>
                <a:lnTo>
                  <a:pt x="976" y="6421"/>
                </a:lnTo>
                <a:lnTo>
                  <a:pt x="976" y="6632"/>
                </a:lnTo>
                <a:lnTo>
                  <a:pt x="976" y="7053"/>
                </a:lnTo>
                <a:cubicBezTo>
                  <a:pt x="976" y="7158"/>
                  <a:pt x="732" y="7158"/>
                  <a:pt x="732" y="7158"/>
                </a:cubicBezTo>
                <a:lnTo>
                  <a:pt x="244" y="7684"/>
                </a:lnTo>
                <a:lnTo>
                  <a:pt x="0" y="7789"/>
                </a:lnTo>
                <a:cubicBezTo>
                  <a:pt x="488" y="8316"/>
                  <a:pt x="329" y="8217"/>
                  <a:pt x="488" y="8316"/>
                </a:cubicBezTo>
                <a:cubicBezTo>
                  <a:pt x="647" y="8415"/>
                  <a:pt x="746" y="8264"/>
                  <a:pt x="955" y="8384"/>
                </a:cubicBezTo>
                <a:cubicBezTo>
                  <a:pt x="1164" y="8504"/>
                  <a:pt x="1597" y="8867"/>
                  <a:pt x="1740" y="9038"/>
                </a:cubicBezTo>
                <a:cubicBezTo>
                  <a:pt x="1883" y="9209"/>
                  <a:pt x="1786" y="9301"/>
                  <a:pt x="1814" y="9410"/>
                </a:cubicBezTo>
                <a:cubicBezTo>
                  <a:pt x="1842" y="9519"/>
                  <a:pt x="1865" y="9637"/>
                  <a:pt x="1909" y="9693"/>
                </a:cubicBezTo>
                <a:cubicBezTo>
                  <a:pt x="1953" y="9749"/>
                  <a:pt x="1990" y="9709"/>
                  <a:pt x="2078" y="9743"/>
                </a:cubicBezTo>
                <a:cubicBezTo>
                  <a:pt x="2166" y="9777"/>
                  <a:pt x="2338" y="9905"/>
                  <a:pt x="2439" y="9895"/>
                </a:cubicBezTo>
                <a:cubicBezTo>
                  <a:pt x="2540" y="9885"/>
                  <a:pt x="2602" y="9754"/>
                  <a:pt x="2683" y="9684"/>
                </a:cubicBezTo>
                <a:lnTo>
                  <a:pt x="3171" y="9474"/>
                </a:lnTo>
                <a:lnTo>
                  <a:pt x="3902" y="9474"/>
                </a:lnTo>
                <a:lnTo>
                  <a:pt x="4390" y="9053"/>
                </a:lnTo>
                <a:cubicBezTo>
                  <a:pt x="4471" y="8807"/>
                  <a:pt x="4553" y="8562"/>
                  <a:pt x="4634" y="8316"/>
                </a:cubicBezTo>
                <a:lnTo>
                  <a:pt x="4634" y="7895"/>
                </a:lnTo>
                <a:lnTo>
                  <a:pt x="5122" y="7789"/>
                </a:lnTo>
                <a:lnTo>
                  <a:pt x="5854" y="7684"/>
                </a:lnTo>
                <a:lnTo>
                  <a:pt x="5854" y="7158"/>
                </a:lnTo>
                <a:lnTo>
                  <a:pt x="5610" y="6842"/>
                </a:lnTo>
                <a:lnTo>
                  <a:pt x="4878" y="6632"/>
                </a:lnTo>
                <a:cubicBezTo>
                  <a:pt x="4959" y="6386"/>
                  <a:pt x="5041" y="6141"/>
                  <a:pt x="5122" y="5895"/>
                </a:cubicBezTo>
                <a:lnTo>
                  <a:pt x="5122" y="5368"/>
                </a:lnTo>
                <a:lnTo>
                  <a:pt x="5854" y="4842"/>
                </a:lnTo>
                <a:lnTo>
                  <a:pt x="6585" y="4632"/>
                </a:lnTo>
                <a:lnTo>
                  <a:pt x="8049" y="4211"/>
                </a:lnTo>
                <a:lnTo>
                  <a:pt x="8293" y="3895"/>
                </a:lnTo>
                <a:lnTo>
                  <a:pt x="8049" y="3579"/>
                </a:lnTo>
                <a:lnTo>
                  <a:pt x="8537" y="3263"/>
                </a:lnTo>
                <a:lnTo>
                  <a:pt x="9268" y="2842"/>
                </a:lnTo>
                <a:lnTo>
                  <a:pt x="10000" y="2947"/>
                </a:lnTo>
                <a:lnTo>
                  <a:pt x="10000" y="2842"/>
                </a:lnTo>
                <a:lnTo>
                  <a:pt x="10000" y="231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0" name="Freeform 349"/>
          <p:cNvSpPr>
            <a:spLocks/>
          </p:cNvSpPr>
          <p:nvPr/>
        </p:nvSpPr>
        <p:spPr bwMode="auto">
          <a:xfrm>
            <a:off x="5046663" y="3135313"/>
            <a:ext cx="446087" cy="287337"/>
          </a:xfrm>
          <a:custGeom>
            <a:avLst/>
            <a:gdLst>
              <a:gd name="T0" fmla="*/ 2147483647 w 57"/>
              <a:gd name="T1" fmla="*/ 2147483647 h 37"/>
              <a:gd name="T2" fmla="*/ 2147483647 w 57"/>
              <a:gd name="T3" fmla="*/ 2147483647 h 37"/>
              <a:gd name="T4" fmla="*/ 2147483647 w 57"/>
              <a:gd name="T5" fmla="*/ 2147483647 h 37"/>
              <a:gd name="T6" fmla="*/ 2147483647 w 57"/>
              <a:gd name="T7" fmla="*/ 2147483647 h 37"/>
              <a:gd name="T8" fmla="*/ 2147483647 w 57"/>
              <a:gd name="T9" fmla="*/ 2147483647 h 37"/>
              <a:gd name="T10" fmla="*/ 2147483647 w 57"/>
              <a:gd name="T11" fmla="*/ 2147483647 h 37"/>
              <a:gd name="T12" fmla="*/ 2147483647 w 57"/>
              <a:gd name="T13" fmla="*/ 2147483647 h 37"/>
              <a:gd name="T14" fmla="*/ 2147483647 w 57"/>
              <a:gd name="T15" fmla="*/ 2147483647 h 37"/>
              <a:gd name="T16" fmla="*/ 2147483647 w 57"/>
              <a:gd name="T17" fmla="*/ 2147483647 h 37"/>
              <a:gd name="T18" fmla="*/ 2147483647 w 57"/>
              <a:gd name="T19" fmla="*/ 2147483647 h 37"/>
              <a:gd name="T20" fmla="*/ 2147483647 w 57"/>
              <a:gd name="T21" fmla="*/ 2147483647 h 37"/>
              <a:gd name="T22" fmla="*/ 2147483647 w 57"/>
              <a:gd name="T23" fmla="*/ 0 h 37"/>
              <a:gd name="T24" fmla="*/ 2147483647 w 57"/>
              <a:gd name="T25" fmla="*/ 0 h 37"/>
              <a:gd name="T26" fmla="*/ 2147483647 w 57"/>
              <a:gd name="T27" fmla="*/ 2147483647 h 37"/>
              <a:gd name="T28" fmla="*/ 2147483647 w 57"/>
              <a:gd name="T29" fmla="*/ 2147483647 h 37"/>
              <a:gd name="T30" fmla="*/ 2147483647 w 57"/>
              <a:gd name="T31" fmla="*/ 2147483647 h 37"/>
              <a:gd name="T32" fmla="*/ 2147483647 w 57"/>
              <a:gd name="T33" fmla="*/ 2147483647 h 37"/>
              <a:gd name="T34" fmla="*/ 2147483647 w 57"/>
              <a:gd name="T35" fmla="*/ 2147483647 h 37"/>
              <a:gd name="T36" fmla="*/ 2147483647 w 57"/>
              <a:gd name="T37" fmla="*/ 2147483647 h 37"/>
              <a:gd name="T38" fmla="*/ 2147483647 w 57"/>
              <a:gd name="T39" fmla="*/ 2147483647 h 37"/>
              <a:gd name="T40" fmla="*/ 2147483647 w 57"/>
              <a:gd name="T41" fmla="*/ 2147483647 h 37"/>
              <a:gd name="T42" fmla="*/ 2147483647 w 57"/>
              <a:gd name="T43" fmla="*/ 2147483647 h 37"/>
              <a:gd name="T44" fmla="*/ 0 w 57"/>
              <a:gd name="T45" fmla="*/ 2147483647 h 37"/>
              <a:gd name="T46" fmla="*/ 0 w 57"/>
              <a:gd name="T47" fmla="*/ 2147483647 h 37"/>
              <a:gd name="T48" fmla="*/ 2147483647 w 57"/>
              <a:gd name="T49" fmla="*/ 2147483647 h 37"/>
              <a:gd name="T50" fmla="*/ 2147483647 w 57"/>
              <a:gd name="T51" fmla="*/ 2147483647 h 37"/>
              <a:gd name="T52" fmla="*/ 2147483647 w 57"/>
              <a:gd name="T53" fmla="*/ 2147483647 h 37"/>
              <a:gd name="T54" fmla="*/ 2147483647 w 57"/>
              <a:gd name="T55" fmla="*/ 2147483647 h 37"/>
              <a:gd name="T56" fmla="*/ 2147483647 w 57"/>
              <a:gd name="T57" fmla="*/ 2147483647 h 37"/>
              <a:gd name="T58" fmla="*/ 2147483647 w 57"/>
              <a:gd name="T59" fmla="*/ 2147483647 h 37"/>
              <a:gd name="T60" fmla="*/ 2147483647 w 57"/>
              <a:gd name="T61" fmla="*/ 2147483647 h 37"/>
              <a:gd name="T62" fmla="*/ 2147483647 w 57"/>
              <a:gd name="T63" fmla="*/ 2147483647 h 37"/>
              <a:gd name="T64" fmla="*/ 2147483647 w 57"/>
              <a:gd name="T65" fmla="*/ 2147483647 h 37"/>
              <a:gd name="T66" fmla="*/ 2147483647 w 57"/>
              <a:gd name="T67" fmla="*/ 2147483647 h 37"/>
              <a:gd name="T68" fmla="*/ 2147483647 w 57"/>
              <a:gd name="T69" fmla="*/ 2147483647 h 37"/>
              <a:gd name="T70" fmla="*/ 2147483647 w 57"/>
              <a:gd name="T71" fmla="*/ 2147483647 h 37"/>
              <a:gd name="T72" fmla="*/ 2147483647 w 57"/>
              <a:gd name="T73" fmla="*/ 2147483647 h 37"/>
              <a:gd name="T74" fmla="*/ 2147483647 w 57"/>
              <a:gd name="T75" fmla="*/ 2147483647 h 37"/>
              <a:gd name="T76" fmla="*/ 2147483647 w 57"/>
              <a:gd name="T77" fmla="*/ 2147483647 h 37"/>
              <a:gd name="T78" fmla="*/ 2147483647 w 57"/>
              <a:gd name="T79" fmla="*/ 2147483647 h 37"/>
              <a:gd name="T80" fmla="*/ 2147483647 w 57"/>
              <a:gd name="T81" fmla="*/ 2147483647 h 37"/>
              <a:gd name="T82" fmla="*/ 2147483647 w 57"/>
              <a:gd name="T83" fmla="*/ 2147483647 h 37"/>
              <a:gd name="T84" fmla="*/ 2147483647 w 57"/>
              <a:gd name="T85" fmla="*/ 2147483647 h 37"/>
              <a:gd name="T86" fmla="*/ 2147483647 w 57"/>
              <a:gd name="T87" fmla="*/ 2147483647 h 37"/>
              <a:gd name="T88" fmla="*/ 2147483647 w 57"/>
              <a:gd name="T89" fmla="*/ 2147483647 h 37"/>
              <a:gd name="T90" fmla="*/ 2147483647 w 57"/>
              <a:gd name="T91" fmla="*/ 2147483647 h 3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7" h="37">
                <a:moveTo>
                  <a:pt x="54" y="22"/>
                </a:moveTo>
                <a:cubicBezTo>
                  <a:pt x="56" y="21"/>
                  <a:pt x="56" y="21"/>
                  <a:pt x="56" y="21"/>
                </a:cubicBezTo>
                <a:cubicBezTo>
                  <a:pt x="57" y="16"/>
                  <a:pt x="57" y="16"/>
                  <a:pt x="57" y="16"/>
                </a:cubicBezTo>
                <a:cubicBezTo>
                  <a:pt x="57" y="14"/>
                  <a:pt x="57" y="14"/>
                  <a:pt x="57" y="14"/>
                </a:cubicBezTo>
                <a:cubicBezTo>
                  <a:pt x="52" y="12"/>
                  <a:pt x="52" y="12"/>
                  <a:pt x="52" y="12"/>
                </a:cubicBezTo>
                <a:cubicBezTo>
                  <a:pt x="47" y="9"/>
                  <a:pt x="47" y="9"/>
                  <a:pt x="47" y="9"/>
                </a:cubicBezTo>
                <a:cubicBezTo>
                  <a:pt x="45" y="9"/>
                  <a:pt x="45" y="9"/>
                  <a:pt x="45" y="9"/>
                </a:cubicBezTo>
                <a:cubicBezTo>
                  <a:pt x="42" y="7"/>
                  <a:pt x="42" y="7"/>
                  <a:pt x="42" y="7"/>
                </a:cubicBezTo>
                <a:cubicBezTo>
                  <a:pt x="40" y="4"/>
                  <a:pt x="40" y="4"/>
                  <a:pt x="40" y="4"/>
                </a:cubicBezTo>
                <a:cubicBezTo>
                  <a:pt x="33" y="1"/>
                  <a:pt x="33" y="1"/>
                  <a:pt x="33" y="1"/>
                </a:cubicBezTo>
                <a:cubicBezTo>
                  <a:pt x="31" y="1"/>
                  <a:pt x="31" y="1"/>
                  <a:pt x="31" y="1"/>
                </a:cubicBezTo>
                <a:cubicBezTo>
                  <a:pt x="31" y="0"/>
                  <a:pt x="31" y="0"/>
                  <a:pt x="31" y="0"/>
                </a:cubicBezTo>
                <a:cubicBezTo>
                  <a:pt x="30" y="0"/>
                  <a:pt x="30" y="0"/>
                  <a:pt x="30" y="0"/>
                </a:cubicBezTo>
                <a:cubicBezTo>
                  <a:pt x="28" y="6"/>
                  <a:pt x="28" y="6"/>
                  <a:pt x="28" y="6"/>
                </a:cubicBezTo>
                <a:cubicBezTo>
                  <a:pt x="24" y="5"/>
                  <a:pt x="24" y="5"/>
                  <a:pt x="24" y="5"/>
                </a:cubicBezTo>
                <a:cubicBezTo>
                  <a:pt x="17" y="5"/>
                  <a:pt x="17" y="5"/>
                  <a:pt x="17" y="5"/>
                </a:cubicBezTo>
                <a:cubicBezTo>
                  <a:pt x="11" y="3"/>
                  <a:pt x="11" y="3"/>
                  <a:pt x="11" y="3"/>
                </a:cubicBezTo>
                <a:cubicBezTo>
                  <a:pt x="7" y="3"/>
                  <a:pt x="7" y="3"/>
                  <a:pt x="7" y="3"/>
                </a:cubicBezTo>
                <a:cubicBezTo>
                  <a:pt x="5" y="4"/>
                  <a:pt x="5" y="4"/>
                  <a:pt x="5" y="4"/>
                </a:cubicBezTo>
                <a:cubicBezTo>
                  <a:pt x="6" y="8"/>
                  <a:pt x="6" y="8"/>
                  <a:pt x="6" y="8"/>
                </a:cubicBezTo>
                <a:cubicBezTo>
                  <a:pt x="4" y="10"/>
                  <a:pt x="4" y="10"/>
                  <a:pt x="4" y="10"/>
                </a:cubicBezTo>
                <a:cubicBezTo>
                  <a:pt x="2" y="15"/>
                  <a:pt x="2" y="15"/>
                  <a:pt x="2" y="15"/>
                </a:cubicBezTo>
                <a:cubicBezTo>
                  <a:pt x="0" y="15"/>
                  <a:pt x="0" y="15"/>
                  <a:pt x="0" y="15"/>
                </a:cubicBezTo>
                <a:cubicBezTo>
                  <a:pt x="0" y="18"/>
                  <a:pt x="0" y="18"/>
                  <a:pt x="0" y="18"/>
                </a:cubicBezTo>
                <a:cubicBezTo>
                  <a:pt x="1" y="19"/>
                  <a:pt x="1" y="19"/>
                  <a:pt x="1" y="19"/>
                </a:cubicBezTo>
                <a:cubicBezTo>
                  <a:pt x="2" y="20"/>
                  <a:pt x="2" y="20"/>
                  <a:pt x="2" y="20"/>
                </a:cubicBezTo>
                <a:cubicBezTo>
                  <a:pt x="3" y="21"/>
                  <a:pt x="3" y="21"/>
                  <a:pt x="3" y="21"/>
                </a:cubicBezTo>
                <a:cubicBezTo>
                  <a:pt x="12" y="20"/>
                  <a:pt x="12" y="20"/>
                  <a:pt x="12" y="20"/>
                </a:cubicBezTo>
                <a:cubicBezTo>
                  <a:pt x="18" y="20"/>
                  <a:pt x="18" y="20"/>
                  <a:pt x="18" y="20"/>
                </a:cubicBezTo>
                <a:cubicBezTo>
                  <a:pt x="24" y="24"/>
                  <a:pt x="24" y="24"/>
                  <a:pt x="24" y="24"/>
                </a:cubicBezTo>
                <a:cubicBezTo>
                  <a:pt x="24" y="24"/>
                  <a:pt x="26" y="26"/>
                  <a:pt x="25" y="28"/>
                </a:cubicBezTo>
                <a:cubicBezTo>
                  <a:pt x="25" y="29"/>
                  <a:pt x="22" y="30"/>
                  <a:pt x="22" y="30"/>
                </a:cubicBezTo>
                <a:cubicBezTo>
                  <a:pt x="21" y="33"/>
                  <a:pt x="21" y="33"/>
                  <a:pt x="21" y="33"/>
                </a:cubicBezTo>
                <a:cubicBezTo>
                  <a:pt x="24" y="34"/>
                  <a:pt x="24" y="34"/>
                  <a:pt x="24" y="34"/>
                </a:cubicBezTo>
                <a:cubicBezTo>
                  <a:pt x="25" y="32"/>
                  <a:pt x="25" y="32"/>
                  <a:pt x="25" y="32"/>
                </a:cubicBezTo>
                <a:cubicBezTo>
                  <a:pt x="30" y="29"/>
                  <a:pt x="30" y="29"/>
                  <a:pt x="30" y="29"/>
                </a:cubicBezTo>
                <a:cubicBezTo>
                  <a:pt x="33" y="29"/>
                  <a:pt x="33" y="29"/>
                  <a:pt x="33" y="29"/>
                </a:cubicBezTo>
                <a:cubicBezTo>
                  <a:pt x="36" y="32"/>
                  <a:pt x="36" y="32"/>
                  <a:pt x="36" y="32"/>
                </a:cubicBezTo>
                <a:cubicBezTo>
                  <a:pt x="34" y="34"/>
                  <a:pt x="34" y="34"/>
                  <a:pt x="34" y="34"/>
                </a:cubicBezTo>
                <a:cubicBezTo>
                  <a:pt x="37" y="37"/>
                  <a:pt x="37" y="37"/>
                  <a:pt x="37" y="37"/>
                </a:cubicBezTo>
                <a:cubicBezTo>
                  <a:pt x="45" y="34"/>
                  <a:pt x="45" y="34"/>
                  <a:pt x="45" y="34"/>
                </a:cubicBezTo>
                <a:cubicBezTo>
                  <a:pt x="41" y="31"/>
                  <a:pt x="41" y="31"/>
                  <a:pt x="41" y="31"/>
                </a:cubicBezTo>
                <a:cubicBezTo>
                  <a:pt x="43" y="28"/>
                  <a:pt x="43" y="28"/>
                  <a:pt x="43" y="28"/>
                </a:cubicBezTo>
                <a:cubicBezTo>
                  <a:pt x="50" y="27"/>
                  <a:pt x="50" y="27"/>
                  <a:pt x="50" y="27"/>
                </a:cubicBezTo>
                <a:cubicBezTo>
                  <a:pt x="51" y="25"/>
                  <a:pt x="51" y="25"/>
                  <a:pt x="51" y="25"/>
                </a:cubicBezTo>
                <a:lnTo>
                  <a:pt x="54" y="2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1" name="Freeform 350"/>
          <p:cNvSpPr>
            <a:spLocks/>
          </p:cNvSpPr>
          <p:nvPr/>
        </p:nvSpPr>
        <p:spPr bwMode="auto">
          <a:xfrm>
            <a:off x="5303838" y="3135313"/>
            <a:ext cx="55562" cy="30162"/>
          </a:xfrm>
          <a:custGeom>
            <a:avLst/>
            <a:gdLst>
              <a:gd name="T0" fmla="*/ 2147483647 w 42"/>
              <a:gd name="T1" fmla="*/ 2147483647 h 24"/>
              <a:gd name="T2" fmla="*/ 2147483647 w 42"/>
              <a:gd name="T3" fmla="*/ 0 h 24"/>
              <a:gd name="T4" fmla="*/ 0 w 42"/>
              <a:gd name="T5" fmla="*/ 2147483647 h 24"/>
              <a:gd name="T6" fmla="*/ 2147483647 w 42"/>
              <a:gd name="T7" fmla="*/ 2147483647 h 24"/>
              <a:gd name="T8" fmla="*/ 2147483647 w 42"/>
              <a:gd name="T9" fmla="*/ 2147483647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24">
                <a:moveTo>
                  <a:pt x="36" y="24"/>
                </a:moveTo>
                <a:lnTo>
                  <a:pt x="18" y="0"/>
                </a:lnTo>
                <a:lnTo>
                  <a:pt x="0" y="6"/>
                </a:lnTo>
                <a:lnTo>
                  <a:pt x="42" y="24"/>
                </a:lnTo>
                <a:lnTo>
                  <a:pt x="36" y="2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2" name="Freeform 359"/>
          <p:cNvSpPr>
            <a:spLocks/>
          </p:cNvSpPr>
          <p:nvPr/>
        </p:nvSpPr>
        <p:spPr bwMode="auto">
          <a:xfrm>
            <a:off x="4991100" y="3009900"/>
            <a:ext cx="77788" cy="47625"/>
          </a:xfrm>
          <a:custGeom>
            <a:avLst/>
            <a:gdLst>
              <a:gd name="T0" fmla="*/ 2147483647 w 60"/>
              <a:gd name="T1" fmla="*/ 2147483647 h 36"/>
              <a:gd name="T2" fmla="*/ 2147483647 w 60"/>
              <a:gd name="T3" fmla="*/ 2147483647 h 36"/>
              <a:gd name="T4" fmla="*/ 2147483647 w 60"/>
              <a:gd name="T5" fmla="*/ 2147483647 h 36"/>
              <a:gd name="T6" fmla="*/ 2147483647 w 60"/>
              <a:gd name="T7" fmla="*/ 2147483647 h 36"/>
              <a:gd name="T8" fmla="*/ 2147483647 w 60"/>
              <a:gd name="T9" fmla="*/ 0 h 36"/>
              <a:gd name="T10" fmla="*/ 2147483647 w 60"/>
              <a:gd name="T11" fmla="*/ 0 h 36"/>
              <a:gd name="T12" fmla="*/ 2147483647 w 60"/>
              <a:gd name="T13" fmla="*/ 2147483647 h 36"/>
              <a:gd name="T14" fmla="*/ 0 w 60"/>
              <a:gd name="T15" fmla="*/ 2147483647 h 36"/>
              <a:gd name="T16" fmla="*/ 2147483647 w 60"/>
              <a:gd name="T17" fmla="*/ 2147483647 h 36"/>
              <a:gd name="T18" fmla="*/ 2147483647 w 60"/>
              <a:gd name="T19" fmla="*/ 2147483647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0" h="36">
                <a:moveTo>
                  <a:pt x="54" y="36"/>
                </a:moveTo>
                <a:lnTo>
                  <a:pt x="60" y="24"/>
                </a:lnTo>
                <a:lnTo>
                  <a:pt x="54" y="12"/>
                </a:lnTo>
                <a:lnTo>
                  <a:pt x="42" y="6"/>
                </a:lnTo>
                <a:lnTo>
                  <a:pt x="30" y="0"/>
                </a:lnTo>
                <a:lnTo>
                  <a:pt x="18" y="0"/>
                </a:lnTo>
                <a:lnTo>
                  <a:pt x="6" y="12"/>
                </a:lnTo>
                <a:lnTo>
                  <a:pt x="0" y="18"/>
                </a:lnTo>
                <a:lnTo>
                  <a:pt x="12" y="30"/>
                </a:lnTo>
                <a:lnTo>
                  <a:pt x="54" y="3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3" name="Freeform 360"/>
          <p:cNvSpPr>
            <a:spLocks/>
          </p:cNvSpPr>
          <p:nvPr/>
        </p:nvSpPr>
        <p:spPr bwMode="auto">
          <a:xfrm>
            <a:off x="4849813" y="3033713"/>
            <a:ext cx="242887" cy="217487"/>
          </a:xfrm>
          <a:custGeom>
            <a:avLst/>
            <a:gdLst>
              <a:gd name="T0" fmla="*/ 2147483647 w 31"/>
              <a:gd name="T1" fmla="*/ 2147483647 h 28"/>
              <a:gd name="T2" fmla="*/ 2147483647 w 31"/>
              <a:gd name="T3" fmla="*/ 2147483647 h 28"/>
              <a:gd name="T4" fmla="*/ 2147483647 w 31"/>
              <a:gd name="T5" fmla="*/ 2147483647 h 28"/>
              <a:gd name="T6" fmla="*/ 2147483647 w 31"/>
              <a:gd name="T7" fmla="*/ 2147483647 h 28"/>
              <a:gd name="T8" fmla="*/ 2147483647 w 31"/>
              <a:gd name="T9" fmla="*/ 2147483647 h 28"/>
              <a:gd name="T10" fmla="*/ 2147483647 w 31"/>
              <a:gd name="T11" fmla="*/ 2147483647 h 28"/>
              <a:gd name="T12" fmla="*/ 2147483647 w 31"/>
              <a:gd name="T13" fmla="*/ 2147483647 h 28"/>
              <a:gd name="T14" fmla="*/ 2147483647 w 31"/>
              <a:gd name="T15" fmla="*/ 2147483647 h 28"/>
              <a:gd name="T16" fmla="*/ 2147483647 w 31"/>
              <a:gd name="T17" fmla="*/ 2147483647 h 28"/>
              <a:gd name="T18" fmla="*/ 2147483647 w 31"/>
              <a:gd name="T19" fmla="*/ 2147483647 h 28"/>
              <a:gd name="T20" fmla="*/ 2147483647 w 31"/>
              <a:gd name="T21" fmla="*/ 2147483647 h 28"/>
              <a:gd name="T22" fmla="*/ 2147483647 w 31"/>
              <a:gd name="T23" fmla="*/ 2147483647 h 28"/>
              <a:gd name="T24" fmla="*/ 2147483647 w 31"/>
              <a:gd name="T25" fmla="*/ 2147483647 h 28"/>
              <a:gd name="T26" fmla="*/ 2147483647 w 31"/>
              <a:gd name="T27" fmla="*/ 2147483647 h 28"/>
              <a:gd name="T28" fmla="*/ 2147483647 w 31"/>
              <a:gd name="T29" fmla="*/ 2147483647 h 28"/>
              <a:gd name="T30" fmla="*/ 2147483647 w 31"/>
              <a:gd name="T31" fmla="*/ 2147483647 h 28"/>
              <a:gd name="T32" fmla="*/ 2147483647 w 31"/>
              <a:gd name="T33" fmla="*/ 2147483647 h 28"/>
              <a:gd name="T34" fmla="*/ 2147483647 w 31"/>
              <a:gd name="T35" fmla="*/ 2147483647 h 28"/>
              <a:gd name="T36" fmla="*/ 2147483647 w 31"/>
              <a:gd name="T37" fmla="*/ 2147483647 h 28"/>
              <a:gd name="T38" fmla="*/ 2147483647 w 31"/>
              <a:gd name="T39" fmla="*/ 2147483647 h 28"/>
              <a:gd name="T40" fmla="*/ 2147483647 w 31"/>
              <a:gd name="T41" fmla="*/ 2147483647 h 28"/>
              <a:gd name="T42" fmla="*/ 2147483647 w 31"/>
              <a:gd name="T43" fmla="*/ 2147483647 h 28"/>
              <a:gd name="T44" fmla="*/ 2147483647 w 31"/>
              <a:gd name="T45" fmla="*/ 2147483647 h 28"/>
              <a:gd name="T46" fmla="*/ 2147483647 w 31"/>
              <a:gd name="T47" fmla="*/ 0 h 28"/>
              <a:gd name="T48" fmla="*/ 2147483647 w 31"/>
              <a:gd name="T49" fmla="*/ 2147483647 h 28"/>
              <a:gd name="T50" fmla="*/ 2147483647 w 31"/>
              <a:gd name="T51" fmla="*/ 2147483647 h 28"/>
              <a:gd name="T52" fmla="*/ 2147483647 w 31"/>
              <a:gd name="T53" fmla="*/ 0 h 28"/>
              <a:gd name="T54" fmla="*/ 2147483647 w 31"/>
              <a:gd name="T55" fmla="*/ 0 h 28"/>
              <a:gd name="T56" fmla="*/ 2147483647 w 31"/>
              <a:gd name="T57" fmla="*/ 2147483647 h 28"/>
              <a:gd name="T58" fmla="*/ 2147483647 w 31"/>
              <a:gd name="T59" fmla="*/ 2147483647 h 28"/>
              <a:gd name="T60" fmla="*/ 0 w 31"/>
              <a:gd name="T61" fmla="*/ 2147483647 h 28"/>
              <a:gd name="T62" fmla="*/ 0 w 31"/>
              <a:gd name="T63" fmla="*/ 2147483647 h 28"/>
              <a:gd name="T64" fmla="*/ 2147483647 w 31"/>
              <a:gd name="T65" fmla="*/ 2147483647 h 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1" h="28">
                <a:moveTo>
                  <a:pt x="1" y="9"/>
                </a:moveTo>
                <a:cubicBezTo>
                  <a:pt x="1" y="10"/>
                  <a:pt x="1" y="10"/>
                  <a:pt x="1" y="10"/>
                </a:cubicBezTo>
                <a:cubicBezTo>
                  <a:pt x="1" y="13"/>
                  <a:pt x="1" y="13"/>
                  <a:pt x="1" y="13"/>
                </a:cubicBezTo>
                <a:cubicBezTo>
                  <a:pt x="1" y="13"/>
                  <a:pt x="1" y="17"/>
                  <a:pt x="2" y="17"/>
                </a:cubicBezTo>
                <a:cubicBezTo>
                  <a:pt x="2" y="17"/>
                  <a:pt x="2" y="19"/>
                  <a:pt x="2" y="20"/>
                </a:cubicBezTo>
                <a:cubicBezTo>
                  <a:pt x="6" y="22"/>
                  <a:pt x="6" y="22"/>
                  <a:pt x="6" y="22"/>
                </a:cubicBezTo>
                <a:cubicBezTo>
                  <a:pt x="10" y="24"/>
                  <a:pt x="10" y="24"/>
                  <a:pt x="10" y="24"/>
                </a:cubicBezTo>
                <a:cubicBezTo>
                  <a:pt x="15" y="26"/>
                  <a:pt x="15" y="26"/>
                  <a:pt x="15" y="26"/>
                </a:cubicBezTo>
                <a:cubicBezTo>
                  <a:pt x="15" y="26"/>
                  <a:pt x="15" y="26"/>
                  <a:pt x="15" y="26"/>
                </a:cubicBezTo>
                <a:cubicBezTo>
                  <a:pt x="19" y="28"/>
                  <a:pt x="19" y="28"/>
                  <a:pt x="19" y="28"/>
                </a:cubicBezTo>
                <a:cubicBezTo>
                  <a:pt x="23" y="28"/>
                  <a:pt x="23" y="28"/>
                  <a:pt x="23" y="28"/>
                </a:cubicBezTo>
                <a:cubicBezTo>
                  <a:pt x="25" y="28"/>
                  <a:pt x="25" y="28"/>
                  <a:pt x="25" y="28"/>
                </a:cubicBezTo>
                <a:cubicBezTo>
                  <a:pt x="27" y="28"/>
                  <a:pt x="27" y="28"/>
                  <a:pt x="27" y="28"/>
                </a:cubicBezTo>
                <a:cubicBezTo>
                  <a:pt x="29" y="23"/>
                  <a:pt x="29" y="23"/>
                  <a:pt x="29" y="23"/>
                </a:cubicBezTo>
                <a:cubicBezTo>
                  <a:pt x="31" y="21"/>
                  <a:pt x="31" y="21"/>
                  <a:pt x="31" y="21"/>
                </a:cubicBezTo>
                <a:cubicBezTo>
                  <a:pt x="30" y="17"/>
                  <a:pt x="30" y="17"/>
                  <a:pt x="30" y="17"/>
                </a:cubicBezTo>
                <a:cubicBezTo>
                  <a:pt x="30" y="15"/>
                  <a:pt x="30" y="15"/>
                  <a:pt x="30" y="15"/>
                </a:cubicBezTo>
                <a:cubicBezTo>
                  <a:pt x="29" y="12"/>
                  <a:pt x="29" y="12"/>
                  <a:pt x="29" y="12"/>
                </a:cubicBezTo>
                <a:cubicBezTo>
                  <a:pt x="31" y="10"/>
                  <a:pt x="31" y="10"/>
                  <a:pt x="31" y="10"/>
                </a:cubicBezTo>
                <a:cubicBezTo>
                  <a:pt x="30" y="6"/>
                  <a:pt x="30" y="6"/>
                  <a:pt x="30" y="6"/>
                </a:cubicBezTo>
                <a:cubicBezTo>
                  <a:pt x="28" y="3"/>
                  <a:pt x="28" y="3"/>
                  <a:pt x="28" y="3"/>
                </a:cubicBezTo>
                <a:cubicBezTo>
                  <a:pt x="27" y="3"/>
                  <a:pt x="27" y="3"/>
                  <a:pt x="27" y="3"/>
                </a:cubicBezTo>
                <a:cubicBezTo>
                  <a:pt x="20" y="2"/>
                  <a:pt x="20" y="2"/>
                  <a:pt x="20" y="2"/>
                </a:cubicBezTo>
                <a:cubicBezTo>
                  <a:pt x="18" y="0"/>
                  <a:pt x="18" y="0"/>
                  <a:pt x="18" y="0"/>
                </a:cubicBezTo>
                <a:cubicBezTo>
                  <a:pt x="18" y="1"/>
                  <a:pt x="18" y="1"/>
                  <a:pt x="18" y="1"/>
                </a:cubicBezTo>
                <a:cubicBezTo>
                  <a:pt x="18" y="1"/>
                  <a:pt x="15" y="1"/>
                  <a:pt x="15" y="1"/>
                </a:cubicBezTo>
                <a:cubicBezTo>
                  <a:pt x="14" y="1"/>
                  <a:pt x="14" y="0"/>
                  <a:pt x="14" y="0"/>
                </a:cubicBezTo>
                <a:cubicBezTo>
                  <a:pt x="13" y="0"/>
                  <a:pt x="13" y="0"/>
                  <a:pt x="13" y="0"/>
                </a:cubicBezTo>
                <a:cubicBezTo>
                  <a:pt x="5" y="3"/>
                  <a:pt x="5" y="3"/>
                  <a:pt x="5" y="3"/>
                </a:cubicBezTo>
                <a:cubicBezTo>
                  <a:pt x="1" y="5"/>
                  <a:pt x="1" y="5"/>
                  <a:pt x="1" y="5"/>
                </a:cubicBezTo>
                <a:cubicBezTo>
                  <a:pt x="0" y="4"/>
                  <a:pt x="0" y="4"/>
                  <a:pt x="0" y="4"/>
                </a:cubicBezTo>
                <a:cubicBezTo>
                  <a:pt x="0" y="6"/>
                  <a:pt x="0" y="6"/>
                  <a:pt x="0" y="6"/>
                </a:cubicBezTo>
                <a:lnTo>
                  <a:pt x="1" y="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4" name="Freeform 364"/>
          <p:cNvSpPr>
            <a:spLocks/>
          </p:cNvSpPr>
          <p:nvPr/>
        </p:nvSpPr>
        <p:spPr bwMode="auto">
          <a:xfrm>
            <a:off x="4503738" y="4056063"/>
            <a:ext cx="393700" cy="290512"/>
          </a:xfrm>
          <a:custGeom>
            <a:avLst/>
            <a:gdLst>
              <a:gd name="T0" fmla="*/ 2147483647 w 300"/>
              <a:gd name="T1" fmla="*/ 2147483647 h 223"/>
              <a:gd name="T2" fmla="*/ 2147483647 w 300"/>
              <a:gd name="T3" fmla="*/ 2147483647 h 223"/>
              <a:gd name="T4" fmla="*/ 2147483647 w 300"/>
              <a:gd name="T5" fmla="*/ 2147483647 h 223"/>
              <a:gd name="T6" fmla="*/ 2147483647 w 300"/>
              <a:gd name="T7" fmla="*/ 2147483647 h 223"/>
              <a:gd name="T8" fmla="*/ 2147483647 w 300"/>
              <a:gd name="T9" fmla="*/ 2147483647 h 223"/>
              <a:gd name="T10" fmla="*/ 2147483647 w 300"/>
              <a:gd name="T11" fmla="*/ 2147483647 h 223"/>
              <a:gd name="T12" fmla="*/ 2147483647 w 300"/>
              <a:gd name="T13" fmla="*/ 2147483647 h 223"/>
              <a:gd name="T14" fmla="*/ 2147483647 w 300"/>
              <a:gd name="T15" fmla="*/ 2147483647 h 223"/>
              <a:gd name="T16" fmla="*/ 2147483647 w 300"/>
              <a:gd name="T17" fmla="*/ 2147483647 h 223"/>
              <a:gd name="T18" fmla="*/ 2147483647 w 300"/>
              <a:gd name="T19" fmla="*/ 2147483647 h 223"/>
              <a:gd name="T20" fmla="*/ 2147483647 w 300"/>
              <a:gd name="T21" fmla="*/ 2147483647 h 223"/>
              <a:gd name="T22" fmla="*/ 2147483647 w 300"/>
              <a:gd name="T23" fmla="*/ 2147483647 h 223"/>
              <a:gd name="T24" fmla="*/ 2147483647 w 300"/>
              <a:gd name="T25" fmla="*/ 2147483647 h 223"/>
              <a:gd name="T26" fmla="*/ 2147483647 w 300"/>
              <a:gd name="T27" fmla="*/ 2147483647 h 223"/>
              <a:gd name="T28" fmla="*/ 2147483647 w 300"/>
              <a:gd name="T29" fmla="*/ 2147483647 h 223"/>
              <a:gd name="T30" fmla="*/ 2147483647 w 300"/>
              <a:gd name="T31" fmla="*/ 0 h 223"/>
              <a:gd name="T32" fmla="*/ 2147483647 w 300"/>
              <a:gd name="T33" fmla="*/ 2147483647 h 223"/>
              <a:gd name="T34" fmla="*/ 2147483647 w 300"/>
              <a:gd name="T35" fmla="*/ 2147483647 h 223"/>
              <a:gd name="T36" fmla="*/ 2147483647 w 300"/>
              <a:gd name="T37" fmla="*/ 2147483647 h 223"/>
              <a:gd name="T38" fmla="*/ 2147483647 w 300"/>
              <a:gd name="T39" fmla="*/ 2147483647 h 223"/>
              <a:gd name="T40" fmla="*/ 2147483647 w 300"/>
              <a:gd name="T41" fmla="*/ 2147483647 h 223"/>
              <a:gd name="T42" fmla="*/ 2147483647 w 300"/>
              <a:gd name="T43" fmla="*/ 2147483647 h 223"/>
              <a:gd name="T44" fmla="*/ 0 w 300"/>
              <a:gd name="T45" fmla="*/ 2147483647 h 223"/>
              <a:gd name="T46" fmla="*/ 2147483647 w 300"/>
              <a:gd name="T47" fmla="*/ 2147483647 h 223"/>
              <a:gd name="T48" fmla="*/ 2147483647 w 300"/>
              <a:gd name="T49" fmla="*/ 2147483647 h 223"/>
              <a:gd name="T50" fmla="*/ 2147483647 w 300"/>
              <a:gd name="T51" fmla="*/ 2147483647 h 223"/>
              <a:gd name="T52" fmla="*/ 2147483647 w 300"/>
              <a:gd name="T53" fmla="*/ 2147483647 h 223"/>
              <a:gd name="T54" fmla="*/ 2147483647 w 300"/>
              <a:gd name="T55" fmla="*/ 2147483647 h 22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00" h="223">
                <a:moveTo>
                  <a:pt x="66" y="223"/>
                </a:moveTo>
                <a:lnTo>
                  <a:pt x="78" y="205"/>
                </a:lnTo>
                <a:lnTo>
                  <a:pt x="102" y="205"/>
                </a:lnTo>
                <a:lnTo>
                  <a:pt x="138" y="217"/>
                </a:lnTo>
                <a:lnTo>
                  <a:pt x="162" y="205"/>
                </a:lnTo>
                <a:lnTo>
                  <a:pt x="198" y="205"/>
                </a:lnTo>
                <a:lnTo>
                  <a:pt x="228" y="199"/>
                </a:lnTo>
                <a:lnTo>
                  <a:pt x="258" y="174"/>
                </a:lnTo>
                <a:lnTo>
                  <a:pt x="288" y="138"/>
                </a:lnTo>
                <a:lnTo>
                  <a:pt x="300" y="66"/>
                </a:lnTo>
                <a:lnTo>
                  <a:pt x="288" y="54"/>
                </a:lnTo>
                <a:lnTo>
                  <a:pt x="282" y="24"/>
                </a:lnTo>
                <a:lnTo>
                  <a:pt x="282" y="18"/>
                </a:lnTo>
                <a:lnTo>
                  <a:pt x="270" y="6"/>
                </a:lnTo>
                <a:lnTo>
                  <a:pt x="222" y="0"/>
                </a:lnTo>
                <a:lnTo>
                  <a:pt x="114" y="72"/>
                </a:lnTo>
                <a:lnTo>
                  <a:pt x="78" y="90"/>
                </a:lnTo>
                <a:lnTo>
                  <a:pt x="78" y="144"/>
                </a:lnTo>
                <a:lnTo>
                  <a:pt x="66" y="162"/>
                </a:lnTo>
                <a:lnTo>
                  <a:pt x="24" y="168"/>
                </a:lnTo>
                <a:lnTo>
                  <a:pt x="0" y="168"/>
                </a:lnTo>
                <a:lnTo>
                  <a:pt x="12" y="193"/>
                </a:lnTo>
                <a:lnTo>
                  <a:pt x="36" y="217"/>
                </a:lnTo>
                <a:lnTo>
                  <a:pt x="48" y="217"/>
                </a:lnTo>
                <a:lnTo>
                  <a:pt x="60" y="223"/>
                </a:lnTo>
                <a:lnTo>
                  <a:pt x="66" y="223"/>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5" name="Freeform 365"/>
          <p:cNvSpPr>
            <a:spLocks/>
          </p:cNvSpPr>
          <p:nvPr/>
        </p:nvSpPr>
        <p:spPr bwMode="auto">
          <a:xfrm>
            <a:off x="4503738" y="4056063"/>
            <a:ext cx="393700" cy="290512"/>
          </a:xfrm>
          <a:custGeom>
            <a:avLst/>
            <a:gdLst>
              <a:gd name="T0" fmla="*/ 2147483647 w 300"/>
              <a:gd name="T1" fmla="*/ 2147483647 h 223"/>
              <a:gd name="T2" fmla="*/ 2147483647 w 300"/>
              <a:gd name="T3" fmla="*/ 2147483647 h 223"/>
              <a:gd name="T4" fmla="*/ 2147483647 w 300"/>
              <a:gd name="T5" fmla="*/ 2147483647 h 223"/>
              <a:gd name="T6" fmla="*/ 2147483647 w 300"/>
              <a:gd name="T7" fmla="*/ 2147483647 h 223"/>
              <a:gd name="T8" fmla="*/ 2147483647 w 300"/>
              <a:gd name="T9" fmla="*/ 2147483647 h 223"/>
              <a:gd name="T10" fmla="*/ 2147483647 w 300"/>
              <a:gd name="T11" fmla="*/ 2147483647 h 223"/>
              <a:gd name="T12" fmla="*/ 2147483647 w 300"/>
              <a:gd name="T13" fmla="*/ 2147483647 h 223"/>
              <a:gd name="T14" fmla="*/ 2147483647 w 300"/>
              <a:gd name="T15" fmla="*/ 2147483647 h 223"/>
              <a:gd name="T16" fmla="*/ 2147483647 w 300"/>
              <a:gd name="T17" fmla="*/ 2147483647 h 223"/>
              <a:gd name="T18" fmla="*/ 2147483647 w 300"/>
              <a:gd name="T19" fmla="*/ 2147483647 h 223"/>
              <a:gd name="T20" fmla="*/ 2147483647 w 300"/>
              <a:gd name="T21" fmla="*/ 2147483647 h 223"/>
              <a:gd name="T22" fmla="*/ 2147483647 w 300"/>
              <a:gd name="T23" fmla="*/ 2147483647 h 223"/>
              <a:gd name="T24" fmla="*/ 2147483647 w 300"/>
              <a:gd name="T25" fmla="*/ 2147483647 h 223"/>
              <a:gd name="T26" fmla="*/ 2147483647 w 300"/>
              <a:gd name="T27" fmla="*/ 2147483647 h 223"/>
              <a:gd name="T28" fmla="*/ 2147483647 w 300"/>
              <a:gd name="T29" fmla="*/ 2147483647 h 223"/>
              <a:gd name="T30" fmla="*/ 2147483647 w 300"/>
              <a:gd name="T31" fmla="*/ 0 h 223"/>
              <a:gd name="T32" fmla="*/ 2147483647 w 300"/>
              <a:gd name="T33" fmla="*/ 2147483647 h 223"/>
              <a:gd name="T34" fmla="*/ 2147483647 w 300"/>
              <a:gd name="T35" fmla="*/ 2147483647 h 223"/>
              <a:gd name="T36" fmla="*/ 2147483647 w 300"/>
              <a:gd name="T37" fmla="*/ 2147483647 h 223"/>
              <a:gd name="T38" fmla="*/ 2147483647 w 300"/>
              <a:gd name="T39" fmla="*/ 2147483647 h 223"/>
              <a:gd name="T40" fmla="*/ 2147483647 w 300"/>
              <a:gd name="T41" fmla="*/ 2147483647 h 223"/>
              <a:gd name="T42" fmla="*/ 2147483647 w 300"/>
              <a:gd name="T43" fmla="*/ 2147483647 h 223"/>
              <a:gd name="T44" fmla="*/ 0 w 300"/>
              <a:gd name="T45" fmla="*/ 2147483647 h 223"/>
              <a:gd name="T46" fmla="*/ 2147483647 w 300"/>
              <a:gd name="T47" fmla="*/ 2147483647 h 223"/>
              <a:gd name="T48" fmla="*/ 2147483647 w 300"/>
              <a:gd name="T49" fmla="*/ 2147483647 h 223"/>
              <a:gd name="T50" fmla="*/ 2147483647 w 300"/>
              <a:gd name="T51" fmla="*/ 2147483647 h 223"/>
              <a:gd name="T52" fmla="*/ 2147483647 w 300"/>
              <a:gd name="T53" fmla="*/ 2147483647 h 223"/>
              <a:gd name="T54" fmla="*/ 2147483647 w 300"/>
              <a:gd name="T55" fmla="*/ 2147483647 h 22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00" h="223">
                <a:moveTo>
                  <a:pt x="66" y="223"/>
                </a:moveTo>
                <a:lnTo>
                  <a:pt x="78" y="205"/>
                </a:lnTo>
                <a:lnTo>
                  <a:pt x="102" y="205"/>
                </a:lnTo>
                <a:lnTo>
                  <a:pt x="138" y="217"/>
                </a:lnTo>
                <a:lnTo>
                  <a:pt x="162" y="205"/>
                </a:lnTo>
                <a:lnTo>
                  <a:pt x="198" y="205"/>
                </a:lnTo>
                <a:lnTo>
                  <a:pt x="228" y="199"/>
                </a:lnTo>
                <a:lnTo>
                  <a:pt x="258" y="174"/>
                </a:lnTo>
                <a:lnTo>
                  <a:pt x="288" y="138"/>
                </a:lnTo>
                <a:lnTo>
                  <a:pt x="300" y="66"/>
                </a:lnTo>
                <a:lnTo>
                  <a:pt x="288" y="54"/>
                </a:lnTo>
                <a:lnTo>
                  <a:pt x="282" y="24"/>
                </a:lnTo>
                <a:lnTo>
                  <a:pt x="282" y="18"/>
                </a:lnTo>
                <a:lnTo>
                  <a:pt x="270" y="6"/>
                </a:lnTo>
                <a:lnTo>
                  <a:pt x="222" y="0"/>
                </a:lnTo>
                <a:lnTo>
                  <a:pt x="114" y="72"/>
                </a:lnTo>
                <a:lnTo>
                  <a:pt x="78" y="90"/>
                </a:lnTo>
                <a:lnTo>
                  <a:pt x="78" y="144"/>
                </a:lnTo>
                <a:lnTo>
                  <a:pt x="66" y="162"/>
                </a:lnTo>
                <a:lnTo>
                  <a:pt x="24" y="168"/>
                </a:lnTo>
                <a:lnTo>
                  <a:pt x="0" y="168"/>
                </a:lnTo>
                <a:lnTo>
                  <a:pt x="12" y="193"/>
                </a:lnTo>
                <a:lnTo>
                  <a:pt x="36" y="217"/>
                </a:lnTo>
                <a:lnTo>
                  <a:pt x="48" y="217"/>
                </a:lnTo>
                <a:lnTo>
                  <a:pt x="60" y="223"/>
                </a:lnTo>
                <a:lnTo>
                  <a:pt x="66" y="223"/>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6" name="Freeform 366"/>
          <p:cNvSpPr>
            <a:spLocks/>
          </p:cNvSpPr>
          <p:nvPr/>
        </p:nvSpPr>
        <p:spPr bwMode="auto">
          <a:xfrm>
            <a:off x="4198938" y="4016375"/>
            <a:ext cx="407987" cy="384175"/>
          </a:xfrm>
          <a:custGeom>
            <a:avLst/>
            <a:gdLst>
              <a:gd name="T0" fmla="*/ 2147483647 w 52"/>
              <a:gd name="T1" fmla="*/ 2147483647 h 49"/>
              <a:gd name="T2" fmla="*/ 2147483647 w 52"/>
              <a:gd name="T3" fmla="*/ 2147483647 h 49"/>
              <a:gd name="T4" fmla="*/ 2147483647 w 52"/>
              <a:gd name="T5" fmla="*/ 2147483647 h 49"/>
              <a:gd name="T6" fmla="*/ 2147483647 w 52"/>
              <a:gd name="T7" fmla="*/ 2147483647 h 49"/>
              <a:gd name="T8" fmla="*/ 2147483647 w 52"/>
              <a:gd name="T9" fmla="*/ 2147483647 h 49"/>
              <a:gd name="T10" fmla="*/ 2147483647 w 52"/>
              <a:gd name="T11" fmla="*/ 2147483647 h 49"/>
              <a:gd name="T12" fmla="*/ 2147483647 w 52"/>
              <a:gd name="T13" fmla="*/ 2147483647 h 49"/>
              <a:gd name="T14" fmla="*/ 2147483647 w 52"/>
              <a:gd name="T15" fmla="*/ 2147483647 h 49"/>
              <a:gd name="T16" fmla="*/ 2147483647 w 52"/>
              <a:gd name="T17" fmla="*/ 2147483647 h 49"/>
              <a:gd name="T18" fmla="*/ 2147483647 w 52"/>
              <a:gd name="T19" fmla="*/ 2147483647 h 49"/>
              <a:gd name="T20" fmla="*/ 2147483647 w 52"/>
              <a:gd name="T21" fmla="*/ 2147483647 h 49"/>
              <a:gd name="T22" fmla="*/ 2147483647 w 52"/>
              <a:gd name="T23" fmla="*/ 0 h 49"/>
              <a:gd name="T24" fmla="*/ 2147483647 w 52"/>
              <a:gd name="T25" fmla="*/ 0 h 49"/>
              <a:gd name="T26" fmla="*/ 2147483647 w 52"/>
              <a:gd name="T27" fmla="*/ 2147483647 h 49"/>
              <a:gd name="T28" fmla="*/ 2147483647 w 52"/>
              <a:gd name="T29" fmla="*/ 2147483647 h 49"/>
              <a:gd name="T30" fmla="*/ 2147483647 w 52"/>
              <a:gd name="T31" fmla="*/ 2147483647 h 49"/>
              <a:gd name="T32" fmla="*/ 2147483647 w 52"/>
              <a:gd name="T33" fmla="*/ 2147483647 h 49"/>
              <a:gd name="T34" fmla="*/ 2147483647 w 52"/>
              <a:gd name="T35" fmla="*/ 2147483647 h 49"/>
              <a:gd name="T36" fmla="*/ 2147483647 w 52"/>
              <a:gd name="T37" fmla="*/ 2147483647 h 49"/>
              <a:gd name="T38" fmla="*/ 0 w 52"/>
              <a:gd name="T39" fmla="*/ 2147483647 h 49"/>
              <a:gd name="T40" fmla="*/ 0 w 52"/>
              <a:gd name="T41" fmla="*/ 2147483647 h 49"/>
              <a:gd name="T42" fmla="*/ 2147483647 w 52"/>
              <a:gd name="T43" fmla="*/ 2147483647 h 49"/>
              <a:gd name="T44" fmla="*/ 2147483647 w 52"/>
              <a:gd name="T45" fmla="*/ 2147483647 h 49"/>
              <a:gd name="T46" fmla="*/ 2147483647 w 52"/>
              <a:gd name="T47" fmla="*/ 2147483647 h 49"/>
              <a:gd name="T48" fmla="*/ 2147483647 w 52"/>
              <a:gd name="T49" fmla="*/ 2147483647 h 49"/>
              <a:gd name="T50" fmla="*/ 2147483647 w 52"/>
              <a:gd name="T51" fmla="*/ 2147483647 h 49"/>
              <a:gd name="T52" fmla="*/ 2147483647 w 52"/>
              <a:gd name="T53" fmla="*/ 2147483647 h 49"/>
              <a:gd name="T54" fmla="*/ 2147483647 w 52"/>
              <a:gd name="T55" fmla="*/ 2147483647 h 49"/>
              <a:gd name="T56" fmla="*/ 2147483647 w 52"/>
              <a:gd name="T57" fmla="*/ 2147483647 h 49"/>
              <a:gd name="T58" fmla="*/ 2147483647 w 52"/>
              <a:gd name="T59" fmla="*/ 2147483647 h 49"/>
              <a:gd name="T60" fmla="*/ 2147483647 w 52"/>
              <a:gd name="T61" fmla="*/ 2147483647 h 49"/>
              <a:gd name="T62" fmla="*/ 2147483647 w 52"/>
              <a:gd name="T63" fmla="*/ 2147483647 h 49"/>
              <a:gd name="T64" fmla="*/ 2147483647 w 52"/>
              <a:gd name="T65" fmla="*/ 2147483647 h 49"/>
              <a:gd name="T66" fmla="*/ 2147483647 w 52"/>
              <a:gd name="T67" fmla="*/ 2147483647 h 49"/>
              <a:gd name="T68" fmla="*/ 2147483647 w 52"/>
              <a:gd name="T69" fmla="*/ 2147483647 h 49"/>
              <a:gd name="T70" fmla="*/ 2147483647 w 52"/>
              <a:gd name="T71" fmla="*/ 2147483647 h 49"/>
              <a:gd name="T72" fmla="*/ 2147483647 w 52"/>
              <a:gd name="T73" fmla="*/ 2147483647 h 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2" h="49">
                <a:moveTo>
                  <a:pt x="24" y="44"/>
                </a:moveTo>
                <a:cubicBezTo>
                  <a:pt x="27" y="40"/>
                  <a:pt x="27" y="40"/>
                  <a:pt x="27" y="40"/>
                </a:cubicBezTo>
                <a:cubicBezTo>
                  <a:pt x="32" y="36"/>
                  <a:pt x="32" y="36"/>
                  <a:pt x="32" y="36"/>
                </a:cubicBezTo>
                <a:cubicBezTo>
                  <a:pt x="38" y="33"/>
                  <a:pt x="38" y="33"/>
                  <a:pt x="38" y="33"/>
                </a:cubicBezTo>
                <a:cubicBezTo>
                  <a:pt x="39" y="33"/>
                  <a:pt x="39" y="33"/>
                  <a:pt x="39" y="33"/>
                </a:cubicBezTo>
                <a:cubicBezTo>
                  <a:pt x="43" y="33"/>
                  <a:pt x="43" y="33"/>
                  <a:pt x="43" y="33"/>
                </a:cubicBezTo>
                <a:cubicBezTo>
                  <a:pt x="50" y="32"/>
                  <a:pt x="50" y="32"/>
                  <a:pt x="50" y="32"/>
                </a:cubicBezTo>
                <a:cubicBezTo>
                  <a:pt x="51" y="29"/>
                  <a:pt x="51" y="29"/>
                  <a:pt x="51" y="29"/>
                </a:cubicBezTo>
                <a:cubicBezTo>
                  <a:pt x="52" y="20"/>
                  <a:pt x="52" y="20"/>
                  <a:pt x="52" y="20"/>
                </a:cubicBezTo>
                <a:cubicBezTo>
                  <a:pt x="49" y="20"/>
                  <a:pt x="49" y="20"/>
                  <a:pt x="49" y="20"/>
                </a:cubicBezTo>
                <a:cubicBezTo>
                  <a:pt x="47" y="18"/>
                  <a:pt x="47" y="18"/>
                  <a:pt x="47" y="18"/>
                </a:cubicBezTo>
                <a:cubicBezTo>
                  <a:pt x="21" y="0"/>
                  <a:pt x="21" y="0"/>
                  <a:pt x="21" y="0"/>
                </a:cubicBezTo>
                <a:cubicBezTo>
                  <a:pt x="18" y="0"/>
                  <a:pt x="18" y="0"/>
                  <a:pt x="18" y="0"/>
                </a:cubicBezTo>
                <a:cubicBezTo>
                  <a:pt x="21" y="29"/>
                  <a:pt x="21" y="29"/>
                  <a:pt x="21" y="29"/>
                </a:cubicBezTo>
                <a:cubicBezTo>
                  <a:pt x="23" y="30"/>
                  <a:pt x="23" y="30"/>
                  <a:pt x="23" y="30"/>
                </a:cubicBezTo>
                <a:cubicBezTo>
                  <a:pt x="20" y="32"/>
                  <a:pt x="20" y="32"/>
                  <a:pt x="20" y="32"/>
                </a:cubicBezTo>
                <a:cubicBezTo>
                  <a:pt x="6" y="32"/>
                  <a:pt x="6" y="32"/>
                  <a:pt x="6" y="32"/>
                </a:cubicBezTo>
                <a:cubicBezTo>
                  <a:pt x="5" y="33"/>
                  <a:pt x="5" y="33"/>
                  <a:pt x="5" y="33"/>
                </a:cubicBezTo>
                <a:cubicBezTo>
                  <a:pt x="3" y="31"/>
                  <a:pt x="3" y="31"/>
                  <a:pt x="3" y="31"/>
                </a:cubicBezTo>
                <a:cubicBezTo>
                  <a:pt x="0" y="34"/>
                  <a:pt x="0" y="34"/>
                  <a:pt x="0" y="34"/>
                </a:cubicBezTo>
                <a:cubicBezTo>
                  <a:pt x="0" y="35"/>
                  <a:pt x="0" y="35"/>
                  <a:pt x="0" y="35"/>
                </a:cubicBezTo>
                <a:cubicBezTo>
                  <a:pt x="1" y="38"/>
                  <a:pt x="1" y="38"/>
                  <a:pt x="1" y="38"/>
                </a:cubicBezTo>
                <a:cubicBezTo>
                  <a:pt x="3" y="42"/>
                  <a:pt x="3" y="42"/>
                  <a:pt x="3" y="42"/>
                </a:cubicBezTo>
                <a:cubicBezTo>
                  <a:pt x="2" y="42"/>
                  <a:pt x="2" y="42"/>
                  <a:pt x="2" y="42"/>
                </a:cubicBezTo>
                <a:cubicBezTo>
                  <a:pt x="2" y="43"/>
                  <a:pt x="2" y="43"/>
                  <a:pt x="2" y="43"/>
                </a:cubicBezTo>
                <a:cubicBezTo>
                  <a:pt x="6" y="43"/>
                  <a:pt x="6" y="43"/>
                  <a:pt x="6" y="43"/>
                </a:cubicBezTo>
                <a:cubicBezTo>
                  <a:pt x="6" y="43"/>
                  <a:pt x="10" y="42"/>
                  <a:pt x="10" y="42"/>
                </a:cubicBezTo>
                <a:cubicBezTo>
                  <a:pt x="11" y="42"/>
                  <a:pt x="11" y="44"/>
                  <a:pt x="11" y="44"/>
                </a:cubicBezTo>
                <a:cubicBezTo>
                  <a:pt x="13" y="49"/>
                  <a:pt x="13" y="49"/>
                  <a:pt x="13" y="49"/>
                </a:cubicBezTo>
                <a:cubicBezTo>
                  <a:pt x="15" y="48"/>
                  <a:pt x="15" y="48"/>
                  <a:pt x="15" y="48"/>
                </a:cubicBezTo>
                <a:cubicBezTo>
                  <a:pt x="17" y="48"/>
                  <a:pt x="17" y="48"/>
                  <a:pt x="17" y="48"/>
                </a:cubicBezTo>
                <a:cubicBezTo>
                  <a:pt x="18" y="48"/>
                  <a:pt x="18" y="48"/>
                  <a:pt x="18" y="48"/>
                </a:cubicBezTo>
                <a:cubicBezTo>
                  <a:pt x="20" y="49"/>
                  <a:pt x="20" y="49"/>
                  <a:pt x="20" y="49"/>
                </a:cubicBezTo>
                <a:cubicBezTo>
                  <a:pt x="22" y="49"/>
                  <a:pt x="22" y="49"/>
                  <a:pt x="22" y="49"/>
                </a:cubicBezTo>
                <a:cubicBezTo>
                  <a:pt x="23" y="49"/>
                  <a:pt x="23" y="49"/>
                  <a:pt x="23" y="49"/>
                </a:cubicBezTo>
                <a:cubicBezTo>
                  <a:pt x="23" y="47"/>
                  <a:pt x="23" y="47"/>
                  <a:pt x="23" y="47"/>
                </a:cubicBezTo>
                <a:lnTo>
                  <a:pt x="24" y="4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7" name="Freeform 367"/>
          <p:cNvSpPr>
            <a:spLocks/>
          </p:cNvSpPr>
          <p:nvPr/>
        </p:nvSpPr>
        <p:spPr bwMode="auto">
          <a:xfrm>
            <a:off x="5526088" y="4370388"/>
            <a:ext cx="234950" cy="317500"/>
          </a:xfrm>
          <a:custGeom>
            <a:avLst/>
            <a:gdLst>
              <a:gd name="T0" fmla="*/ 2147483647 w 180"/>
              <a:gd name="T1" fmla="*/ 2147483647 h 246"/>
              <a:gd name="T2" fmla="*/ 2147483647 w 180"/>
              <a:gd name="T3" fmla="*/ 2147483647 h 246"/>
              <a:gd name="T4" fmla="*/ 2147483647 w 180"/>
              <a:gd name="T5" fmla="*/ 2147483647 h 246"/>
              <a:gd name="T6" fmla="*/ 2147483647 w 180"/>
              <a:gd name="T7" fmla="*/ 2147483647 h 246"/>
              <a:gd name="T8" fmla="*/ 2147483647 w 180"/>
              <a:gd name="T9" fmla="*/ 2147483647 h 246"/>
              <a:gd name="T10" fmla="*/ 2147483647 w 180"/>
              <a:gd name="T11" fmla="*/ 2147483647 h 246"/>
              <a:gd name="T12" fmla="*/ 2147483647 w 180"/>
              <a:gd name="T13" fmla="*/ 2147483647 h 246"/>
              <a:gd name="T14" fmla="*/ 2147483647 w 180"/>
              <a:gd name="T15" fmla="*/ 2147483647 h 246"/>
              <a:gd name="T16" fmla="*/ 2147483647 w 180"/>
              <a:gd name="T17" fmla="*/ 2147483647 h 246"/>
              <a:gd name="T18" fmla="*/ 2147483647 w 180"/>
              <a:gd name="T19" fmla="*/ 2147483647 h 246"/>
              <a:gd name="T20" fmla="*/ 2147483647 w 180"/>
              <a:gd name="T21" fmla="*/ 2147483647 h 246"/>
              <a:gd name="T22" fmla="*/ 2147483647 w 180"/>
              <a:gd name="T23" fmla="*/ 2147483647 h 246"/>
              <a:gd name="T24" fmla="*/ 2147483647 w 180"/>
              <a:gd name="T25" fmla="*/ 2147483647 h 246"/>
              <a:gd name="T26" fmla="*/ 0 w 180"/>
              <a:gd name="T27" fmla="*/ 2147483647 h 246"/>
              <a:gd name="T28" fmla="*/ 0 w 180"/>
              <a:gd name="T29" fmla="*/ 2147483647 h 246"/>
              <a:gd name="T30" fmla="*/ 2147483647 w 180"/>
              <a:gd name="T31" fmla="*/ 2147483647 h 246"/>
              <a:gd name="T32" fmla="*/ 2147483647 w 180"/>
              <a:gd name="T33" fmla="*/ 2147483647 h 246"/>
              <a:gd name="T34" fmla="*/ 2147483647 w 180"/>
              <a:gd name="T35" fmla="*/ 2147483647 h 246"/>
              <a:gd name="T36" fmla="*/ 2147483647 w 180"/>
              <a:gd name="T37" fmla="*/ 2147483647 h 246"/>
              <a:gd name="T38" fmla="*/ 2147483647 w 180"/>
              <a:gd name="T39" fmla="*/ 2147483647 h 246"/>
              <a:gd name="T40" fmla="*/ 2147483647 w 180"/>
              <a:gd name="T41" fmla="*/ 0 h 246"/>
              <a:gd name="T42" fmla="*/ 2147483647 w 180"/>
              <a:gd name="T43" fmla="*/ 2147483647 h 2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0" h="246">
                <a:moveTo>
                  <a:pt x="72" y="18"/>
                </a:moveTo>
                <a:lnTo>
                  <a:pt x="48" y="12"/>
                </a:lnTo>
                <a:lnTo>
                  <a:pt x="48" y="6"/>
                </a:lnTo>
                <a:lnTo>
                  <a:pt x="30" y="18"/>
                </a:lnTo>
                <a:lnTo>
                  <a:pt x="42" y="36"/>
                </a:lnTo>
                <a:lnTo>
                  <a:pt x="84" y="60"/>
                </a:lnTo>
                <a:lnTo>
                  <a:pt x="126" y="66"/>
                </a:lnTo>
                <a:lnTo>
                  <a:pt x="78" y="120"/>
                </a:lnTo>
                <a:lnTo>
                  <a:pt x="36" y="132"/>
                </a:lnTo>
                <a:lnTo>
                  <a:pt x="18" y="144"/>
                </a:lnTo>
                <a:lnTo>
                  <a:pt x="24" y="150"/>
                </a:lnTo>
                <a:lnTo>
                  <a:pt x="18" y="144"/>
                </a:lnTo>
                <a:lnTo>
                  <a:pt x="18" y="150"/>
                </a:lnTo>
                <a:lnTo>
                  <a:pt x="0" y="168"/>
                </a:lnTo>
                <a:lnTo>
                  <a:pt x="0" y="228"/>
                </a:lnTo>
                <a:lnTo>
                  <a:pt x="12" y="246"/>
                </a:lnTo>
                <a:lnTo>
                  <a:pt x="42" y="204"/>
                </a:lnTo>
                <a:lnTo>
                  <a:pt x="90" y="180"/>
                </a:lnTo>
                <a:lnTo>
                  <a:pt x="132" y="132"/>
                </a:lnTo>
                <a:lnTo>
                  <a:pt x="168" y="48"/>
                </a:lnTo>
                <a:lnTo>
                  <a:pt x="180" y="0"/>
                </a:lnTo>
                <a:lnTo>
                  <a:pt x="72" y="1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8" name="Freeform 368"/>
          <p:cNvSpPr>
            <a:spLocks/>
          </p:cNvSpPr>
          <p:nvPr/>
        </p:nvSpPr>
        <p:spPr bwMode="auto">
          <a:xfrm>
            <a:off x="4849813" y="4346575"/>
            <a:ext cx="31750" cy="123825"/>
          </a:xfrm>
          <a:custGeom>
            <a:avLst/>
            <a:gdLst>
              <a:gd name="T0" fmla="*/ 2147483647 w 24"/>
              <a:gd name="T1" fmla="*/ 0 h 96"/>
              <a:gd name="T2" fmla="*/ 2147483647 w 24"/>
              <a:gd name="T3" fmla="*/ 0 h 96"/>
              <a:gd name="T4" fmla="*/ 2147483647 w 24"/>
              <a:gd name="T5" fmla="*/ 2147483647 h 96"/>
              <a:gd name="T6" fmla="*/ 0 w 24"/>
              <a:gd name="T7" fmla="*/ 2147483647 h 96"/>
              <a:gd name="T8" fmla="*/ 0 w 24"/>
              <a:gd name="T9" fmla="*/ 2147483647 h 96"/>
              <a:gd name="T10" fmla="*/ 2147483647 w 24"/>
              <a:gd name="T11" fmla="*/ 2147483647 h 96"/>
              <a:gd name="T12" fmla="*/ 2147483647 w 24"/>
              <a:gd name="T13" fmla="*/ 2147483647 h 96"/>
              <a:gd name="T14" fmla="*/ 2147483647 w 24"/>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 h="96">
                <a:moveTo>
                  <a:pt x="12" y="0"/>
                </a:moveTo>
                <a:lnTo>
                  <a:pt x="12" y="0"/>
                </a:lnTo>
                <a:lnTo>
                  <a:pt x="24" y="42"/>
                </a:lnTo>
                <a:lnTo>
                  <a:pt x="0" y="48"/>
                </a:lnTo>
                <a:lnTo>
                  <a:pt x="0" y="66"/>
                </a:lnTo>
                <a:lnTo>
                  <a:pt x="18" y="96"/>
                </a:lnTo>
                <a:lnTo>
                  <a:pt x="24" y="96"/>
                </a:lnTo>
                <a:lnTo>
                  <a:pt x="12"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99" name="Freeform 369"/>
          <p:cNvSpPr>
            <a:spLocks/>
          </p:cNvSpPr>
          <p:nvPr/>
        </p:nvSpPr>
        <p:spPr bwMode="auto">
          <a:xfrm>
            <a:off x="4849813" y="4346575"/>
            <a:ext cx="31750" cy="123825"/>
          </a:xfrm>
          <a:custGeom>
            <a:avLst/>
            <a:gdLst>
              <a:gd name="T0" fmla="*/ 2147483647 w 24"/>
              <a:gd name="T1" fmla="*/ 0 h 96"/>
              <a:gd name="T2" fmla="*/ 2147483647 w 24"/>
              <a:gd name="T3" fmla="*/ 0 h 96"/>
              <a:gd name="T4" fmla="*/ 2147483647 w 24"/>
              <a:gd name="T5" fmla="*/ 2147483647 h 96"/>
              <a:gd name="T6" fmla="*/ 0 w 24"/>
              <a:gd name="T7" fmla="*/ 2147483647 h 96"/>
              <a:gd name="T8" fmla="*/ 0 w 24"/>
              <a:gd name="T9" fmla="*/ 2147483647 h 96"/>
              <a:gd name="T10" fmla="*/ 2147483647 w 24"/>
              <a:gd name="T11" fmla="*/ 2147483647 h 96"/>
              <a:gd name="T12" fmla="*/ 2147483647 w 24"/>
              <a:gd name="T13" fmla="*/ 2147483647 h 9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 h="96">
                <a:moveTo>
                  <a:pt x="12" y="0"/>
                </a:moveTo>
                <a:lnTo>
                  <a:pt x="12" y="0"/>
                </a:lnTo>
                <a:lnTo>
                  <a:pt x="24" y="42"/>
                </a:lnTo>
                <a:lnTo>
                  <a:pt x="0" y="48"/>
                </a:lnTo>
                <a:lnTo>
                  <a:pt x="0" y="66"/>
                </a:lnTo>
                <a:lnTo>
                  <a:pt x="18" y="96"/>
                </a:lnTo>
                <a:lnTo>
                  <a:pt x="24" y="96"/>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0" name="Freeform 370"/>
          <p:cNvSpPr>
            <a:spLocks/>
          </p:cNvSpPr>
          <p:nvPr/>
        </p:nvSpPr>
        <p:spPr bwMode="auto">
          <a:xfrm>
            <a:off x="4833938" y="4065588"/>
            <a:ext cx="258762" cy="404812"/>
          </a:xfrm>
          <a:custGeom>
            <a:avLst/>
            <a:gdLst>
              <a:gd name="T0" fmla="*/ 2147483647 w 198"/>
              <a:gd name="T1" fmla="*/ 2147483647 h 313"/>
              <a:gd name="T2" fmla="*/ 2147483647 w 198"/>
              <a:gd name="T3" fmla="*/ 2147483647 h 313"/>
              <a:gd name="T4" fmla="*/ 2147483647 w 198"/>
              <a:gd name="T5" fmla="*/ 2147483647 h 313"/>
              <a:gd name="T6" fmla="*/ 2147483647 w 198"/>
              <a:gd name="T7" fmla="*/ 2147483647 h 313"/>
              <a:gd name="T8" fmla="*/ 2147483647 w 198"/>
              <a:gd name="T9" fmla="*/ 2147483647 h 313"/>
              <a:gd name="T10" fmla="*/ 2147483647 w 198"/>
              <a:gd name="T11" fmla="*/ 2147483647 h 313"/>
              <a:gd name="T12" fmla="*/ 2147483647 w 198"/>
              <a:gd name="T13" fmla="*/ 2147483647 h 313"/>
              <a:gd name="T14" fmla="*/ 2147483647 w 198"/>
              <a:gd name="T15" fmla="*/ 2147483647 h 313"/>
              <a:gd name="T16" fmla="*/ 2147483647 w 198"/>
              <a:gd name="T17" fmla="*/ 2147483647 h 313"/>
              <a:gd name="T18" fmla="*/ 2147483647 w 198"/>
              <a:gd name="T19" fmla="*/ 2147483647 h 313"/>
              <a:gd name="T20" fmla="*/ 2147483647 w 198"/>
              <a:gd name="T21" fmla="*/ 2147483647 h 313"/>
              <a:gd name="T22" fmla="*/ 2147483647 w 198"/>
              <a:gd name="T23" fmla="*/ 2147483647 h 313"/>
              <a:gd name="T24" fmla="*/ 2147483647 w 198"/>
              <a:gd name="T25" fmla="*/ 0 h 313"/>
              <a:gd name="T26" fmla="*/ 2147483647 w 198"/>
              <a:gd name="T27" fmla="*/ 2147483647 h 313"/>
              <a:gd name="T28" fmla="*/ 2147483647 w 198"/>
              <a:gd name="T29" fmla="*/ 2147483647 h 313"/>
              <a:gd name="T30" fmla="*/ 2147483647 w 198"/>
              <a:gd name="T31" fmla="*/ 2147483647 h 313"/>
              <a:gd name="T32" fmla="*/ 2147483647 w 198"/>
              <a:gd name="T33" fmla="*/ 2147483647 h 313"/>
              <a:gd name="T34" fmla="*/ 2147483647 w 198"/>
              <a:gd name="T35" fmla="*/ 2147483647 h 313"/>
              <a:gd name="T36" fmla="*/ 2147483647 w 198"/>
              <a:gd name="T37" fmla="*/ 2147483647 h 313"/>
              <a:gd name="T38" fmla="*/ 2147483647 w 198"/>
              <a:gd name="T39" fmla="*/ 2147483647 h 313"/>
              <a:gd name="T40" fmla="*/ 2147483647 w 198"/>
              <a:gd name="T41" fmla="*/ 2147483647 h 313"/>
              <a:gd name="T42" fmla="*/ 0 w 198"/>
              <a:gd name="T43" fmla="*/ 2147483647 h 313"/>
              <a:gd name="T44" fmla="*/ 2147483647 w 198"/>
              <a:gd name="T45" fmla="*/ 2147483647 h 313"/>
              <a:gd name="T46" fmla="*/ 2147483647 w 198"/>
              <a:gd name="T47" fmla="*/ 2147483647 h 313"/>
              <a:gd name="T48" fmla="*/ 2147483647 w 198"/>
              <a:gd name="T49" fmla="*/ 2147483647 h 313"/>
              <a:gd name="T50" fmla="*/ 2147483647 w 198"/>
              <a:gd name="T51" fmla="*/ 2147483647 h 31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98" h="313">
                <a:moveTo>
                  <a:pt x="36" y="313"/>
                </a:moveTo>
                <a:lnTo>
                  <a:pt x="60" y="307"/>
                </a:lnTo>
                <a:lnTo>
                  <a:pt x="96" y="295"/>
                </a:lnTo>
                <a:lnTo>
                  <a:pt x="102" y="283"/>
                </a:lnTo>
                <a:lnTo>
                  <a:pt x="132" y="277"/>
                </a:lnTo>
                <a:lnTo>
                  <a:pt x="180" y="247"/>
                </a:lnTo>
                <a:lnTo>
                  <a:pt x="162" y="211"/>
                </a:lnTo>
                <a:lnTo>
                  <a:pt x="168" y="193"/>
                </a:lnTo>
                <a:lnTo>
                  <a:pt x="174" y="162"/>
                </a:lnTo>
                <a:lnTo>
                  <a:pt x="192" y="150"/>
                </a:lnTo>
                <a:lnTo>
                  <a:pt x="198" y="78"/>
                </a:lnTo>
                <a:lnTo>
                  <a:pt x="54" y="0"/>
                </a:lnTo>
                <a:lnTo>
                  <a:pt x="30" y="12"/>
                </a:lnTo>
                <a:lnTo>
                  <a:pt x="30" y="18"/>
                </a:lnTo>
                <a:lnTo>
                  <a:pt x="36" y="48"/>
                </a:lnTo>
                <a:lnTo>
                  <a:pt x="48" y="60"/>
                </a:lnTo>
                <a:lnTo>
                  <a:pt x="36" y="132"/>
                </a:lnTo>
                <a:lnTo>
                  <a:pt x="6" y="168"/>
                </a:lnTo>
                <a:lnTo>
                  <a:pt x="12" y="168"/>
                </a:lnTo>
                <a:lnTo>
                  <a:pt x="6" y="168"/>
                </a:lnTo>
                <a:lnTo>
                  <a:pt x="0" y="175"/>
                </a:lnTo>
                <a:lnTo>
                  <a:pt x="12" y="193"/>
                </a:lnTo>
                <a:lnTo>
                  <a:pt x="30" y="199"/>
                </a:lnTo>
                <a:lnTo>
                  <a:pt x="24" y="217"/>
                </a:lnTo>
                <a:lnTo>
                  <a:pt x="36" y="313"/>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1" name="Freeform 371"/>
          <p:cNvSpPr>
            <a:spLocks/>
          </p:cNvSpPr>
          <p:nvPr/>
        </p:nvSpPr>
        <p:spPr bwMode="auto">
          <a:xfrm>
            <a:off x="4833938" y="4065588"/>
            <a:ext cx="258762" cy="404812"/>
          </a:xfrm>
          <a:custGeom>
            <a:avLst/>
            <a:gdLst>
              <a:gd name="T0" fmla="*/ 2147483647 w 198"/>
              <a:gd name="T1" fmla="*/ 2147483647 h 313"/>
              <a:gd name="T2" fmla="*/ 2147483647 w 198"/>
              <a:gd name="T3" fmla="*/ 2147483647 h 313"/>
              <a:gd name="T4" fmla="*/ 2147483647 w 198"/>
              <a:gd name="T5" fmla="*/ 2147483647 h 313"/>
              <a:gd name="T6" fmla="*/ 2147483647 w 198"/>
              <a:gd name="T7" fmla="*/ 2147483647 h 313"/>
              <a:gd name="T8" fmla="*/ 2147483647 w 198"/>
              <a:gd name="T9" fmla="*/ 2147483647 h 313"/>
              <a:gd name="T10" fmla="*/ 2147483647 w 198"/>
              <a:gd name="T11" fmla="*/ 2147483647 h 313"/>
              <a:gd name="T12" fmla="*/ 2147483647 w 198"/>
              <a:gd name="T13" fmla="*/ 2147483647 h 313"/>
              <a:gd name="T14" fmla="*/ 2147483647 w 198"/>
              <a:gd name="T15" fmla="*/ 2147483647 h 313"/>
              <a:gd name="T16" fmla="*/ 2147483647 w 198"/>
              <a:gd name="T17" fmla="*/ 2147483647 h 313"/>
              <a:gd name="T18" fmla="*/ 2147483647 w 198"/>
              <a:gd name="T19" fmla="*/ 2147483647 h 313"/>
              <a:gd name="T20" fmla="*/ 2147483647 w 198"/>
              <a:gd name="T21" fmla="*/ 2147483647 h 313"/>
              <a:gd name="T22" fmla="*/ 2147483647 w 198"/>
              <a:gd name="T23" fmla="*/ 2147483647 h 313"/>
              <a:gd name="T24" fmla="*/ 2147483647 w 198"/>
              <a:gd name="T25" fmla="*/ 0 h 313"/>
              <a:gd name="T26" fmla="*/ 2147483647 w 198"/>
              <a:gd name="T27" fmla="*/ 2147483647 h 313"/>
              <a:gd name="T28" fmla="*/ 2147483647 w 198"/>
              <a:gd name="T29" fmla="*/ 2147483647 h 313"/>
              <a:gd name="T30" fmla="*/ 2147483647 w 198"/>
              <a:gd name="T31" fmla="*/ 2147483647 h 313"/>
              <a:gd name="T32" fmla="*/ 2147483647 w 198"/>
              <a:gd name="T33" fmla="*/ 2147483647 h 313"/>
              <a:gd name="T34" fmla="*/ 2147483647 w 198"/>
              <a:gd name="T35" fmla="*/ 2147483647 h 313"/>
              <a:gd name="T36" fmla="*/ 2147483647 w 198"/>
              <a:gd name="T37" fmla="*/ 2147483647 h 313"/>
              <a:gd name="T38" fmla="*/ 2147483647 w 198"/>
              <a:gd name="T39" fmla="*/ 2147483647 h 313"/>
              <a:gd name="T40" fmla="*/ 2147483647 w 198"/>
              <a:gd name="T41" fmla="*/ 2147483647 h 313"/>
              <a:gd name="T42" fmla="*/ 0 w 198"/>
              <a:gd name="T43" fmla="*/ 2147483647 h 313"/>
              <a:gd name="T44" fmla="*/ 2147483647 w 198"/>
              <a:gd name="T45" fmla="*/ 2147483647 h 313"/>
              <a:gd name="T46" fmla="*/ 2147483647 w 198"/>
              <a:gd name="T47" fmla="*/ 2147483647 h 313"/>
              <a:gd name="T48" fmla="*/ 2147483647 w 198"/>
              <a:gd name="T49" fmla="*/ 2147483647 h 31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98" h="313">
                <a:moveTo>
                  <a:pt x="36" y="313"/>
                </a:moveTo>
                <a:lnTo>
                  <a:pt x="60" y="307"/>
                </a:lnTo>
                <a:lnTo>
                  <a:pt x="96" y="295"/>
                </a:lnTo>
                <a:lnTo>
                  <a:pt x="102" y="283"/>
                </a:lnTo>
                <a:lnTo>
                  <a:pt x="132" y="277"/>
                </a:lnTo>
                <a:lnTo>
                  <a:pt x="180" y="247"/>
                </a:lnTo>
                <a:lnTo>
                  <a:pt x="162" y="211"/>
                </a:lnTo>
                <a:lnTo>
                  <a:pt x="168" y="193"/>
                </a:lnTo>
                <a:lnTo>
                  <a:pt x="174" y="162"/>
                </a:lnTo>
                <a:lnTo>
                  <a:pt x="192" y="150"/>
                </a:lnTo>
                <a:lnTo>
                  <a:pt x="198" y="78"/>
                </a:lnTo>
                <a:lnTo>
                  <a:pt x="54" y="0"/>
                </a:lnTo>
                <a:lnTo>
                  <a:pt x="30" y="12"/>
                </a:lnTo>
                <a:lnTo>
                  <a:pt x="30" y="18"/>
                </a:lnTo>
                <a:lnTo>
                  <a:pt x="36" y="48"/>
                </a:lnTo>
                <a:lnTo>
                  <a:pt x="48" y="60"/>
                </a:lnTo>
                <a:lnTo>
                  <a:pt x="36" y="132"/>
                </a:lnTo>
                <a:lnTo>
                  <a:pt x="6" y="168"/>
                </a:lnTo>
                <a:lnTo>
                  <a:pt x="12" y="168"/>
                </a:lnTo>
                <a:lnTo>
                  <a:pt x="6" y="168"/>
                </a:lnTo>
                <a:lnTo>
                  <a:pt x="0" y="175"/>
                </a:lnTo>
                <a:lnTo>
                  <a:pt x="12" y="193"/>
                </a:lnTo>
                <a:lnTo>
                  <a:pt x="30" y="199"/>
                </a:lnTo>
                <a:lnTo>
                  <a:pt x="24" y="217"/>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2" name="Freeform 372"/>
          <p:cNvSpPr>
            <a:spLocks/>
          </p:cNvSpPr>
          <p:nvPr/>
        </p:nvSpPr>
        <p:spPr bwMode="auto">
          <a:xfrm>
            <a:off x="4913313" y="5211763"/>
            <a:ext cx="398462" cy="354012"/>
          </a:xfrm>
          <a:custGeom>
            <a:avLst/>
            <a:gdLst>
              <a:gd name="T0" fmla="*/ 2147483647 w 51"/>
              <a:gd name="T1" fmla="*/ 2147483647 h 45"/>
              <a:gd name="T2" fmla="*/ 2147483647 w 51"/>
              <a:gd name="T3" fmla="*/ 2147483647 h 45"/>
              <a:gd name="T4" fmla="*/ 2147483647 w 51"/>
              <a:gd name="T5" fmla="*/ 2147483647 h 45"/>
              <a:gd name="T6" fmla="*/ 2147483647 w 51"/>
              <a:gd name="T7" fmla="*/ 2147483647 h 45"/>
              <a:gd name="T8" fmla="*/ 2147483647 w 51"/>
              <a:gd name="T9" fmla="*/ 0 h 45"/>
              <a:gd name="T10" fmla="*/ 2147483647 w 51"/>
              <a:gd name="T11" fmla="*/ 2147483647 h 45"/>
              <a:gd name="T12" fmla="*/ 2147483647 w 51"/>
              <a:gd name="T13" fmla="*/ 2147483647 h 45"/>
              <a:gd name="T14" fmla="*/ 2147483647 w 51"/>
              <a:gd name="T15" fmla="*/ 2147483647 h 45"/>
              <a:gd name="T16" fmla="*/ 2147483647 w 51"/>
              <a:gd name="T17" fmla="*/ 2147483647 h 45"/>
              <a:gd name="T18" fmla="*/ 2147483647 w 51"/>
              <a:gd name="T19" fmla="*/ 2147483647 h 45"/>
              <a:gd name="T20" fmla="*/ 2147483647 w 51"/>
              <a:gd name="T21" fmla="*/ 2147483647 h 45"/>
              <a:gd name="T22" fmla="*/ 2147483647 w 51"/>
              <a:gd name="T23" fmla="*/ 2147483647 h 45"/>
              <a:gd name="T24" fmla="*/ 2147483647 w 51"/>
              <a:gd name="T25" fmla="*/ 2147483647 h 45"/>
              <a:gd name="T26" fmla="*/ 2147483647 w 51"/>
              <a:gd name="T27" fmla="*/ 2147483647 h 45"/>
              <a:gd name="T28" fmla="*/ 2147483647 w 51"/>
              <a:gd name="T29" fmla="*/ 2147483647 h 45"/>
              <a:gd name="T30" fmla="*/ 2147483647 w 51"/>
              <a:gd name="T31" fmla="*/ 2147483647 h 45"/>
              <a:gd name="T32" fmla="*/ 2147483647 w 51"/>
              <a:gd name="T33" fmla="*/ 2147483647 h 45"/>
              <a:gd name="T34" fmla="*/ 0 w 51"/>
              <a:gd name="T35" fmla="*/ 2147483647 h 45"/>
              <a:gd name="T36" fmla="*/ 2147483647 w 51"/>
              <a:gd name="T37" fmla="*/ 2147483647 h 45"/>
              <a:gd name="T38" fmla="*/ 2147483647 w 51"/>
              <a:gd name="T39" fmla="*/ 2147483647 h 45"/>
              <a:gd name="T40" fmla="*/ 2147483647 w 51"/>
              <a:gd name="T41" fmla="*/ 2147483647 h 45"/>
              <a:gd name="T42" fmla="*/ 2147483647 w 51"/>
              <a:gd name="T43" fmla="*/ 2147483647 h 45"/>
              <a:gd name="T44" fmla="*/ 2147483647 w 51"/>
              <a:gd name="T45" fmla="*/ 2147483647 h 45"/>
              <a:gd name="T46" fmla="*/ 2147483647 w 51"/>
              <a:gd name="T47" fmla="*/ 2147483647 h 45"/>
              <a:gd name="T48" fmla="*/ 2147483647 w 51"/>
              <a:gd name="T49" fmla="*/ 2147483647 h 45"/>
              <a:gd name="T50" fmla="*/ 2147483647 w 51"/>
              <a:gd name="T51" fmla="*/ 2147483647 h 45"/>
              <a:gd name="T52" fmla="*/ 2147483647 w 51"/>
              <a:gd name="T53" fmla="*/ 2147483647 h 45"/>
              <a:gd name="T54" fmla="*/ 2147483647 w 51"/>
              <a:gd name="T55" fmla="*/ 2147483647 h 45"/>
              <a:gd name="T56" fmla="*/ 2147483647 w 51"/>
              <a:gd name="T57" fmla="*/ 2147483647 h 45"/>
              <a:gd name="T58" fmla="*/ 2147483647 w 51"/>
              <a:gd name="T59" fmla="*/ 2147483647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1" h="45">
                <a:moveTo>
                  <a:pt x="48" y="1"/>
                </a:moveTo>
                <a:cubicBezTo>
                  <a:pt x="47" y="1"/>
                  <a:pt x="47" y="1"/>
                  <a:pt x="47" y="1"/>
                </a:cubicBezTo>
                <a:cubicBezTo>
                  <a:pt x="46" y="2"/>
                  <a:pt x="46" y="2"/>
                  <a:pt x="46" y="2"/>
                </a:cubicBezTo>
                <a:cubicBezTo>
                  <a:pt x="47" y="1"/>
                  <a:pt x="47" y="1"/>
                  <a:pt x="47" y="1"/>
                </a:cubicBezTo>
                <a:cubicBezTo>
                  <a:pt x="41" y="0"/>
                  <a:pt x="41" y="0"/>
                  <a:pt x="41" y="0"/>
                </a:cubicBezTo>
                <a:cubicBezTo>
                  <a:pt x="34" y="5"/>
                  <a:pt x="34" y="5"/>
                  <a:pt x="34" y="5"/>
                </a:cubicBezTo>
                <a:cubicBezTo>
                  <a:pt x="26" y="12"/>
                  <a:pt x="26" y="12"/>
                  <a:pt x="26" y="12"/>
                </a:cubicBezTo>
                <a:cubicBezTo>
                  <a:pt x="22" y="12"/>
                  <a:pt x="22" y="12"/>
                  <a:pt x="22" y="12"/>
                </a:cubicBezTo>
                <a:cubicBezTo>
                  <a:pt x="17" y="15"/>
                  <a:pt x="17" y="15"/>
                  <a:pt x="17" y="15"/>
                </a:cubicBezTo>
                <a:cubicBezTo>
                  <a:pt x="14" y="15"/>
                  <a:pt x="14" y="15"/>
                  <a:pt x="14" y="15"/>
                </a:cubicBezTo>
                <a:cubicBezTo>
                  <a:pt x="13" y="13"/>
                  <a:pt x="13" y="13"/>
                  <a:pt x="13" y="13"/>
                </a:cubicBezTo>
                <a:cubicBezTo>
                  <a:pt x="11" y="9"/>
                  <a:pt x="11" y="9"/>
                  <a:pt x="11" y="9"/>
                </a:cubicBezTo>
                <a:cubicBezTo>
                  <a:pt x="11" y="11"/>
                  <a:pt x="11" y="11"/>
                  <a:pt x="11" y="11"/>
                </a:cubicBezTo>
                <a:cubicBezTo>
                  <a:pt x="11" y="9"/>
                  <a:pt x="11" y="9"/>
                  <a:pt x="11" y="9"/>
                </a:cubicBezTo>
                <a:cubicBezTo>
                  <a:pt x="9" y="23"/>
                  <a:pt x="9" y="23"/>
                  <a:pt x="9" y="23"/>
                </a:cubicBezTo>
                <a:cubicBezTo>
                  <a:pt x="6" y="24"/>
                  <a:pt x="6" y="24"/>
                  <a:pt x="6" y="24"/>
                </a:cubicBezTo>
                <a:cubicBezTo>
                  <a:pt x="1" y="22"/>
                  <a:pt x="1" y="22"/>
                  <a:pt x="1" y="22"/>
                </a:cubicBezTo>
                <a:cubicBezTo>
                  <a:pt x="0" y="24"/>
                  <a:pt x="0" y="24"/>
                  <a:pt x="0" y="24"/>
                </a:cubicBezTo>
                <a:cubicBezTo>
                  <a:pt x="2" y="27"/>
                  <a:pt x="2" y="27"/>
                  <a:pt x="2" y="27"/>
                </a:cubicBezTo>
                <a:cubicBezTo>
                  <a:pt x="5" y="35"/>
                  <a:pt x="5" y="35"/>
                  <a:pt x="5" y="35"/>
                </a:cubicBezTo>
                <a:cubicBezTo>
                  <a:pt x="5" y="39"/>
                  <a:pt x="5" y="39"/>
                  <a:pt x="5" y="39"/>
                </a:cubicBezTo>
                <a:cubicBezTo>
                  <a:pt x="9" y="45"/>
                  <a:pt x="9" y="45"/>
                  <a:pt x="9" y="45"/>
                </a:cubicBezTo>
                <a:cubicBezTo>
                  <a:pt x="17" y="43"/>
                  <a:pt x="17" y="43"/>
                  <a:pt x="17" y="43"/>
                </a:cubicBezTo>
                <a:cubicBezTo>
                  <a:pt x="25" y="42"/>
                  <a:pt x="25" y="42"/>
                  <a:pt x="25" y="42"/>
                </a:cubicBezTo>
                <a:cubicBezTo>
                  <a:pt x="32" y="41"/>
                  <a:pt x="32" y="41"/>
                  <a:pt x="32" y="41"/>
                </a:cubicBezTo>
                <a:cubicBezTo>
                  <a:pt x="47" y="25"/>
                  <a:pt x="47" y="25"/>
                  <a:pt x="47" y="25"/>
                </a:cubicBezTo>
                <a:cubicBezTo>
                  <a:pt x="47" y="25"/>
                  <a:pt x="50" y="19"/>
                  <a:pt x="51" y="16"/>
                </a:cubicBezTo>
                <a:cubicBezTo>
                  <a:pt x="51" y="16"/>
                  <a:pt x="51" y="16"/>
                  <a:pt x="51" y="16"/>
                </a:cubicBezTo>
                <a:cubicBezTo>
                  <a:pt x="49" y="16"/>
                  <a:pt x="49" y="16"/>
                  <a:pt x="49" y="16"/>
                </a:cubicBezTo>
                <a:lnTo>
                  <a:pt x="48" y="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3" name="Freeform 373"/>
          <p:cNvSpPr>
            <a:spLocks/>
          </p:cNvSpPr>
          <p:nvPr/>
        </p:nvSpPr>
        <p:spPr bwMode="auto">
          <a:xfrm>
            <a:off x="4999038" y="5095875"/>
            <a:ext cx="236537" cy="234950"/>
          </a:xfrm>
          <a:custGeom>
            <a:avLst/>
            <a:gdLst>
              <a:gd name="T0" fmla="*/ 2147483647 w 180"/>
              <a:gd name="T1" fmla="*/ 2147483647 h 180"/>
              <a:gd name="T2" fmla="*/ 2147483647 w 180"/>
              <a:gd name="T3" fmla="*/ 2147483647 h 180"/>
              <a:gd name="T4" fmla="*/ 2147483647 w 180"/>
              <a:gd name="T5" fmla="*/ 2147483647 h 180"/>
              <a:gd name="T6" fmla="*/ 2147483647 w 180"/>
              <a:gd name="T7" fmla="*/ 2147483647 h 180"/>
              <a:gd name="T8" fmla="*/ 2147483647 w 180"/>
              <a:gd name="T9" fmla="*/ 2147483647 h 180"/>
              <a:gd name="T10" fmla="*/ 2147483647 w 180"/>
              <a:gd name="T11" fmla="*/ 2147483647 h 180"/>
              <a:gd name="T12" fmla="*/ 2147483647 w 180"/>
              <a:gd name="T13" fmla="*/ 2147483647 h 180"/>
              <a:gd name="T14" fmla="*/ 2147483647 w 180"/>
              <a:gd name="T15" fmla="*/ 0 h 180"/>
              <a:gd name="T16" fmla="*/ 2147483647 w 180"/>
              <a:gd name="T17" fmla="*/ 2147483647 h 180"/>
              <a:gd name="T18" fmla="*/ 2147483647 w 180"/>
              <a:gd name="T19" fmla="*/ 2147483647 h 180"/>
              <a:gd name="T20" fmla="*/ 2147483647 w 180"/>
              <a:gd name="T21" fmla="*/ 2147483647 h 180"/>
              <a:gd name="T22" fmla="*/ 0 w 180"/>
              <a:gd name="T23" fmla="*/ 2147483647 h 180"/>
              <a:gd name="T24" fmla="*/ 0 w 180"/>
              <a:gd name="T25" fmla="*/ 2147483647 h 180"/>
              <a:gd name="T26" fmla="*/ 2147483647 w 180"/>
              <a:gd name="T27" fmla="*/ 2147483647 h 180"/>
              <a:gd name="T28" fmla="*/ 2147483647 w 180"/>
              <a:gd name="T29" fmla="*/ 2147483647 h 180"/>
              <a:gd name="T30" fmla="*/ 2147483647 w 180"/>
              <a:gd name="T31" fmla="*/ 2147483647 h 180"/>
              <a:gd name="T32" fmla="*/ 2147483647 w 180"/>
              <a:gd name="T33" fmla="*/ 2147483647 h 180"/>
              <a:gd name="T34" fmla="*/ 2147483647 w 180"/>
              <a:gd name="T35" fmla="*/ 2147483647 h 180"/>
              <a:gd name="T36" fmla="*/ 2147483647 w 180"/>
              <a:gd name="T37" fmla="*/ 2147483647 h 180"/>
              <a:gd name="T38" fmla="*/ 2147483647 w 180"/>
              <a:gd name="T39" fmla="*/ 2147483647 h 180"/>
              <a:gd name="T40" fmla="*/ 2147483647 w 180"/>
              <a:gd name="T41" fmla="*/ 2147483647 h 180"/>
              <a:gd name="T42" fmla="*/ 2147483647 w 180"/>
              <a:gd name="T43" fmla="*/ 2147483647 h 18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0" h="180">
                <a:moveTo>
                  <a:pt x="144" y="54"/>
                </a:moveTo>
                <a:lnTo>
                  <a:pt x="132" y="54"/>
                </a:lnTo>
                <a:lnTo>
                  <a:pt x="114" y="30"/>
                </a:lnTo>
                <a:lnTo>
                  <a:pt x="102" y="6"/>
                </a:lnTo>
                <a:lnTo>
                  <a:pt x="96" y="6"/>
                </a:lnTo>
                <a:lnTo>
                  <a:pt x="84" y="12"/>
                </a:lnTo>
                <a:lnTo>
                  <a:pt x="96" y="6"/>
                </a:lnTo>
                <a:lnTo>
                  <a:pt x="84" y="0"/>
                </a:lnTo>
                <a:lnTo>
                  <a:pt x="66" y="6"/>
                </a:lnTo>
                <a:lnTo>
                  <a:pt x="18" y="18"/>
                </a:lnTo>
                <a:lnTo>
                  <a:pt x="12" y="84"/>
                </a:lnTo>
                <a:lnTo>
                  <a:pt x="0" y="90"/>
                </a:lnTo>
                <a:lnTo>
                  <a:pt x="0" y="144"/>
                </a:lnTo>
                <a:lnTo>
                  <a:pt x="12" y="168"/>
                </a:lnTo>
                <a:lnTo>
                  <a:pt x="18" y="180"/>
                </a:lnTo>
                <a:lnTo>
                  <a:pt x="36" y="180"/>
                </a:lnTo>
                <a:lnTo>
                  <a:pt x="66" y="162"/>
                </a:lnTo>
                <a:lnTo>
                  <a:pt x="90" y="162"/>
                </a:lnTo>
                <a:lnTo>
                  <a:pt x="138" y="120"/>
                </a:lnTo>
                <a:lnTo>
                  <a:pt x="180" y="90"/>
                </a:lnTo>
                <a:lnTo>
                  <a:pt x="150" y="78"/>
                </a:lnTo>
                <a:lnTo>
                  <a:pt x="144" y="5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4" name="Freeform 374"/>
          <p:cNvSpPr>
            <a:spLocks/>
          </p:cNvSpPr>
          <p:nvPr/>
        </p:nvSpPr>
        <p:spPr bwMode="auto">
          <a:xfrm>
            <a:off x="5241925" y="4914900"/>
            <a:ext cx="268288" cy="422275"/>
          </a:xfrm>
          <a:custGeom>
            <a:avLst/>
            <a:gdLst>
              <a:gd name="T0" fmla="*/ 2147483647 w 34"/>
              <a:gd name="T1" fmla="*/ 2147483647 h 54"/>
              <a:gd name="T2" fmla="*/ 2147483647 w 34"/>
              <a:gd name="T3" fmla="*/ 2147483647 h 54"/>
              <a:gd name="T4" fmla="*/ 2147483647 w 34"/>
              <a:gd name="T5" fmla="*/ 2147483647 h 54"/>
              <a:gd name="T6" fmla="*/ 2147483647 w 34"/>
              <a:gd name="T7" fmla="*/ 2147483647 h 54"/>
              <a:gd name="T8" fmla="*/ 2147483647 w 34"/>
              <a:gd name="T9" fmla="*/ 2147483647 h 54"/>
              <a:gd name="T10" fmla="*/ 2147483647 w 34"/>
              <a:gd name="T11" fmla="*/ 2147483647 h 54"/>
              <a:gd name="T12" fmla="*/ 2147483647 w 34"/>
              <a:gd name="T13" fmla="*/ 2147483647 h 54"/>
              <a:gd name="T14" fmla="*/ 2147483647 w 34"/>
              <a:gd name="T15" fmla="*/ 2147483647 h 54"/>
              <a:gd name="T16" fmla="*/ 2147483647 w 34"/>
              <a:gd name="T17" fmla="*/ 2147483647 h 54"/>
              <a:gd name="T18" fmla="*/ 2147483647 w 34"/>
              <a:gd name="T19" fmla="*/ 2147483647 h 54"/>
              <a:gd name="T20" fmla="*/ 2147483647 w 34"/>
              <a:gd name="T21" fmla="*/ 2147483647 h 54"/>
              <a:gd name="T22" fmla="*/ 2147483647 w 34"/>
              <a:gd name="T23" fmla="*/ 2147483647 h 54"/>
              <a:gd name="T24" fmla="*/ 0 w 34"/>
              <a:gd name="T25" fmla="*/ 2147483647 h 54"/>
              <a:gd name="T26" fmla="*/ 0 w 34"/>
              <a:gd name="T27" fmla="*/ 2147483647 h 54"/>
              <a:gd name="T28" fmla="*/ 2147483647 w 34"/>
              <a:gd name="T29" fmla="*/ 2147483647 h 54"/>
              <a:gd name="T30" fmla="*/ 2147483647 w 34"/>
              <a:gd name="T31" fmla="*/ 2147483647 h 54"/>
              <a:gd name="T32" fmla="*/ 2147483647 w 34"/>
              <a:gd name="T33" fmla="*/ 2147483647 h 54"/>
              <a:gd name="T34" fmla="*/ 2147483647 w 34"/>
              <a:gd name="T35" fmla="*/ 2147483647 h 54"/>
              <a:gd name="T36" fmla="*/ 2147483647 w 34"/>
              <a:gd name="T37" fmla="*/ 2147483647 h 54"/>
              <a:gd name="T38" fmla="*/ 2147483647 w 34"/>
              <a:gd name="T39" fmla="*/ 2147483647 h 54"/>
              <a:gd name="T40" fmla="*/ 2147483647 w 34"/>
              <a:gd name="T41" fmla="*/ 2147483647 h 54"/>
              <a:gd name="T42" fmla="*/ 2147483647 w 34"/>
              <a:gd name="T43" fmla="*/ 2147483647 h 54"/>
              <a:gd name="T44" fmla="*/ 2147483647 w 34"/>
              <a:gd name="T45" fmla="*/ 2147483647 h 54"/>
              <a:gd name="T46" fmla="*/ 2147483647 w 34"/>
              <a:gd name="T47" fmla="*/ 2147483647 h 54"/>
              <a:gd name="T48" fmla="*/ 2147483647 w 34"/>
              <a:gd name="T49" fmla="*/ 2147483647 h 54"/>
              <a:gd name="T50" fmla="*/ 2147483647 w 34"/>
              <a:gd name="T51" fmla="*/ 2147483647 h 54"/>
              <a:gd name="T52" fmla="*/ 2147483647 w 34"/>
              <a:gd name="T53" fmla="*/ 2147483647 h 54"/>
              <a:gd name="T54" fmla="*/ 2147483647 w 34"/>
              <a:gd name="T55" fmla="*/ 2147483647 h 54"/>
              <a:gd name="T56" fmla="*/ 2147483647 w 34"/>
              <a:gd name="T57" fmla="*/ 2147483647 h 54"/>
              <a:gd name="T58" fmla="*/ 2147483647 w 34"/>
              <a:gd name="T59" fmla="*/ 2147483647 h 54"/>
              <a:gd name="T60" fmla="*/ 2147483647 w 34"/>
              <a:gd name="T61" fmla="*/ 2147483647 h 54"/>
              <a:gd name="T62" fmla="*/ 2147483647 w 34"/>
              <a:gd name="T63" fmla="*/ 2147483647 h 54"/>
              <a:gd name="T64" fmla="*/ 2147483647 w 34"/>
              <a:gd name="T65" fmla="*/ 2147483647 h 54"/>
              <a:gd name="T66" fmla="*/ 2147483647 w 34"/>
              <a:gd name="T67" fmla="*/ 2147483647 h 54"/>
              <a:gd name="T68" fmla="*/ 2147483647 w 34"/>
              <a:gd name="T69" fmla="*/ 0 h 54"/>
              <a:gd name="T70" fmla="*/ 2147483647 w 34"/>
              <a:gd name="T71" fmla="*/ 0 h 54"/>
              <a:gd name="T72" fmla="*/ 2147483647 w 34"/>
              <a:gd name="T73" fmla="*/ 2147483647 h 54"/>
              <a:gd name="T74" fmla="*/ 2147483647 w 34"/>
              <a:gd name="T75" fmla="*/ 2147483647 h 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4" h="54">
                <a:moveTo>
                  <a:pt x="22" y="2"/>
                </a:moveTo>
                <a:cubicBezTo>
                  <a:pt x="17" y="3"/>
                  <a:pt x="17" y="3"/>
                  <a:pt x="17" y="3"/>
                </a:cubicBezTo>
                <a:cubicBezTo>
                  <a:pt x="17" y="4"/>
                  <a:pt x="17" y="4"/>
                  <a:pt x="17" y="4"/>
                </a:cubicBezTo>
                <a:cubicBezTo>
                  <a:pt x="17" y="3"/>
                  <a:pt x="17" y="3"/>
                  <a:pt x="17" y="3"/>
                </a:cubicBezTo>
                <a:cubicBezTo>
                  <a:pt x="16" y="3"/>
                  <a:pt x="16" y="3"/>
                  <a:pt x="16" y="3"/>
                </a:cubicBezTo>
                <a:cubicBezTo>
                  <a:pt x="16" y="8"/>
                  <a:pt x="16" y="8"/>
                  <a:pt x="16" y="8"/>
                </a:cubicBezTo>
                <a:cubicBezTo>
                  <a:pt x="19" y="13"/>
                  <a:pt x="19" y="13"/>
                  <a:pt x="19" y="13"/>
                </a:cubicBezTo>
                <a:cubicBezTo>
                  <a:pt x="19" y="16"/>
                  <a:pt x="19" y="16"/>
                  <a:pt x="19" y="16"/>
                </a:cubicBezTo>
                <a:cubicBezTo>
                  <a:pt x="16" y="18"/>
                  <a:pt x="16" y="18"/>
                  <a:pt x="16" y="18"/>
                </a:cubicBezTo>
                <a:cubicBezTo>
                  <a:pt x="15" y="16"/>
                  <a:pt x="15" y="16"/>
                  <a:pt x="15" y="16"/>
                </a:cubicBezTo>
                <a:cubicBezTo>
                  <a:pt x="13" y="13"/>
                  <a:pt x="13" y="13"/>
                  <a:pt x="13" y="13"/>
                </a:cubicBezTo>
                <a:cubicBezTo>
                  <a:pt x="9" y="11"/>
                  <a:pt x="9" y="11"/>
                  <a:pt x="9" y="11"/>
                </a:cubicBezTo>
                <a:cubicBezTo>
                  <a:pt x="0" y="15"/>
                  <a:pt x="0" y="15"/>
                  <a:pt x="0" y="15"/>
                </a:cubicBezTo>
                <a:cubicBezTo>
                  <a:pt x="0" y="16"/>
                  <a:pt x="0" y="16"/>
                  <a:pt x="0" y="16"/>
                </a:cubicBezTo>
                <a:cubicBezTo>
                  <a:pt x="1" y="16"/>
                  <a:pt x="1" y="16"/>
                  <a:pt x="1" y="16"/>
                </a:cubicBezTo>
                <a:cubicBezTo>
                  <a:pt x="2" y="15"/>
                  <a:pt x="2" y="15"/>
                  <a:pt x="2" y="15"/>
                </a:cubicBezTo>
                <a:cubicBezTo>
                  <a:pt x="1" y="16"/>
                  <a:pt x="1" y="16"/>
                  <a:pt x="1" y="16"/>
                </a:cubicBezTo>
                <a:cubicBezTo>
                  <a:pt x="9" y="19"/>
                  <a:pt x="9" y="19"/>
                  <a:pt x="9" y="19"/>
                </a:cubicBezTo>
                <a:cubicBezTo>
                  <a:pt x="9" y="23"/>
                  <a:pt x="9" y="23"/>
                  <a:pt x="9" y="23"/>
                </a:cubicBezTo>
                <a:cubicBezTo>
                  <a:pt x="9" y="28"/>
                  <a:pt x="9" y="28"/>
                  <a:pt x="9" y="28"/>
                </a:cubicBezTo>
                <a:cubicBezTo>
                  <a:pt x="7" y="36"/>
                  <a:pt x="7" y="36"/>
                  <a:pt x="7" y="36"/>
                </a:cubicBezTo>
                <a:cubicBezTo>
                  <a:pt x="5" y="39"/>
                  <a:pt x="5" y="39"/>
                  <a:pt x="5" y="39"/>
                </a:cubicBezTo>
                <a:cubicBezTo>
                  <a:pt x="6" y="39"/>
                  <a:pt x="6" y="39"/>
                  <a:pt x="6" y="39"/>
                </a:cubicBezTo>
                <a:cubicBezTo>
                  <a:pt x="7" y="54"/>
                  <a:pt x="7" y="54"/>
                  <a:pt x="7" y="54"/>
                </a:cubicBezTo>
                <a:cubicBezTo>
                  <a:pt x="9" y="54"/>
                  <a:pt x="9" y="54"/>
                  <a:pt x="9" y="54"/>
                </a:cubicBezTo>
                <a:cubicBezTo>
                  <a:pt x="10" y="51"/>
                  <a:pt x="9" y="51"/>
                  <a:pt x="9" y="51"/>
                </a:cubicBezTo>
                <a:cubicBezTo>
                  <a:pt x="16" y="45"/>
                  <a:pt x="16" y="45"/>
                  <a:pt x="16" y="45"/>
                </a:cubicBezTo>
                <a:cubicBezTo>
                  <a:pt x="18" y="40"/>
                  <a:pt x="18" y="40"/>
                  <a:pt x="18" y="40"/>
                </a:cubicBezTo>
                <a:cubicBezTo>
                  <a:pt x="16" y="31"/>
                  <a:pt x="16" y="31"/>
                  <a:pt x="16" y="31"/>
                </a:cubicBezTo>
                <a:cubicBezTo>
                  <a:pt x="21" y="25"/>
                  <a:pt x="21" y="25"/>
                  <a:pt x="21" y="25"/>
                </a:cubicBezTo>
                <a:cubicBezTo>
                  <a:pt x="30" y="20"/>
                  <a:pt x="30" y="20"/>
                  <a:pt x="30" y="20"/>
                </a:cubicBezTo>
                <a:cubicBezTo>
                  <a:pt x="33" y="16"/>
                  <a:pt x="33" y="16"/>
                  <a:pt x="33" y="16"/>
                </a:cubicBezTo>
                <a:cubicBezTo>
                  <a:pt x="34" y="11"/>
                  <a:pt x="34" y="11"/>
                  <a:pt x="34" y="11"/>
                </a:cubicBezTo>
                <a:cubicBezTo>
                  <a:pt x="33" y="4"/>
                  <a:pt x="33" y="4"/>
                  <a:pt x="33" y="4"/>
                </a:cubicBezTo>
                <a:cubicBezTo>
                  <a:pt x="33" y="0"/>
                  <a:pt x="33" y="0"/>
                  <a:pt x="33" y="0"/>
                </a:cubicBezTo>
                <a:cubicBezTo>
                  <a:pt x="33" y="0"/>
                  <a:pt x="33" y="0"/>
                  <a:pt x="33" y="0"/>
                </a:cubicBezTo>
                <a:cubicBezTo>
                  <a:pt x="30" y="1"/>
                  <a:pt x="30" y="1"/>
                  <a:pt x="30" y="1"/>
                </a:cubicBezTo>
                <a:lnTo>
                  <a:pt x="22" y="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5" name="Freeform 375"/>
          <p:cNvSpPr>
            <a:spLocks/>
          </p:cNvSpPr>
          <p:nvPr/>
        </p:nvSpPr>
        <p:spPr bwMode="auto">
          <a:xfrm>
            <a:off x="5241925" y="4673600"/>
            <a:ext cx="260350" cy="265113"/>
          </a:xfrm>
          <a:custGeom>
            <a:avLst/>
            <a:gdLst>
              <a:gd name="T0" fmla="*/ 2147483647 w 33"/>
              <a:gd name="T1" fmla="*/ 2147483647 h 34"/>
              <a:gd name="T2" fmla="*/ 2147483647 w 33"/>
              <a:gd name="T3" fmla="*/ 2147483647 h 34"/>
              <a:gd name="T4" fmla="*/ 2147483647 w 33"/>
              <a:gd name="T5" fmla="*/ 2147483647 h 34"/>
              <a:gd name="T6" fmla="*/ 2147483647 w 33"/>
              <a:gd name="T7" fmla="*/ 2147483647 h 34"/>
              <a:gd name="T8" fmla="*/ 2147483647 w 33"/>
              <a:gd name="T9" fmla="*/ 0 h 34"/>
              <a:gd name="T10" fmla="*/ 2147483647 w 33"/>
              <a:gd name="T11" fmla="*/ 2147483647 h 34"/>
              <a:gd name="T12" fmla="*/ 2147483647 w 33"/>
              <a:gd name="T13" fmla="*/ 2147483647 h 34"/>
              <a:gd name="T14" fmla="*/ 2147483647 w 33"/>
              <a:gd name="T15" fmla="*/ 2147483647 h 34"/>
              <a:gd name="T16" fmla="*/ 2147483647 w 33"/>
              <a:gd name="T17" fmla="*/ 2147483647 h 34"/>
              <a:gd name="T18" fmla="*/ 2147483647 w 33"/>
              <a:gd name="T19" fmla="*/ 2147483647 h 34"/>
              <a:gd name="T20" fmla="*/ 2147483647 w 33"/>
              <a:gd name="T21" fmla="*/ 2147483647 h 34"/>
              <a:gd name="T22" fmla="*/ 0 w 33"/>
              <a:gd name="T23" fmla="*/ 2147483647 h 34"/>
              <a:gd name="T24" fmla="*/ 2147483647 w 33"/>
              <a:gd name="T25" fmla="*/ 2147483647 h 34"/>
              <a:gd name="T26" fmla="*/ 2147483647 w 33"/>
              <a:gd name="T27" fmla="*/ 2147483647 h 34"/>
              <a:gd name="T28" fmla="*/ 2147483647 w 33"/>
              <a:gd name="T29" fmla="*/ 2147483647 h 34"/>
              <a:gd name="T30" fmla="*/ 2147483647 w 33"/>
              <a:gd name="T31" fmla="*/ 2147483647 h 34"/>
              <a:gd name="T32" fmla="*/ 2147483647 w 33"/>
              <a:gd name="T33" fmla="*/ 2147483647 h 34"/>
              <a:gd name="T34" fmla="*/ 2147483647 w 33"/>
              <a:gd name="T35" fmla="*/ 2147483647 h 34"/>
              <a:gd name="T36" fmla="*/ 2147483647 w 33"/>
              <a:gd name="T37" fmla="*/ 2147483647 h 34"/>
              <a:gd name="T38" fmla="*/ 2147483647 w 33"/>
              <a:gd name="T39" fmla="*/ 2147483647 h 34"/>
              <a:gd name="T40" fmla="*/ 2147483647 w 33"/>
              <a:gd name="T41" fmla="*/ 2147483647 h 34"/>
              <a:gd name="T42" fmla="*/ 2147483647 w 33"/>
              <a:gd name="T43" fmla="*/ 2147483647 h 34"/>
              <a:gd name="T44" fmla="*/ 2147483647 w 33"/>
              <a:gd name="T45" fmla="*/ 2147483647 h 34"/>
              <a:gd name="T46" fmla="*/ 2147483647 w 33"/>
              <a:gd name="T47" fmla="*/ 2147483647 h 34"/>
              <a:gd name="T48" fmla="*/ 2147483647 w 33"/>
              <a:gd name="T49" fmla="*/ 2147483647 h 34"/>
              <a:gd name="T50" fmla="*/ 2147483647 w 33"/>
              <a:gd name="T51" fmla="*/ 2147483647 h 34"/>
              <a:gd name="T52" fmla="*/ 2147483647 w 33"/>
              <a:gd name="T53" fmla="*/ 2147483647 h 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3" h="34">
                <a:moveTo>
                  <a:pt x="25" y="6"/>
                </a:moveTo>
                <a:cubicBezTo>
                  <a:pt x="14" y="1"/>
                  <a:pt x="14" y="1"/>
                  <a:pt x="14" y="1"/>
                </a:cubicBezTo>
                <a:cubicBezTo>
                  <a:pt x="14" y="1"/>
                  <a:pt x="14" y="1"/>
                  <a:pt x="14" y="1"/>
                </a:cubicBezTo>
                <a:cubicBezTo>
                  <a:pt x="14" y="1"/>
                  <a:pt x="14" y="1"/>
                  <a:pt x="14" y="1"/>
                </a:cubicBezTo>
                <a:cubicBezTo>
                  <a:pt x="13" y="0"/>
                  <a:pt x="13" y="0"/>
                  <a:pt x="13" y="0"/>
                </a:cubicBezTo>
                <a:cubicBezTo>
                  <a:pt x="12" y="2"/>
                  <a:pt x="12" y="2"/>
                  <a:pt x="12" y="2"/>
                </a:cubicBezTo>
                <a:cubicBezTo>
                  <a:pt x="12" y="5"/>
                  <a:pt x="12" y="5"/>
                  <a:pt x="12" y="5"/>
                </a:cubicBezTo>
                <a:cubicBezTo>
                  <a:pt x="8" y="5"/>
                  <a:pt x="8" y="5"/>
                  <a:pt x="8" y="5"/>
                </a:cubicBezTo>
                <a:cubicBezTo>
                  <a:pt x="6" y="1"/>
                  <a:pt x="6" y="1"/>
                  <a:pt x="6" y="1"/>
                </a:cubicBezTo>
                <a:cubicBezTo>
                  <a:pt x="1" y="1"/>
                  <a:pt x="1" y="1"/>
                  <a:pt x="1" y="1"/>
                </a:cubicBezTo>
                <a:cubicBezTo>
                  <a:pt x="2" y="8"/>
                  <a:pt x="2" y="8"/>
                  <a:pt x="2" y="8"/>
                </a:cubicBezTo>
                <a:cubicBezTo>
                  <a:pt x="0" y="11"/>
                  <a:pt x="0" y="11"/>
                  <a:pt x="0" y="11"/>
                </a:cubicBezTo>
                <a:cubicBezTo>
                  <a:pt x="2" y="19"/>
                  <a:pt x="2" y="19"/>
                  <a:pt x="2" y="19"/>
                </a:cubicBezTo>
                <a:cubicBezTo>
                  <a:pt x="4" y="24"/>
                  <a:pt x="4" y="24"/>
                  <a:pt x="4" y="24"/>
                </a:cubicBezTo>
                <a:cubicBezTo>
                  <a:pt x="4" y="24"/>
                  <a:pt x="8" y="26"/>
                  <a:pt x="9" y="26"/>
                </a:cubicBezTo>
                <a:cubicBezTo>
                  <a:pt x="9" y="26"/>
                  <a:pt x="14" y="27"/>
                  <a:pt x="14" y="27"/>
                </a:cubicBezTo>
                <a:cubicBezTo>
                  <a:pt x="15" y="29"/>
                  <a:pt x="15" y="29"/>
                  <a:pt x="15" y="29"/>
                </a:cubicBezTo>
                <a:cubicBezTo>
                  <a:pt x="17" y="34"/>
                  <a:pt x="17" y="34"/>
                  <a:pt x="17" y="34"/>
                </a:cubicBezTo>
                <a:cubicBezTo>
                  <a:pt x="22" y="33"/>
                  <a:pt x="22" y="33"/>
                  <a:pt x="22" y="33"/>
                </a:cubicBezTo>
                <a:cubicBezTo>
                  <a:pt x="30" y="32"/>
                  <a:pt x="30" y="32"/>
                  <a:pt x="30" y="32"/>
                </a:cubicBezTo>
                <a:cubicBezTo>
                  <a:pt x="33" y="31"/>
                  <a:pt x="33" y="31"/>
                  <a:pt x="33" y="31"/>
                </a:cubicBezTo>
                <a:cubicBezTo>
                  <a:pt x="31" y="28"/>
                  <a:pt x="31" y="28"/>
                  <a:pt x="31" y="28"/>
                </a:cubicBezTo>
                <a:cubicBezTo>
                  <a:pt x="30" y="19"/>
                  <a:pt x="30" y="19"/>
                  <a:pt x="30" y="19"/>
                </a:cubicBezTo>
                <a:cubicBezTo>
                  <a:pt x="30" y="19"/>
                  <a:pt x="28" y="15"/>
                  <a:pt x="28" y="14"/>
                </a:cubicBezTo>
                <a:cubicBezTo>
                  <a:pt x="28" y="13"/>
                  <a:pt x="29" y="12"/>
                  <a:pt x="30" y="12"/>
                </a:cubicBezTo>
                <a:cubicBezTo>
                  <a:pt x="25" y="9"/>
                  <a:pt x="25" y="9"/>
                  <a:pt x="25" y="9"/>
                </a:cubicBezTo>
                <a:lnTo>
                  <a:pt x="25" y="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6" name="Freeform 376"/>
          <p:cNvSpPr>
            <a:spLocks/>
          </p:cNvSpPr>
          <p:nvPr/>
        </p:nvSpPr>
        <p:spPr bwMode="auto">
          <a:xfrm>
            <a:off x="4802188" y="4797425"/>
            <a:ext cx="298450" cy="298450"/>
          </a:xfrm>
          <a:custGeom>
            <a:avLst/>
            <a:gdLst>
              <a:gd name="T0" fmla="*/ 2147483647 w 38"/>
              <a:gd name="T1" fmla="*/ 2147483647 h 38"/>
              <a:gd name="T2" fmla="*/ 2147483647 w 38"/>
              <a:gd name="T3" fmla="*/ 2147483647 h 38"/>
              <a:gd name="T4" fmla="*/ 2147483647 w 38"/>
              <a:gd name="T5" fmla="*/ 2147483647 h 38"/>
              <a:gd name="T6" fmla="*/ 2147483647 w 38"/>
              <a:gd name="T7" fmla="*/ 2147483647 h 38"/>
              <a:gd name="T8" fmla="*/ 2147483647 w 38"/>
              <a:gd name="T9" fmla="*/ 2147483647 h 38"/>
              <a:gd name="T10" fmla="*/ 2147483647 w 38"/>
              <a:gd name="T11" fmla="*/ 2147483647 h 38"/>
              <a:gd name="T12" fmla="*/ 2147483647 w 38"/>
              <a:gd name="T13" fmla="*/ 2147483647 h 38"/>
              <a:gd name="T14" fmla="*/ 2147483647 w 38"/>
              <a:gd name="T15" fmla="*/ 2147483647 h 38"/>
              <a:gd name="T16" fmla="*/ 2147483647 w 38"/>
              <a:gd name="T17" fmla="*/ 2147483647 h 38"/>
              <a:gd name="T18" fmla="*/ 2147483647 w 38"/>
              <a:gd name="T19" fmla="*/ 2147483647 h 38"/>
              <a:gd name="T20" fmla="*/ 2147483647 w 38"/>
              <a:gd name="T21" fmla="*/ 2147483647 h 38"/>
              <a:gd name="T22" fmla="*/ 2147483647 w 38"/>
              <a:gd name="T23" fmla="*/ 2147483647 h 38"/>
              <a:gd name="T24" fmla="*/ 2147483647 w 38"/>
              <a:gd name="T25" fmla="*/ 2147483647 h 38"/>
              <a:gd name="T26" fmla="*/ 2147483647 w 38"/>
              <a:gd name="T27" fmla="*/ 2147483647 h 38"/>
              <a:gd name="T28" fmla="*/ 2147483647 w 38"/>
              <a:gd name="T29" fmla="*/ 2147483647 h 38"/>
              <a:gd name="T30" fmla="*/ 2147483647 w 38"/>
              <a:gd name="T31" fmla="*/ 2147483647 h 38"/>
              <a:gd name="T32" fmla="*/ 2147483647 w 38"/>
              <a:gd name="T33" fmla="*/ 0 h 38"/>
              <a:gd name="T34" fmla="*/ 2147483647 w 38"/>
              <a:gd name="T35" fmla="*/ 0 h 38"/>
              <a:gd name="T36" fmla="*/ 2147483647 w 38"/>
              <a:gd name="T37" fmla="*/ 2147483647 h 38"/>
              <a:gd name="T38" fmla="*/ 2147483647 w 38"/>
              <a:gd name="T39" fmla="*/ 2147483647 h 38"/>
              <a:gd name="T40" fmla="*/ 2147483647 w 38"/>
              <a:gd name="T41" fmla="*/ 2147483647 h 38"/>
              <a:gd name="T42" fmla="*/ 0 w 38"/>
              <a:gd name="T43" fmla="*/ 2147483647 h 38"/>
              <a:gd name="T44" fmla="*/ 0 w 38"/>
              <a:gd name="T45" fmla="*/ 2147483647 h 38"/>
              <a:gd name="T46" fmla="*/ 2147483647 w 38"/>
              <a:gd name="T47" fmla="*/ 2147483647 h 38"/>
              <a:gd name="T48" fmla="*/ 2147483647 w 38"/>
              <a:gd name="T49" fmla="*/ 2147483647 h 3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8" h="38">
                <a:moveTo>
                  <a:pt x="4" y="37"/>
                </a:moveTo>
                <a:cubicBezTo>
                  <a:pt x="18" y="37"/>
                  <a:pt x="18" y="37"/>
                  <a:pt x="18" y="37"/>
                </a:cubicBezTo>
                <a:cubicBezTo>
                  <a:pt x="20" y="38"/>
                  <a:pt x="20" y="38"/>
                  <a:pt x="20" y="38"/>
                </a:cubicBezTo>
                <a:cubicBezTo>
                  <a:pt x="28" y="38"/>
                  <a:pt x="28" y="38"/>
                  <a:pt x="28" y="38"/>
                </a:cubicBezTo>
                <a:cubicBezTo>
                  <a:pt x="34" y="37"/>
                  <a:pt x="34" y="37"/>
                  <a:pt x="34" y="37"/>
                </a:cubicBezTo>
                <a:cubicBezTo>
                  <a:pt x="32" y="33"/>
                  <a:pt x="32" y="33"/>
                  <a:pt x="32" y="33"/>
                </a:cubicBezTo>
                <a:cubicBezTo>
                  <a:pt x="32" y="22"/>
                  <a:pt x="32" y="22"/>
                  <a:pt x="32" y="22"/>
                </a:cubicBezTo>
                <a:cubicBezTo>
                  <a:pt x="38" y="21"/>
                  <a:pt x="38" y="21"/>
                  <a:pt x="38" y="21"/>
                </a:cubicBezTo>
                <a:cubicBezTo>
                  <a:pt x="38" y="17"/>
                  <a:pt x="38" y="17"/>
                  <a:pt x="38" y="17"/>
                </a:cubicBezTo>
                <a:cubicBezTo>
                  <a:pt x="37" y="17"/>
                  <a:pt x="37" y="17"/>
                  <a:pt x="37" y="17"/>
                </a:cubicBezTo>
                <a:cubicBezTo>
                  <a:pt x="38" y="17"/>
                  <a:pt x="38" y="17"/>
                  <a:pt x="38" y="17"/>
                </a:cubicBezTo>
                <a:cubicBezTo>
                  <a:pt x="32" y="16"/>
                  <a:pt x="32" y="16"/>
                  <a:pt x="32" y="16"/>
                </a:cubicBezTo>
                <a:cubicBezTo>
                  <a:pt x="30" y="4"/>
                  <a:pt x="30" y="4"/>
                  <a:pt x="30" y="4"/>
                </a:cubicBezTo>
                <a:cubicBezTo>
                  <a:pt x="30" y="4"/>
                  <a:pt x="25" y="4"/>
                  <a:pt x="24" y="4"/>
                </a:cubicBezTo>
                <a:cubicBezTo>
                  <a:pt x="24" y="4"/>
                  <a:pt x="22" y="6"/>
                  <a:pt x="21" y="6"/>
                </a:cubicBezTo>
                <a:cubicBezTo>
                  <a:pt x="20" y="7"/>
                  <a:pt x="19" y="6"/>
                  <a:pt x="18" y="6"/>
                </a:cubicBezTo>
                <a:cubicBezTo>
                  <a:pt x="17" y="6"/>
                  <a:pt x="13" y="0"/>
                  <a:pt x="12" y="0"/>
                </a:cubicBezTo>
                <a:cubicBezTo>
                  <a:pt x="11" y="0"/>
                  <a:pt x="4" y="0"/>
                  <a:pt x="4" y="0"/>
                </a:cubicBezTo>
                <a:cubicBezTo>
                  <a:pt x="1" y="2"/>
                  <a:pt x="1" y="2"/>
                  <a:pt x="1" y="2"/>
                </a:cubicBezTo>
                <a:cubicBezTo>
                  <a:pt x="3" y="15"/>
                  <a:pt x="3" y="15"/>
                  <a:pt x="3" y="15"/>
                </a:cubicBezTo>
                <a:cubicBezTo>
                  <a:pt x="4" y="21"/>
                  <a:pt x="4" y="21"/>
                  <a:pt x="4" y="21"/>
                </a:cubicBezTo>
                <a:cubicBezTo>
                  <a:pt x="0" y="28"/>
                  <a:pt x="0" y="28"/>
                  <a:pt x="0" y="28"/>
                </a:cubicBezTo>
                <a:cubicBezTo>
                  <a:pt x="0" y="36"/>
                  <a:pt x="0" y="36"/>
                  <a:pt x="0" y="36"/>
                </a:cubicBezTo>
                <a:cubicBezTo>
                  <a:pt x="2" y="35"/>
                  <a:pt x="2" y="35"/>
                  <a:pt x="2" y="35"/>
                </a:cubicBezTo>
                <a:lnTo>
                  <a:pt x="4" y="3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7" name="Freeform 377"/>
          <p:cNvSpPr>
            <a:spLocks/>
          </p:cNvSpPr>
          <p:nvPr/>
        </p:nvSpPr>
        <p:spPr bwMode="auto">
          <a:xfrm>
            <a:off x="4802188" y="4516438"/>
            <a:ext cx="463550" cy="460375"/>
          </a:xfrm>
          <a:custGeom>
            <a:avLst/>
            <a:gdLst>
              <a:gd name="T0" fmla="*/ 2147483647 w 59"/>
              <a:gd name="T1" fmla="*/ 2147483647 h 59"/>
              <a:gd name="T2" fmla="*/ 2147483647 w 59"/>
              <a:gd name="T3" fmla="*/ 2147483647 h 59"/>
              <a:gd name="T4" fmla="*/ 2147483647 w 59"/>
              <a:gd name="T5" fmla="*/ 2147483647 h 59"/>
              <a:gd name="T6" fmla="*/ 2147483647 w 59"/>
              <a:gd name="T7" fmla="*/ 2147483647 h 59"/>
              <a:gd name="T8" fmla="*/ 2147483647 w 59"/>
              <a:gd name="T9" fmla="*/ 2147483647 h 59"/>
              <a:gd name="T10" fmla="*/ 2147483647 w 59"/>
              <a:gd name="T11" fmla="*/ 2147483647 h 59"/>
              <a:gd name="T12" fmla="*/ 0 w 59"/>
              <a:gd name="T13" fmla="*/ 2147483647 h 59"/>
              <a:gd name="T14" fmla="*/ 2147483647 w 59"/>
              <a:gd name="T15" fmla="*/ 2147483647 h 59"/>
              <a:gd name="T16" fmla="*/ 2147483647 w 59"/>
              <a:gd name="T17" fmla="*/ 2147483647 h 59"/>
              <a:gd name="T18" fmla="*/ 2147483647 w 59"/>
              <a:gd name="T19" fmla="*/ 2147483647 h 59"/>
              <a:gd name="T20" fmla="*/ 2147483647 w 59"/>
              <a:gd name="T21" fmla="*/ 2147483647 h 59"/>
              <a:gd name="T22" fmla="*/ 2147483647 w 59"/>
              <a:gd name="T23" fmla="*/ 2147483647 h 59"/>
              <a:gd name="T24" fmla="*/ 2147483647 w 59"/>
              <a:gd name="T25" fmla="*/ 2147483647 h 59"/>
              <a:gd name="T26" fmla="*/ 2147483647 w 59"/>
              <a:gd name="T27" fmla="*/ 2147483647 h 59"/>
              <a:gd name="T28" fmla="*/ 2147483647 w 59"/>
              <a:gd name="T29" fmla="*/ 2147483647 h 59"/>
              <a:gd name="T30" fmla="*/ 2147483647 w 59"/>
              <a:gd name="T31" fmla="*/ 2147483647 h 59"/>
              <a:gd name="T32" fmla="*/ 2147483647 w 59"/>
              <a:gd name="T33" fmla="*/ 2147483647 h 59"/>
              <a:gd name="T34" fmla="*/ 2147483647 w 59"/>
              <a:gd name="T35" fmla="*/ 2147483647 h 59"/>
              <a:gd name="T36" fmla="*/ 2147483647 w 59"/>
              <a:gd name="T37" fmla="*/ 2147483647 h 59"/>
              <a:gd name="T38" fmla="*/ 2147483647 w 59"/>
              <a:gd name="T39" fmla="*/ 2147483647 h 59"/>
              <a:gd name="T40" fmla="*/ 2147483647 w 59"/>
              <a:gd name="T41" fmla="*/ 2147483647 h 59"/>
              <a:gd name="T42" fmla="*/ 2147483647 w 59"/>
              <a:gd name="T43" fmla="*/ 2147483647 h 59"/>
              <a:gd name="T44" fmla="*/ 2147483647 w 59"/>
              <a:gd name="T45" fmla="*/ 2147483647 h 59"/>
              <a:gd name="T46" fmla="*/ 2147483647 w 59"/>
              <a:gd name="T47" fmla="*/ 2147483647 h 59"/>
              <a:gd name="T48" fmla="*/ 2147483647 w 59"/>
              <a:gd name="T49" fmla="*/ 2147483647 h 59"/>
              <a:gd name="T50" fmla="*/ 2147483647 w 59"/>
              <a:gd name="T51" fmla="*/ 2147483647 h 59"/>
              <a:gd name="T52" fmla="*/ 2147483647 w 59"/>
              <a:gd name="T53" fmla="*/ 2147483647 h 59"/>
              <a:gd name="T54" fmla="*/ 2147483647 w 59"/>
              <a:gd name="T55" fmla="*/ 2147483647 h 59"/>
              <a:gd name="T56" fmla="*/ 2147483647 w 59"/>
              <a:gd name="T57" fmla="*/ 2147483647 h 59"/>
              <a:gd name="T58" fmla="*/ 2147483647 w 59"/>
              <a:gd name="T59" fmla="*/ 2147483647 h 59"/>
              <a:gd name="T60" fmla="*/ 2147483647 w 59"/>
              <a:gd name="T61" fmla="*/ 2147483647 h 59"/>
              <a:gd name="T62" fmla="*/ 2147483647 w 59"/>
              <a:gd name="T63" fmla="*/ 2147483647 h 59"/>
              <a:gd name="T64" fmla="*/ 2147483647 w 59"/>
              <a:gd name="T65" fmla="*/ 2147483647 h 59"/>
              <a:gd name="T66" fmla="*/ 2147483647 w 59"/>
              <a:gd name="T67" fmla="*/ 2147483647 h 59"/>
              <a:gd name="T68" fmla="*/ 2147483647 w 59"/>
              <a:gd name="T69" fmla="*/ 0 h 59"/>
              <a:gd name="T70" fmla="*/ 2147483647 w 59"/>
              <a:gd name="T71" fmla="*/ 2147483647 h 59"/>
              <a:gd name="T72" fmla="*/ 2147483647 w 59"/>
              <a:gd name="T73" fmla="*/ 2147483647 h 59"/>
              <a:gd name="T74" fmla="*/ 2147483647 w 59"/>
              <a:gd name="T75" fmla="*/ 2147483647 h 59"/>
              <a:gd name="T76" fmla="*/ 2147483647 w 59"/>
              <a:gd name="T77" fmla="*/ 2147483647 h 59"/>
              <a:gd name="T78" fmla="*/ 2147483647 w 59"/>
              <a:gd name="T79" fmla="*/ 2147483647 h 5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59" h="59">
                <a:moveTo>
                  <a:pt x="21" y="6"/>
                </a:moveTo>
                <a:cubicBezTo>
                  <a:pt x="18" y="18"/>
                  <a:pt x="18" y="18"/>
                  <a:pt x="18" y="18"/>
                </a:cubicBezTo>
                <a:cubicBezTo>
                  <a:pt x="15" y="21"/>
                  <a:pt x="15" y="21"/>
                  <a:pt x="15" y="21"/>
                </a:cubicBezTo>
                <a:cubicBezTo>
                  <a:pt x="11" y="29"/>
                  <a:pt x="11" y="29"/>
                  <a:pt x="11" y="29"/>
                </a:cubicBezTo>
                <a:cubicBezTo>
                  <a:pt x="7" y="32"/>
                  <a:pt x="7" y="32"/>
                  <a:pt x="7" y="32"/>
                </a:cubicBezTo>
                <a:cubicBezTo>
                  <a:pt x="3" y="32"/>
                  <a:pt x="3" y="32"/>
                  <a:pt x="3" y="32"/>
                </a:cubicBezTo>
                <a:cubicBezTo>
                  <a:pt x="0" y="35"/>
                  <a:pt x="0" y="35"/>
                  <a:pt x="0" y="35"/>
                </a:cubicBezTo>
                <a:cubicBezTo>
                  <a:pt x="1" y="38"/>
                  <a:pt x="1" y="38"/>
                  <a:pt x="1" y="38"/>
                </a:cubicBezTo>
                <a:cubicBezTo>
                  <a:pt x="1" y="38"/>
                  <a:pt x="1" y="38"/>
                  <a:pt x="1" y="38"/>
                </a:cubicBezTo>
                <a:cubicBezTo>
                  <a:pt x="4" y="36"/>
                  <a:pt x="4" y="36"/>
                  <a:pt x="4" y="36"/>
                </a:cubicBezTo>
                <a:cubicBezTo>
                  <a:pt x="4" y="36"/>
                  <a:pt x="11" y="36"/>
                  <a:pt x="12" y="36"/>
                </a:cubicBezTo>
                <a:cubicBezTo>
                  <a:pt x="13" y="36"/>
                  <a:pt x="17" y="42"/>
                  <a:pt x="18" y="42"/>
                </a:cubicBezTo>
                <a:cubicBezTo>
                  <a:pt x="19" y="42"/>
                  <a:pt x="20" y="43"/>
                  <a:pt x="21" y="42"/>
                </a:cubicBezTo>
                <a:cubicBezTo>
                  <a:pt x="22" y="42"/>
                  <a:pt x="24" y="40"/>
                  <a:pt x="24" y="40"/>
                </a:cubicBezTo>
                <a:cubicBezTo>
                  <a:pt x="25" y="40"/>
                  <a:pt x="30" y="40"/>
                  <a:pt x="30" y="40"/>
                </a:cubicBezTo>
                <a:cubicBezTo>
                  <a:pt x="32" y="52"/>
                  <a:pt x="32" y="52"/>
                  <a:pt x="32" y="52"/>
                </a:cubicBezTo>
                <a:cubicBezTo>
                  <a:pt x="38" y="53"/>
                  <a:pt x="38" y="53"/>
                  <a:pt x="38" y="53"/>
                </a:cubicBezTo>
                <a:cubicBezTo>
                  <a:pt x="43" y="53"/>
                  <a:pt x="43" y="53"/>
                  <a:pt x="43" y="53"/>
                </a:cubicBezTo>
                <a:cubicBezTo>
                  <a:pt x="49" y="56"/>
                  <a:pt x="49" y="56"/>
                  <a:pt x="49" y="56"/>
                </a:cubicBezTo>
                <a:cubicBezTo>
                  <a:pt x="55" y="59"/>
                  <a:pt x="55" y="59"/>
                  <a:pt x="55" y="59"/>
                </a:cubicBezTo>
                <a:cubicBezTo>
                  <a:pt x="55" y="57"/>
                  <a:pt x="55" y="57"/>
                  <a:pt x="55" y="57"/>
                </a:cubicBezTo>
                <a:cubicBezTo>
                  <a:pt x="52" y="53"/>
                  <a:pt x="52" y="53"/>
                  <a:pt x="52" y="53"/>
                </a:cubicBezTo>
                <a:cubicBezTo>
                  <a:pt x="53" y="50"/>
                  <a:pt x="53" y="50"/>
                  <a:pt x="53" y="50"/>
                </a:cubicBezTo>
                <a:cubicBezTo>
                  <a:pt x="54" y="44"/>
                  <a:pt x="54" y="44"/>
                  <a:pt x="54" y="44"/>
                </a:cubicBezTo>
                <a:cubicBezTo>
                  <a:pt x="57" y="43"/>
                  <a:pt x="57" y="43"/>
                  <a:pt x="57" y="43"/>
                </a:cubicBezTo>
                <a:cubicBezTo>
                  <a:pt x="55" y="37"/>
                  <a:pt x="55" y="37"/>
                  <a:pt x="55" y="37"/>
                </a:cubicBezTo>
                <a:cubicBezTo>
                  <a:pt x="54" y="31"/>
                  <a:pt x="54" y="31"/>
                  <a:pt x="54" y="31"/>
                </a:cubicBezTo>
                <a:cubicBezTo>
                  <a:pt x="53" y="25"/>
                  <a:pt x="53" y="25"/>
                  <a:pt x="53" y="25"/>
                </a:cubicBezTo>
                <a:cubicBezTo>
                  <a:pt x="55" y="18"/>
                  <a:pt x="55" y="18"/>
                  <a:pt x="55" y="18"/>
                </a:cubicBezTo>
                <a:cubicBezTo>
                  <a:pt x="59" y="11"/>
                  <a:pt x="59" y="11"/>
                  <a:pt x="59" y="11"/>
                </a:cubicBezTo>
                <a:cubicBezTo>
                  <a:pt x="59" y="10"/>
                  <a:pt x="59" y="10"/>
                  <a:pt x="59" y="10"/>
                </a:cubicBezTo>
                <a:cubicBezTo>
                  <a:pt x="59" y="5"/>
                  <a:pt x="59" y="5"/>
                  <a:pt x="59" y="5"/>
                </a:cubicBezTo>
                <a:cubicBezTo>
                  <a:pt x="56" y="3"/>
                  <a:pt x="56" y="3"/>
                  <a:pt x="56" y="3"/>
                </a:cubicBezTo>
                <a:cubicBezTo>
                  <a:pt x="51" y="3"/>
                  <a:pt x="51" y="3"/>
                  <a:pt x="51" y="3"/>
                </a:cubicBezTo>
                <a:cubicBezTo>
                  <a:pt x="49" y="0"/>
                  <a:pt x="49" y="0"/>
                  <a:pt x="49" y="0"/>
                </a:cubicBezTo>
                <a:cubicBezTo>
                  <a:pt x="41" y="1"/>
                  <a:pt x="41" y="1"/>
                  <a:pt x="41" y="1"/>
                </a:cubicBezTo>
                <a:cubicBezTo>
                  <a:pt x="32" y="3"/>
                  <a:pt x="32" y="3"/>
                  <a:pt x="32" y="3"/>
                </a:cubicBezTo>
                <a:cubicBezTo>
                  <a:pt x="27" y="1"/>
                  <a:pt x="27" y="1"/>
                  <a:pt x="27" y="1"/>
                </a:cubicBezTo>
                <a:cubicBezTo>
                  <a:pt x="21" y="2"/>
                  <a:pt x="21" y="2"/>
                  <a:pt x="21" y="2"/>
                </a:cubicBezTo>
                <a:cubicBezTo>
                  <a:pt x="21" y="6"/>
                  <a:pt x="21" y="6"/>
                  <a:pt x="21" y="6"/>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8" name="Freeform 378"/>
          <p:cNvSpPr>
            <a:spLocks/>
          </p:cNvSpPr>
          <p:nvPr/>
        </p:nvSpPr>
        <p:spPr bwMode="auto">
          <a:xfrm>
            <a:off x="5319713" y="4203700"/>
            <a:ext cx="369887" cy="354013"/>
          </a:xfrm>
          <a:custGeom>
            <a:avLst/>
            <a:gdLst>
              <a:gd name="T0" fmla="*/ 2147483647 w 47"/>
              <a:gd name="T1" fmla="*/ 2147483647 h 45"/>
              <a:gd name="T2" fmla="*/ 2147483647 w 47"/>
              <a:gd name="T3" fmla="*/ 2147483647 h 45"/>
              <a:gd name="T4" fmla="*/ 2147483647 w 47"/>
              <a:gd name="T5" fmla="*/ 2147483647 h 45"/>
              <a:gd name="T6" fmla="*/ 2147483647 w 47"/>
              <a:gd name="T7" fmla="*/ 2147483647 h 45"/>
              <a:gd name="T8" fmla="*/ 2147483647 w 47"/>
              <a:gd name="T9" fmla="*/ 2147483647 h 45"/>
              <a:gd name="T10" fmla="*/ 2147483647 w 47"/>
              <a:gd name="T11" fmla="*/ 2147483647 h 45"/>
              <a:gd name="T12" fmla="*/ 2147483647 w 47"/>
              <a:gd name="T13" fmla="*/ 2147483647 h 45"/>
              <a:gd name="T14" fmla="*/ 2147483647 w 47"/>
              <a:gd name="T15" fmla="*/ 2147483647 h 45"/>
              <a:gd name="T16" fmla="*/ 2147483647 w 47"/>
              <a:gd name="T17" fmla="*/ 2147483647 h 45"/>
              <a:gd name="T18" fmla="*/ 2147483647 w 47"/>
              <a:gd name="T19" fmla="*/ 2147483647 h 45"/>
              <a:gd name="T20" fmla="*/ 2147483647 w 47"/>
              <a:gd name="T21" fmla="*/ 2147483647 h 45"/>
              <a:gd name="T22" fmla="*/ 2147483647 w 47"/>
              <a:gd name="T23" fmla="*/ 2147483647 h 45"/>
              <a:gd name="T24" fmla="*/ 2147483647 w 47"/>
              <a:gd name="T25" fmla="*/ 2147483647 h 45"/>
              <a:gd name="T26" fmla="*/ 2147483647 w 47"/>
              <a:gd name="T27" fmla="*/ 2147483647 h 45"/>
              <a:gd name="T28" fmla="*/ 2147483647 w 47"/>
              <a:gd name="T29" fmla="*/ 0 h 45"/>
              <a:gd name="T30" fmla="*/ 2147483647 w 47"/>
              <a:gd name="T31" fmla="*/ 0 h 45"/>
              <a:gd name="T32" fmla="*/ 2147483647 w 47"/>
              <a:gd name="T33" fmla="*/ 2147483647 h 45"/>
              <a:gd name="T34" fmla="*/ 2147483647 w 47"/>
              <a:gd name="T35" fmla="*/ 2147483647 h 45"/>
              <a:gd name="T36" fmla="*/ 2147483647 w 47"/>
              <a:gd name="T37" fmla="*/ 2147483647 h 45"/>
              <a:gd name="T38" fmla="*/ 2147483647 w 47"/>
              <a:gd name="T39" fmla="*/ 2147483647 h 45"/>
              <a:gd name="T40" fmla="*/ 2147483647 w 47"/>
              <a:gd name="T41" fmla="*/ 2147483647 h 45"/>
              <a:gd name="T42" fmla="*/ 2147483647 w 47"/>
              <a:gd name="T43" fmla="*/ 2147483647 h 45"/>
              <a:gd name="T44" fmla="*/ 2147483647 w 47"/>
              <a:gd name="T45" fmla="*/ 2147483647 h 45"/>
              <a:gd name="T46" fmla="*/ 0 w 47"/>
              <a:gd name="T47" fmla="*/ 2147483647 h 45"/>
              <a:gd name="T48" fmla="*/ 2147483647 w 47"/>
              <a:gd name="T49" fmla="*/ 2147483647 h 45"/>
              <a:gd name="T50" fmla="*/ 2147483647 w 47"/>
              <a:gd name="T51" fmla="*/ 2147483647 h 45"/>
              <a:gd name="T52" fmla="*/ 2147483647 w 47"/>
              <a:gd name="T53" fmla="*/ 2147483647 h 45"/>
              <a:gd name="T54" fmla="*/ 2147483647 w 47"/>
              <a:gd name="T55" fmla="*/ 2147483647 h 45"/>
              <a:gd name="T56" fmla="*/ 2147483647 w 47"/>
              <a:gd name="T57" fmla="*/ 2147483647 h 45"/>
              <a:gd name="T58" fmla="*/ 2147483647 w 47"/>
              <a:gd name="T59" fmla="*/ 2147483647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7" h="45">
                <a:moveTo>
                  <a:pt x="22" y="45"/>
                </a:moveTo>
                <a:cubicBezTo>
                  <a:pt x="23" y="45"/>
                  <a:pt x="24" y="44"/>
                  <a:pt x="24" y="44"/>
                </a:cubicBezTo>
                <a:cubicBezTo>
                  <a:pt x="27" y="45"/>
                  <a:pt x="27" y="45"/>
                  <a:pt x="27" y="45"/>
                </a:cubicBezTo>
                <a:cubicBezTo>
                  <a:pt x="29" y="45"/>
                  <a:pt x="29" y="45"/>
                  <a:pt x="29" y="45"/>
                </a:cubicBezTo>
                <a:cubicBezTo>
                  <a:pt x="32" y="43"/>
                  <a:pt x="32" y="43"/>
                  <a:pt x="32" y="43"/>
                </a:cubicBezTo>
                <a:cubicBezTo>
                  <a:pt x="39" y="41"/>
                  <a:pt x="39" y="41"/>
                  <a:pt x="39" y="41"/>
                </a:cubicBezTo>
                <a:cubicBezTo>
                  <a:pt x="47" y="32"/>
                  <a:pt x="47" y="32"/>
                  <a:pt x="47" y="32"/>
                </a:cubicBezTo>
                <a:cubicBezTo>
                  <a:pt x="40" y="31"/>
                  <a:pt x="40" y="31"/>
                  <a:pt x="40" y="31"/>
                </a:cubicBezTo>
                <a:cubicBezTo>
                  <a:pt x="33" y="27"/>
                  <a:pt x="33" y="27"/>
                  <a:pt x="33" y="27"/>
                </a:cubicBezTo>
                <a:cubicBezTo>
                  <a:pt x="31" y="24"/>
                  <a:pt x="31" y="24"/>
                  <a:pt x="31" y="24"/>
                </a:cubicBezTo>
                <a:cubicBezTo>
                  <a:pt x="34" y="22"/>
                  <a:pt x="34" y="22"/>
                  <a:pt x="34" y="22"/>
                </a:cubicBezTo>
                <a:cubicBezTo>
                  <a:pt x="33" y="20"/>
                  <a:pt x="33" y="20"/>
                  <a:pt x="33" y="20"/>
                </a:cubicBezTo>
                <a:cubicBezTo>
                  <a:pt x="25" y="8"/>
                  <a:pt x="25" y="8"/>
                  <a:pt x="25" y="8"/>
                </a:cubicBezTo>
                <a:cubicBezTo>
                  <a:pt x="20" y="6"/>
                  <a:pt x="20" y="6"/>
                  <a:pt x="20" y="6"/>
                </a:cubicBezTo>
                <a:cubicBezTo>
                  <a:pt x="17" y="0"/>
                  <a:pt x="17" y="0"/>
                  <a:pt x="17" y="0"/>
                </a:cubicBezTo>
                <a:cubicBezTo>
                  <a:pt x="17" y="0"/>
                  <a:pt x="17" y="0"/>
                  <a:pt x="17" y="0"/>
                </a:cubicBezTo>
                <a:cubicBezTo>
                  <a:pt x="15" y="1"/>
                  <a:pt x="15" y="1"/>
                  <a:pt x="15" y="1"/>
                </a:cubicBezTo>
                <a:cubicBezTo>
                  <a:pt x="12" y="3"/>
                  <a:pt x="12" y="3"/>
                  <a:pt x="12" y="3"/>
                </a:cubicBezTo>
                <a:cubicBezTo>
                  <a:pt x="11" y="14"/>
                  <a:pt x="11" y="14"/>
                  <a:pt x="11" y="14"/>
                </a:cubicBezTo>
                <a:cubicBezTo>
                  <a:pt x="8" y="20"/>
                  <a:pt x="8" y="20"/>
                  <a:pt x="8" y="20"/>
                </a:cubicBezTo>
                <a:cubicBezTo>
                  <a:pt x="4" y="24"/>
                  <a:pt x="4" y="24"/>
                  <a:pt x="4" y="24"/>
                </a:cubicBezTo>
                <a:cubicBezTo>
                  <a:pt x="3" y="30"/>
                  <a:pt x="3" y="30"/>
                  <a:pt x="3" y="30"/>
                </a:cubicBezTo>
                <a:cubicBezTo>
                  <a:pt x="1" y="30"/>
                  <a:pt x="1" y="30"/>
                  <a:pt x="1" y="30"/>
                </a:cubicBezTo>
                <a:cubicBezTo>
                  <a:pt x="0" y="33"/>
                  <a:pt x="0" y="33"/>
                  <a:pt x="0" y="33"/>
                </a:cubicBezTo>
                <a:cubicBezTo>
                  <a:pt x="4" y="36"/>
                  <a:pt x="4" y="36"/>
                  <a:pt x="4" y="36"/>
                </a:cubicBezTo>
                <a:cubicBezTo>
                  <a:pt x="7" y="39"/>
                  <a:pt x="7" y="39"/>
                  <a:pt x="7" y="39"/>
                </a:cubicBezTo>
                <a:cubicBezTo>
                  <a:pt x="9" y="41"/>
                  <a:pt x="9" y="41"/>
                  <a:pt x="9" y="41"/>
                </a:cubicBezTo>
                <a:cubicBezTo>
                  <a:pt x="9" y="42"/>
                  <a:pt x="9" y="42"/>
                  <a:pt x="9" y="42"/>
                </a:cubicBezTo>
                <a:cubicBezTo>
                  <a:pt x="12" y="43"/>
                  <a:pt x="12" y="43"/>
                  <a:pt x="12" y="43"/>
                </a:cubicBezTo>
                <a:cubicBezTo>
                  <a:pt x="12" y="43"/>
                  <a:pt x="21" y="45"/>
                  <a:pt x="22" y="45"/>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09" name="Freeform 379"/>
          <p:cNvSpPr>
            <a:spLocks/>
          </p:cNvSpPr>
          <p:nvPr/>
        </p:nvSpPr>
        <p:spPr bwMode="auto">
          <a:xfrm>
            <a:off x="5343525" y="4532313"/>
            <a:ext cx="204788" cy="234950"/>
          </a:xfrm>
          <a:custGeom>
            <a:avLst/>
            <a:gdLst>
              <a:gd name="T0" fmla="*/ 2147483647 w 26"/>
              <a:gd name="T1" fmla="*/ 2147483647 h 30"/>
              <a:gd name="T2" fmla="*/ 2147483647 w 26"/>
              <a:gd name="T3" fmla="*/ 2147483647 h 30"/>
              <a:gd name="T4" fmla="*/ 2147483647 w 26"/>
              <a:gd name="T5" fmla="*/ 2147483647 h 30"/>
              <a:gd name="T6" fmla="*/ 2147483647 w 26"/>
              <a:gd name="T7" fmla="*/ 2147483647 h 30"/>
              <a:gd name="T8" fmla="*/ 2147483647 w 26"/>
              <a:gd name="T9" fmla="*/ 2147483647 h 30"/>
              <a:gd name="T10" fmla="*/ 2147483647 w 26"/>
              <a:gd name="T11" fmla="*/ 2147483647 h 30"/>
              <a:gd name="T12" fmla="*/ 2147483647 w 26"/>
              <a:gd name="T13" fmla="*/ 2147483647 h 30"/>
              <a:gd name="T14" fmla="*/ 2147483647 w 26"/>
              <a:gd name="T15" fmla="*/ 0 h 30"/>
              <a:gd name="T16" fmla="*/ 2147483647 w 26"/>
              <a:gd name="T17" fmla="*/ 2147483647 h 30"/>
              <a:gd name="T18" fmla="*/ 2147483647 w 26"/>
              <a:gd name="T19" fmla="*/ 2147483647 h 30"/>
              <a:gd name="T20" fmla="*/ 0 w 26"/>
              <a:gd name="T21" fmla="*/ 2147483647 h 30"/>
              <a:gd name="T22" fmla="*/ 2147483647 w 26"/>
              <a:gd name="T23" fmla="*/ 2147483647 h 30"/>
              <a:gd name="T24" fmla="*/ 2147483647 w 26"/>
              <a:gd name="T25" fmla="*/ 2147483647 h 30"/>
              <a:gd name="T26" fmla="*/ 0 w 26"/>
              <a:gd name="T27" fmla="*/ 2147483647 h 30"/>
              <a:gd name="T28" fmla="*/ 2147483647 w 26"/>
              <a:gd name="T29" fmla="*/ 2147483647 h 30"/>
              <a:gd name="T30" fmla="*/ 2147483647 w 26"/>
              <a:gd name="T31" fmla="*/ 2147483647 h 30"/>
              <a:gd name="T32" fmla="*/ 2147483647 w 26"/>
              <a:gd name="T33" fmla="*/ 2147483647 h 30"/>
              <a:gd name="T34" fmla="*/ 2147483647 w 26"/>
              <a:gd name="T35" fmla="*/ 2147483647 h 30"/>
              <a:gd name="T36" fmla="*/ 2147483647 w 26"/>
              <a:gd name="T37" fmla="*/ 2147483647 h 30"/>
              <a:gd name="T38" fmla="*/ 2147483647 w 26"/>
              <a:gd name="T39" fmla="*/ 2147483647 h 30"/>
              <a:gd name="T40" fmla="*/ 2147483647 w 26"/>
              <a:gd name="T41" fmla="*/ 2147483647 h 30"/>
              <a:gd name="T42" fmla="*/ 2147483647 w 26"/>
              <a:gd name="T43" fmla="*/ 2147483647 h 30"/>
              <a:gd name="T44" fmla="*/ 2147483647 w 26"/>
              <a:gd name="T45" fmla="*/ 2147483647 h 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 h="30">
                <a:moveTo>
                  <a:pt x="23" y="7"/>
                </a:moveTo>
                <a:cubicBezTo>
                  <a:pt x="26" y="4"/>
                  <a:pt x="26" y="4"/>
                  <a:pt x="26" y="4"/>
                </a:cubicBezTo>
                <a:cubicBezTo>
                  <a:pt x="26" y="3"/>
                  <a:pt x="26" y="3"/>
                  <a:pt x="26" y="3"/>
                </a:cubicBezTo>
                <a:cubicBezTo>
                  <a:pt x="24" y="3"/>
                  <a:pt x="24" y="3"/>
                  <a:pt x="24" y="3"/>
                </a:cubicBezTo>
                <a:cubicBezTo>
                  <a:pt x="21" y="2"/>
                  <a:pt x="21" y="2"/>
                  <a:pt x="21" y="2"/>
                </a:cubicBezTo>
                <a:cubicBezTo>
                  <a:pt x="21" y="2"/>
                  <a:pt x="20" y="3"/>
                  <a:pt x="19" y="3"/>
                </a:cubicBezTo>
                <a:cubicBezTo>
                  <a:pt x="18" y="3"/>
                  <a:pt x="9" y="1"/>
                  <a:pt x="9" y="1"/>
                </a:cubicBezTo>
                <a:cubicBezTo>
                  <a:pt x="6" y="0"/>
                  <a:pt x="6" y="0"/>
                  <a:pt x="6" y="0"/>
                </a:cubicBezTo>
                <a:cubicBezTo>
                  <a:pt x="6" y="1"/>
                  <a:pt x="6" y="1"/>
                  <a:pt x="6" y="1"/>
                </a:cubicBezTo>
                <a:cubicBezTo>
                  <a:pt x="3" y="1"/>
                  <a:pt x="3" y="1"/>
                  <a:pt x="3" y="1"/>
                </a:cubicBezTo>
                <a:cubicBezTo>
                  <a:pt x="0" y="3"/>
                  <a:pt x="0" y="3"/>
                  <a:pt x="0" y="3"/>
                </a:cubicBezTo>
                <a:cubicBezTo>
                  <a:pt x="2" y="5"/>
                  <a:pt x="2" y="5"/>
                  <a:pt x="2" y="5"/>
                </a:cubicBezTo>
                <a:cubicBezTo>
                  <a:pt x="2" y="9"/>
                  <a:pt x="2" y="9"/>
                  <a:pt x="2" y="9"/>
                </a:cubicBezTo>
                <a:cubicBezTo>
                  <a:pt x="0" y="13"/>
                  <a:pt x="0" y="13"/>
                  <a:pt x="0" y="13"/>
                </a:cubicBezTo>
                <a:cubicBezTo>
                  <a:pt x="1" y="19"/>
                  <a:pt x="1" y="19"/>
                  <a:pt x="1" y="19"/>
                </a:cubicBezTo>
                <a:cubicBezTo>
                  <a:pt x="12" y="24"/>
                  <a:pt x="12" y="24"/>
                  <a:pt x="12" y="24"/>
                </a:cubicBezTo>
                <a:cubicBezTo>
                  <a:pt x="12" y="27"/>
                  <a:pt x="12" y="27"/>
                  <a:pt x="12" y="27"/>
                </a:cubicBezTo>
                <a:cubicBezTo>
                  <a:pt x="17" y="30"/>
                  <a:pt x="17" y="30"/>
                  <a:pt x="17" y="30"/>
                </a:cubicBezTo>
                <a:cubicBezTo>
                  <a:pt x="17" y="29"/>
                  <a:pt x="18" y="29"/>
                  <a:pt x="18" y="29"/>
                </a:cubicBezTo>
                <a:cubicBezTo>
                  <a:pt x="22" y="23"/>
                  <a:pt x="22" y="23"/>
                  <a:pt x="22" y="23"/>
                </a:cubicBezTo>
                <a:cubicBezTo>
                  <a:pt x="25" y="20"/>
                  <a:pt x="25" y="20"/>
                  <a:pt x="25" y="20"/>
                </a:cubicBezTo>
                <a:cubicBezTo>
                  <a:pt x="23" y="17"/>
                  <a:pt x="23" y="17"/>
                  <a:pt x="23" y="17"/>
                </a:cubicBezTo>
                <a:lnTo>
                  <a:pt x="23" y="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0" name="Freeform 380"/>
          <p:cNvSpPr>
            <a:spLocks/>
          </p:cNvSpPr>
          <p:nvPr/>
        </p:nvSpPr>
        <p:spPr bwMode="auto">
          <a:xfrm>
            <a:off x="5122863" y="5040313"/>
            <a:ext cx="188912" cy="179387"/>
          </a:xfrm>
          <a:custGeom>
            <a:avLst/>
            <a:gdLst>
              <a:gd name="T0" fmla="*/ 2147483647 w 24"/>
              <a:gd name="T1" fmla="*/ 2147483647 h 23"/>
              <a:gd name="T2" fmla="*/ 2147483647 w 24"/>
              <a:gd name="T3" fmla="*/ 2147483647 h 23"/>
              <a:gd name="T4" fmla="*/ 2147483647 w 24"/>
              <a:gd name="T5" fmla="*/ 2147483647 h 23"/>
              <a:gd name="T6" fmla="*/ 0 w 24"/>
              <a:gd name="T7" fmla="*/ 2147483647 h 23"/>
              <a:gd name="T8" fmla="*/ 2147483647 w 24"/>
              <a:gd name="T9" fmla="*/ 2147483647 h 23"/>
              <a:gd name="T10" fmla="*/ 2147483647 w 24"/>
              <a:gd name="T11" fmla="*/ 2147483647 h 23"/>
              <a:gd name="T12" fmla="*/ 2147483647 w 24"/>
              <a:gd name="T13" fmla="*/ 2147483647 h 23"/>
              <a:gd name="T14" fmla="*/ 2147483647 w 24"/>
              <a:gd name="T15" fmla="*/ 2147483647 h 23"/>
              <a:gd name="T16" fmla="*/ 2147483647 w 24"/>
              <a:gd name="T17" fmla="*/ 2147483647 h 23"/>
              <a:gd name="T18" fmla="*/ 2147483647 w 24"/>
              <a:gd name="T19" fmla="*/ 2147483647 h 23"/>
              <a:gd name="T20" fmla="*/ 2147483647 w 24"/>
              <a:gd name="T21" fmla="*/ 2147483647 h 23"/>
              <a:gd name="T22" fmla="*/ 2147483647 w 24"/>
              <a:gd name="T23" fmla="*/ 2147483647 h 23"/>
              <a:gd name="T24" fmla="*/ 2147483647 w 24"/>
              <a:gd name="T25" fmla="*/ 2147483647 h 23"/>
              <a:gd name="T26" fmla="*/ 2147483647 w 24"/>
              <a:gd name="T27" fmla="*/ 2147483647 h 23"/>
              <a:gd name="T28" fmla="*/ 2147483647 w 24"/>
              <a:gd name="T29" fmla="*/ 2147483647 h 23"/>
              <a:gd name="T30" fmla="*/ 2147483647 w 24"/>
              <a:gd name="T31" fmla="*/ 0 h 23"/>
              <a:gd name="T32" fmla="*/ 2147483647 w 24"/>
              <a:gd name="T33" fmla="*/ 2147483647 h 23"/>
              <a:gd name="T34" fmla="*/ 2147483647 w 24"/>
              <a:gd name="T35" fmla="*/ 2147483647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4" h="23">
                <a:moveTo>
                  <a:pt x="9" y="5"/>
                </a:moveTo>
                <a:cubicBezTo>
                  <a:pt x="9" y="5"/>
                  <a:pt x="6" y="8"/>
                  <a:pt x="6" y="8"/>
                </a:cubicBezTo>
                <a:cubicBezTo>
                  <a:pt x="5" y="8"/>
                  <a:pt x="2" y="7"/>
                  <a:pt x="2" y="7"/>
                </a:cubicBezTo>
                <a:cubicBezTo>
                  <a:pt x="0" y="8"/>
                  <a:pt x="0" y="8"/>
                  <a:pt x="0" y="8"/>
                </a:cubicBezTo>
                <a:cubicBezTo>
                  <a:pt x="1" y="8"/>
                  <a:pt x="1" y="8"/>
                  <a:pt x="1" y="8"/>
                </a:cubicBezTo>
                <a:cubicBezTo>
                  <a:pt x="3" y="12"/>
                  <a:pt x="3" y="12"/>
                  <a:pt x="3" y="12"/>
                </a:cubicBezTo>
                <a:cubicBezTo>
                  <a:pt x="6" y="16"/>
                  <a:pt x="6" y="16"/>
                  <a:pt x="6" y="16"/>
                </a:cubicBezTo>
                <a:cubicBezTo>
                  <a:pt x="8" y="16"/>
                  <a:pt x="8" y="16"/>
                  <a:pt x="8" y="16"/>
                </a:cubicBezTo>
                <a:cubicBezTo>
                  <a:pt x="9" y="20"/>
                  <a:pt x="9" y="20"/>
                  <a:pt x="9" y="20"/>
                </a:cubicBezTo>
                <a:cubicBezTo>
                  <a:pt x="14" y="22"/>
                  <a:pt x="14" y="22"/>
                  <a:pt x="14" y="22"/>
                </a:cubicBezTo>
                <a:cubicBezTo>
                  <a:pt x="20" y="23"/>
                  <a:pt x="20" y="23"/>
                  <a:pt x="20" y="23"/>
                </a:cubicBezTo>
                <a:cubicBezTo>
                  <a:pt x="22" y="20"/>
                  <a:pt x="22" y="20"/>
                  <a:pt x="22" y="20"/>
                </a:cubicBezTo>
                <a:cubicBezTo>
                  <a:pt x="24" y="12"/>
                  <a:pt x="24" y="12"/>
                  <a:pt x="24" y="12"/>
                </a:cubicBezTo>
                <a:cubicBezTo>
                  <a:pt x="24" y="7"/>
                  <a:pt x="24" y="7"/>
                  <a:pt x="24" y="7"/>
                </a:cubicBezTo>
                <a:cubicBezTo>
                  <a:pt x="24" y="3"/>
                  <a:pt x="24" y="3"/>
                  <a:pt x="24" y="3"/>
                </a:cubicBezTo>
                <a:cubicBezTo>
                  <a:pt x="16" y="0"/>
                  <a:pt x="16" y="0"/>
                  <a:pt x="16" y="0"/>
                </a:cubicBezTo>
                <a:cubicBezTo>
                  <a:pt x="13" y="1"/>
                  <a:pt x="13" y="1"/>
                  <a:pt x="13" y="1"/>
                </a:cubicBezTo>
                <a:lnTo>
                  <a:pt x="9" y="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1" name="Freeform 381"/>
          <p:cNvSpPr>
            <a:spLocks/>
          </p:cNvSpPr>
          <p:nvPr/>
        </p:nvSpPr>
        <p:spPr bwMode="auto">
          <a:xfrm>
            <a:off x="5053013" y="4557713"/>
            <a:ext cx="338137" cy="544512"/>
          </a:xfrm>
          <a:custGeom>
            <a:avLst/>
            <a:gdLst>
              <a:gd name="T0" fmla="*/ 2147483647 w 43"/>
              <a:gd name="T1" fmla="*/ 2147483647 h 70"/>
              <a:gd name="T2" fmla="*/ 2147483647 w 43"/>
              <a:gd name="T3" fmla="*/ 2147483647 h 70"/>
              <a:gd name="T4" fmla="*/ 2147483647 w 43"/>
              <a:gd name="T5" fmla="*/ 2147483647 h 70"/>
              <a:gd name="T6" fmla="*/ 2147483647 w 43"/>
              <a:gd name="T7" fmla="*/ 2147483647 h 70"/>
              <a:gd name="T8" fmla="*/ 2147483647 w 43"/>
              <a:gd name="T9" fmla="*/ 2147483647 h 70"/>
              <a:gd name="T10" fmla="*/ 2147483647 w 43"/>
              <a:gd name="T11" fmla="*/ 2147483647 h 70"/>
              <a:gd name="T12" fmla="*/ 2147483647 w 43"/>
              <a:gd name="T13" fmla="*/ 2147483647 h 70"/>
              <a:gd name="T14" fmla="*/ 2147483647 w 43"/>
              <a:gd name="T15" fmla="*/ 2147483647 h 70"/>
              <a:gd name="T16" fmla="*/ 2147483647 w 43"/>
              <a:gd name="T17" fmla="*/ 2147483647 h 70"/>
              <a:gd name="T18" fmla="*/ 2147483647 w 43"/>
              <a:gd name="T19" fmla="*/ 2147483647 h 70"/>
              <a:gd name="T20" fmla="*/ 2147483647 w 43"/>
              <a:gd name="T21" fmla="*/ 2147483647 h 70"/>
              <a:gd name="T22" fmla="*/ 2147483647 w 43"/>
              <a:gd name="T23" fmla="*/ 2147483647 h 70"/>
              <a:gd name="T24" fmla="*/ 2147483647 w 43"/>
              <a:gd name="T25" fmla="*/ 2147483647 h 70"/>
              <a:gd name="T26" fmla="*/ 2147483647 w 43"/>
              <a:gd name="T27" fmla="*/ 2147483647 h 70"/>
              <a:gd name="T28" fmla="*/ 2147483647 w 43"/>
              <a:gd name="T29" fmla="*/ 2147483647 h 70"/>
              <a:gd name="T30" fmla="*/ 0 w 43"/>
              <a:gd name="T31" fmla="*/ 2147483647 h 70"/>
              <a:gd name="T32" fmla="*/ 0 w 43"/>
              <a:gd name="T33" fmla="*/ 2147483647 h 70"/>
              <a:gd name="T34" fmla="*/ 2147483647 w 43"/>
              <a:gd name="T35" fmla="*/ 2147483647 h 70"/>
              <a:gd name="T36" fmla="*/ 2147483647 w 43"/>
              <a:gd name="T37" fmla="*/ 2147483647 h 70"/>
              <a:gd name="T38" fmla="*/ 2147483647 w 43"/>
              <a:gd name="T39" fmla="*/ 2147483647 h 70"/>
              <a:gd name="T40" fmla="*/ 2147483647 w 43"/>
              <a:gd name="T41" fmla="*/ 2147483647 h 70"/>
              <a:gd name="T42" fmla="*/ 2147483647 w 43"/>
              <a:gd name="T43" fmla="*/ 2147483647 h 70"/>
              <a:gd name="T44" fmla="*/ 2147483647 w 43"/>
              <a:gd name="T45" fmla="*/ 2147483647 h 70"/>
              <a:gd name="T46" fmla="*/ 2147483647 w 43"/>
              <a:gd name="T47" fmla="*/ 2147483647 h 70"/>
              <a:gd name="T48" fmla="*/ 2147483647 w 43"/>
              <a:gd name="T49" fmla="*/ 2147483647 h 70"/>
              <a:gd name="T50" fmla="*/ 2147483647 w 43"/>
              <a:gd name="T51" fmla="*/ 2147483647 h 70"/>
              <a:gd name="T52" fmla="*/ 2147483647 w 43"/>
              <a:gd name="T53" fmla="*/ 2147483647 h 70"/>
              <a:gd name="T54" fmla="*/ 2147483647 w 43"/>
              <a:gd name="T55" fmla="*/ 2147483647 h 70"/>
              <a:gd name="T56" fmla="*/ 2147483647 w 43"/>
              <a:gd name="T57" fmla="*/ 2147483647 h 70"/>
              <a:gd name="T58" fmla="*/ 2147483647 w 43"/>
              <a:gd name="T59" fmla="*/ 2147483647 h 70"/>
              <a:gd name="T60" fmla="*/ 2147483647 w 43"/>
              <a:gd name="T61" fmla="*/ 2147483647 h 70"/>
              <a:gd name="T62" fmla="*/ 2147483647 w 43"/>
              <a:gd name="T63" fmla="*/ 2147483647 h 70"/>
              <a:gd name="T64" fmla="*/ 2147483647 w 43"/>
              <a:gd name="T65" fmla="*/ 2147483647 h 70"/>
              <a:gd name="T66" fmla="*/ 2147483647 w 43"/>
              <a:gd name="T67" fmla="*/ 2147483647 h 70"/>
              <a:gd name="T68" fmla="*/ 2147483647 w 43"/>
              <a:gd name="T69" fmla="*/ 2147483647 h 70"/>
              <a:gd name="T70" fmla="*/ 2147483647 w 43"/>
              <a:gd name="T71" fmla="*/ 2147483647 h 70"/>
              <a:gd name="T72" fmla="*/ 2147483647 w 43"/>
              <a:gd name="T73" fmla="*/ 2147483647 h 70"/>
              <a:gd name="T74" fmla="*/ 2147483647 w 43"/>
              <a:gd name="T75" fmla="*/ 2147483647 h 70"/>
              <a:gd name="T76" fmla="*/ 2147483647 w 43"/>
              <a:gd name="T77" fmla="*/ 2147483647 h 70"/>
              <a:gd name="T78" fmla="*/ 2147483647 w 43"/>
              <a:gd name="T79" fmla="*/ 2147483647 h 70"/>
              <a:gd name="T80" fmla="*/ 2147483647 w 43"/>
              <a:gd name="T81" fmla="*/ 2147483647 h 70"/>
              <a:gd name="T82" fmla="*/ 2147483647 w 43"/>
              <a:gd name="T83" fmla="*/ 2147483647 h 70"/>
              <a:gd name="T84" fmla="*/ 2147483647 w 43"/>
              <a:gd name="T85" fmla="*/ 2147483647 h 70"/>
              <a:gd name="T86" fmla="*/ 2147483647 w 43"/>
              <a:gd name="T87" fmla="*/ 2147483647 h 70"/>
              <a:gd name="T88" fmla="*/ 2147483647 w 43"/>
              <a:gd name="T89" fmla="*/ 2147483647 h 70"/>
              <a:gd name="T90" fmla="*/ 2147483647 w 43"/>
              <a:gd name="T91" fmla="*/ 2147483647 h 70"/>
              <a:gd name="T92" fmla="*/ 2147483647 w 43"/>
              <a:gd name="T93" fmla="*/ 2147483647 h 70"/>
              <a:gd name="T94" fmla="*/ 2147483647 w 43"/>
              <a:gd name="T95" fmla="*/ 2147483647 h 70"/>
              <a:gd name="T96" fmla="*/ 2147483647 w 43"/>
              <a:gd name="T97" fmla="*/ 2147483647 h 70"/>
              <a:gd name="T98" fmla="*/ 2147483647 w 43"/>
              <a:gd name="T99" fmla="*/ 2147483647 h 70"/>
              <a:gd name="T100" fmla="*/ 2147483647 w 43"/>
              <a:gd name="T101" fmla="*/ 2147483647 h 70"/>
              <a:gd name="T102" fmla="*/ 2147483647 w 43"/>
              <a:gd name="T103" fmla="*/ 2147483647 h 70"/>
              <a:gd name="T104" fmla="*/ 2147483647 w 43"/>
              <a:gd name="T105" fmla="*/ 2147483647 h 70"/>
              <a:gd name="T106" fmla="*/ 2147483647 w 43"/>
              <a:gd name="T107" fmla="*/ 2147483647 h 70"/>
              <a:gd name="T108" fmla="*/ 2147483647 w 43"/>
              <a:gd name="T109" fmla="*/ 2147483647 h 70"/>
              <a:gd name="T110" fmla="*/ 2147483647 w 43"/>
              <a:gd name="T111" fmla="*/ 0 h 70"/>
              <a:gd name="T112" fmla="*/ 2147483647 w 43"/>
              <a:gd name="T113" fmla="*/ 0 h 70"/>
              <a:gd name="T114" fmla="*/ 2147483647 w 43"/>
              <a:gd name="T115" fmla="*/ 2147483647 h 70"/>
              <a:gd name="T116" fmla="*/ 2147483647 w 43"/>
              <a:gd name="T117" fmla="*/ 0 h 70"/>
              <a:gd name="T118" fmla="*/ 2147483647 w 43"/>
              <a:gd name="T119" fmla="*/ 2147483647 h 70"/>
              <a:gd name="T120" fmla="*/ 2147483647 w 43"/>
              <a:gd name="T121" fmla="*/ 2147483647 h 7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3" h="70">
                <a:moveTo>
                  <a:pt x="27" y="6"/>
                </a:moveTo>
                <a:cubicBezTo>
                  <a:pt x="23" y="13"/>
                  <a:pt x="23" y="13"/>
                  <a:pt x="23" y="13"/>
                </a:cubicBezTo>
                <a:cubicBezTo>
                  <a:pt x="21" y="20"/>
                  <a:pt x="21" y="20"/>
                  <a:pt x="21" y="20"/>
                </a:cubicBezTo>
                <a:cubicBezTo>
                  <a:pt x="22" y="26"/>
                  <a:pt x="22" y="26"/>
                  <a:pt x="22" y="26"/>
                </a:cubicBezTo>
                <a:cubicBezTo>
                  <a:pt x="23" y="32"/>
                  <a:pt x="23" y="32"/>
                  <a:pt x="23" y="32"/>
                </a:cubicBezTo>
                <a:cubicBezTo>
                  <a:pt x="25" y="38"/>
                  <a:pt x="25" y="38"/>
                  <a:pt x="25" y="38"/>
                </a:cubicBezTo>
                <a:cubicBezTo>
                  <a:pt x="22" y="39"/>
                  <a:pt x="22" y="39"/>
                  <a:pt x="22" y="39"/>
                </a:cubicBezTo>
                <a:cubicBezTo>
                  <a:pt x="21" y="45"/>
                  <a:pt x="21" y="45"/>
                  <a:pt x="21" y="45"/>
                </a:cubicBezTo>
                <a:cubicBezTo>
                  <a:pt x="20" y="48"/>
                  <a:pt x="20" y="48"/>
                  <a:pt x="20" y="48"/>
                </a:cubicBezTo>
                <a:cubicBezTo>
                  <a:pt x="23" y="52"/>
                  <a:pt x="23" y="52"/>
                  <a:pt x="23" y="52"/>
                </a:cubicBezTo>
                <a:cubicBezTo>
                  <a:pt x="23" y="54"/>
                  <a:pt x="23" y="54"/>
                  <a:pt x="23" y="54"/>
                </a:cubicBezTo>
                <a:cubicBezTo>
                  <a:pt x="17" y="51"/>
                  <a:pt x="17" y="51"/>
                  <a:pt x="17" y="51"/>
                </a:cubicBezTo>
                <a:cubicBezTo>
                  <a:pt x="11" y="48"/>
                  <a:pt x="11" y="48"/>
                  <a:pt x="11" y="48"/>
                </a:cubicBezTo>
                <a:cubicBezTo>
                  <a:pt x="6" y="48"/>
                  <a:pt x="6" y="48"/>
                  <a:pt x="6" y="48"/>
                </a:cubicBezTo>
                <a:cubicBezTo>
                  <a:pt x="6" y="52"/>
                  <a:pt x="6" y="52"/>
                  <a:pt x="6" y="52"/>
                </a:cubicBezTo>
                <a:cubicBezTo>
                  <a:pt x="0" y="53"/>
                  <a:pt x="0" y="53"/>
                  <a:pt x="0" y="53"/>
                </a:cubicBezTo>
                <a:cubicBezTo>
                  <a:pt x="0" y="64"/>
                  <a:pt x="0" y="64"/>
                  <a:pt x="0" y="64"/>
                </a:cubicBezTo>
                <a:cubicBezTo>
                  <a:pt x="2" y="68"/>
                  <a:pt x="2" y="68"/>
                  <a:pt x="2" y="68"/>
                </a:cubicBezTo>
                <a:cubicBezTo>
                  <a:pt x="6" y="68"/>
                  <a:pt x="6" y="68"/>
                  <a:pt x="6" y="68"/>
                </a:cubicBezTo>
                <a:cubicBezTo>
                  <a:pt x="8" y="69"/>
                  <a:pt x="8" y="69"/>
                  <a:pt x="8" y="69"/>
                </a:cubicBezTo>
                <a:cubicBezTo>
                  <a:pt x="7" y="69"/>
                  <a:pt x="7" y="69"/>
                  <a:pt x="7" y="69"/>
                </a:cubicBezTo>
                <a:cubicBezTo>
                  <a:pt x="9" y="70"/>
                  <a:pt x="9" y="70"/>
                  <a:pt x="9" y="70"/>
                </a:cubicBezTo>
                <a:cubicBezTo>
                  <a:pt x="11" y="69"/>
                  <a:pt x="11" y="69"/>
                  <a:pt x="11" y="69"/>
                </a:cubicBezTo>
                <a:cubicBezTo>
                  <a:pt x="11" y="69"/>
                  <a:pt x="14" y="70"/>
                  <a:pt x="15" y="70"/>
                </a:cubicBezTo>
                <a:cubicBezTo>
                  <a:pt x="15" y="70"/>
                  <a:pt x="18" y="67"/>
                  <a:pt x="18" y="67"/>
                </a:cubicBezTo>
                <a:cubicBezTo>
                  <a:pt x="22" y="63"/>
                  <a:pt x="22" y="63"/>
                  <a:pt x="22" y="63"/>
                </a:cubicBezTo>
                <a:cubicBezTo>
                  <a:pt x="25" y="62"/>
                  <a:pt x="25" y="62"/>
                  <a:pt x="25" y="62"/>
                </a:cubicBezTo>
                <a:cubicBezTo>
                  <a:pt x="24" y="62"/>
                  <a:pt x="24" y="62"/>
                  <a:pt x="24" y="62"/>
                </a:cubicBezTo>
                <a:cubicBezTo>
                  <a:pt x="24" y="61"/>
                  <a:pt x="24" y="61"/>
                  <a:pt x="24" y="61"/>
                </a:cubicBezTo>
                <a:cubicBezTo>
                  <a:pt x="33" y="57"/>
                  <a:pt x="33" y="57"/>
                  <a:pt x="33" y="57"/>
                </a:cubicBezTo>
                <a:cubicBezTo>
                  <a:pt x="37" y="59"/>
                  <a:pt x="37" y="59"/>
                  <a:pt x="37" y="59"/>
                </a:cubicBezTo>
                <a:cubicBezTo>
                  <a:pt x="39" y="62"/>
                  <a:pt x="39" y="62"/>
                  <a:pt x="39" y="62"/>
                </a:cubicBezTo>
                <a:cubicBezTo>
                  <a:pt x="40" y="64"/>
                  <a:pt x="40" y="64"/>
                  <a:pt x="40" y="64"/>
                </a:cubicBezTo>
                <a:cubicBezTo>
                  <a:pt x="43" y="62"/>
                  <a:pt x="43" y="62"/>
                  <a:pt x="43" y="62"/>
                </a:cubicBezTo>
                <a:cubicBezTo>
                  <a:pt x="43" y="59"/>
                  <a:pt x="43" y="59"/>
                  <a:pt x="43" y="59"/>
                </a:cubicBezTo>
                <a:cubicBezTo>
                  <a:pt x="40" y="54"/>
                  <a:pt x="40" y="54"/>
                  <a:pt x="40" y="54"/>
                </a:cubicBezTo>
                <a:cubicBezTo>
                  <a:pt x="40" y="49"/>
                  <a:pt x="40" y="49"/>
                  <a:pt x="40" y="49"/>
                </a:cubicBezTo>
                <a:cubicBezTo>
                  <a:pt x="41" y="49"/>
                  <a:pt x="41" y="49"/>
                  <a:pt x="41" y="49"/>
                </a:cubicBezTo>
                <a:cubicBezTo>
                  <a:pt x="39" y="44"/>
                  <a:pt x="39" y="44"/>
                  <a:pt x="39" y="44"/>
                </a:cubicBezTo>
                <a:cubicBezTo>
                  <a:pt x="38" y="42"/>
                  <a:pt x="38" y="42"/>
                  <a:pt x="38" y="42"/>
                </a:cubicBezTo>
                <a:cubicBezTo>
                  <a:pt x="38" y="42"/>
                  <a:pt x="33" y="41"/>
                  <a:pt x="33" y="41"/>
                </a:cubicBezTo>
                <a:cubicBezTo>
                  <a:pt x="32" y="41"/>
                  <a:pt x="28" y="39"/>
                  <a:pt x="28" y="39"/>
                </a:cubicBezTo>
                <a:cubicBezTo>
                  <a:pt x="26" y="34"/>
                  <a:pt x="26" y="34"/>
                  <a:pt x="26" y="34"/>
                </a:cubicBezTo>
                <a:cubicBezTo>
                  <a:pt x="24" y="26"/>
                  <a:pt x="24" y="26"/>
                  <a:pt x="24" y="26"/>
                </a:cubicBezTo>
                <a:cubicBezTo>
                  <a:pt x="26" y="23"/>
                  <a:pt x="26" y="23"/>
                  <a:pt x="26" y="23"/>
                </a:cubicBezTo>
                <a:cubicBezTo>
                  <a:pt x="25" y="16"/>
                  <a:pt x="25" y="16"/>
                  <a:pt x="25" y="16"/>
                </a:cubicBezTo>
                <a:cubicBezTo>
                  <a:pt x="30" y="16"/>
                  <a:pt x="30" y="16"/>
                  <a:pt x="30" y="16"/>
                </a:cubicBezTo>
                <a:cubicBezTo>
                  <a:pt x="32" y="20"/>
                  <a:pt x="32" y="20"/>
                  <a:pt x="32" y="20"/>
                </a:cubicBezTo>
                <a:cubicBezTo>
                  <a:pt x="36" y="20"/>
                  <a:pt x="36" y="20"/>
                  <a:pt x="36" y="20"/>
                </a:cubicBezTo>
                <a:cubicBezTo>
                  <a:pt x="36" y="17"/>
                  <a:pt x="36" y="17"/>
                  <a:pt x="36" y="17"/>
                </a:cubicBezTo>
                <a:cubicBezTo>
                  <a:pt x="37" y="15"/>
                  <a:pt x="37" y="15"/>
                  <a:pt x="37" y="15"/>
                </a:cubicBezTo>
                <a:cubicBezTo>
                  <a:pt x="38" y="16"/>
                  <a:pt x="38" y="16"/>
                  <a:pt x="38" y="16"/>
                </a:cubicBezTo>
                <a:cubicBezTo>
                  <a:pt x="37" y="10"/>
                  <a:pt x="37" y="10"/>
                  <a:pt x="37" y="10"/>
                </a:cubicBezTo>
                <a:cubicBezTo>
                  <a:pt x="39" y="6"/>
                  <a:pt x="39" y="6"/>
                  <a:pt x="39" y="6"/>
                </a:cubicBezTo>
                <a:cubicBezTo>
                  <a:pt x="39" y="2"/>
                  <a:pt x="39" y="2"/>
                  <a:pt x="39" y="2"/>
                </a:cubicBezTo>
                <a:cubicBezTo>
                  <a:pt x="37" y="0"/>
                  <a:pt x="37" y="0"/>
                  <a:pt x="37" y="0"/>
                </a:cubicBezTo>
                <a:cubicBezTo>
                  <a:pt x="35" y="0"/>
                  <a:pt x="35" y="0"/>
                  <a:pt x="35" y="0"/>
                </a:cubicBezTo>
                <a:cubicBezTo>
                  <a:pt x="28" y="1"/>
                  <a:pt x="28" y="1"/>
                  <a:pt x="28" y="1"/>
                </a:cubicBezTo>
                <a:cubicBezTo>
                  <a:pt x="27" y="0"/>
                  <a:pt x="27" y="0"/>
                  <a:pt x="27" y="0"/>
                </a:cubicBezTo>
                <a:cubicBezTo>
                  <a:pt x="27" y="5"/>
                  <a:pt x="27" y="5"/>
                  <a:pt x="27" y="5"/>
                </a:cubicBezTo>
                <a:lnTo>
                  <a:pt x="27" y="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2" name="Freeform 382"/>
          <p:cNvSpPr>
            <a:spLocks/>
          </p:cNvSpPr>
          <p:nvPr/>
        </p:nvSpPr>
        <p:spPr bwMode="auto">
          <a:xfrm>
            <a:off x="4379913" y="4275138"/>
            <a:ext cx="187325" cy="141287"/>
          </a:xfrm>
          <a:custGeom>
            <a:avLst/>
            <a:gdLst>
              <a:gd name="T0" fmla="*/ 2147483647 w 144"/>
              <a:gd name="T1" fmla="*/ 2147483647 h 109"/>
              <a:gd name="T2" fmla="*/ 2147483647 w 144"/>
              <a:gd name="T3" fmla="*/ 2147483647 h 109"/>
              <a:gd name="T4" fmla="*/ 2147483647 w 144"/>
              <a:gd name="T5" fmla="*/ 2147483647 h 109"/>
              <a:gd name="T6" fmla="*/ 2147483647 w 144"/>
              <a:gd name="T7" fmla="*/ 2147483647 h 109"/>
              <a:gd name="T8" fmla="*/ 2147483647 w 144"/>
              <a:gd name="T9" fmla="*/ 2147483647 h 109"/>
              <a:gd name="T10" fmla="*/ 2147483647 w 144"/>
              <a:gd name="T11" fmla="*/ 2147483647 h 109"/>
              <a:gd name="T12" fmla="*/ 2147483647 w 144"/>
              <a:gd name="T13" fmla="*/ 0 h 109"/>
              <a:gd name="T14" fmla="*/ 2147483647 w 144"/>
              <a:gd name="T15" fmla="*/ 0 h 109"/>
              <a:gd name="T16" fmla="*/ 2147483647 w 144"/>
              <a:gd name="T17" fmla="*/ 2147483647 h 109"/>
              <a:gd name="T18" fmla="*/ 2147483647 w 144"/>
              <a:gd name="T19" fmla="*/ 2147483647 h 109"/>
              <a:gd name="T20" fmla="*/ 2147483647 w 144"/>
              <a:gd name="T21" fmla="*/ 2147483647 h 109"/>
              <a:gd name="T22" fmla="*/ 0 w 144"/>
              <a:gd name="T23" fmla="*/ 2147483647 h 109"/>
              <a:gd name="T24" fmla="*/ 0 w 144"/>
              <a:gd name="T25" fmla="*/ 2147483647 h 109"/>
              <a:gd name="T26" fmla="*/ 2147483647 w 144"/>
              <a:gd name="T27" fmla="*/ 2147483647 h 109"/>
              <a:gd name="T28" fmla="*/ 2147483647 w 144"/>
              <a:gd name="T29" fmla="*/ 2147483647 h 109"/>
              <a:gd name="T30" fmla="*/ 2147483647 w 144"/>
              <a:gd name="T31" fmla="*/ 2147483647 h 109"/>
              <a:gd name="T32" fmla="*/ 2147483647 w 144"/>
              <a:gd name="T33" fmla="*/ 2147483647 h 109"/>
              <a:gd name="T34" fmla="*/ 2147483647 w 144"/>
              <a:gd name="T35" fmla="*/ 2147483647 h 109"/>
              <a:gd name="T36" fmla="*/ 2147483647 w 144"/>
              <a:gd name="T37" fmla="*/ 2147483647 h 109"/>
              <a:gd name="T38" fmla="*/ 2147483647 w 144"/>
              <a:gd name="T39" fmla="*/ 2147483647 h 10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44" h="109">
                <a:moveTo>
                  <a:pt x="114" y="79"/>
                </a:moveTo>
                <a:lnTo>
                  <a:pt x="120" y="79"/>
                </a:lnTo>
                <a:lnTo>
                  <a:pt x="138" y="55"/>
                </a:lnTo>
                <a:lnTo>
                  <a:pt x="144" y="49"/>
                </a:lnTo>
                <a:lnTo>
                  <a:pt x="132" y="49"/>
                </a:lnTo>
                <a:lnTo>
                  <a:pt x="108" y="25"/>
                </a:lnTo>
                <a:lnTo>
                  <a:pt x="96" y="0"/>
                </a:lnTo>
                <a:lnTo>
                  <a:pt x="90" y="0"/>
                </a:lnTo>
                <a:lnTo>
                  <a:pt x="54" y="19"/>
                </a:lnTo>
                <a:lnTo>
                  <a:pt x="24" y="43"/>
                </a:lnTo>
                <a:lnTo>
                  <a:pt x="6" y="67"/>
                </a:lnTo>
                <a:lnTo>
                  <a:pt x="0" y="85"/>
                </a:lnTo>
                <a:lnTo>
                  <a:pt x="0" y="97"/>
                </a:lnTo>
                <a:lnTo>
                  <a:pt x="6" y="109"/>
                </a:lnTo>
                <a:lnTo>
                  <a:pt x="36" y="103"/>
                </a:lnTo>
                <a:lnTo>
                  <a:pt x="36" y="109"/>
                </a:lnTo>
                <a:lnTo>
                  <a:pt x="42" y="85"/>
                </a:lnTo>
                <a:lnTo>
                  <a:pt x="72" y="85"/>
                </a:lnTo>
                <a:lnTo>
                  <a:pt x="96" y="85"/>
                </a:lnTo>
                <a:lnTo>
                  <a:pt x="114" y="7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3" name="Freeform 383"/>
          <p:cNvSpPr>
            <a:spLocks/>
          </p:cNvSpPr>
          <p:nvPr/>
        </p:nvSpPr>
        <p:spPr bwMode="auto">
          <a:xfrm>
            <a:off x="4379913" y="4275138"/>
            <a:ext cx="187325" cy="141287"/>
          </a:xfrm>
          <a:custGeom>
            <a:avLst/>
            <a:gdLst>
              <a:gd name="T0" fmla="*/ 2147483647 w 144"/>
              <a:gd name="T1" fmla="*/ 2147483647 h 109"/>
              <a:gd name="T2" fmla="*/ 2147483647 w 144"/>
              <a:gd name="T3" fmla="*/ 2147483647 h 109"/>
              <a:gd name="T4" fmla="*/ 2147483647 w 144"/>
              <a:gd name="T5" fmla="*/ 2147483647 h 109"/>
              <a:gd name="T6" fmla="*/ 2147483647 w 144"/>
              <a:gd name="T7" fmla="*/ 2147483647 h 109"/>
              <a:gd name="T8" fmla="*/ 2147483647 w 144"/>
              <a:gd name="T9" fmla="*/ 2147483647 h 109"/>
              <a:gd name="T10" fmla="*/ 2147483647 w 144"/>
              <a:gd name="T11" fmla="*/ 2147483647 h 109"/>
              <a:gd name="T12" fmla="*/ 2147483647 w 144"/>
              <a:gd name="T13" fmla="*/ 0 h 109"/>
              <a:gd name="T14" fmla="*/ 2147483647 w 144"/>
              <a:gd name="T15" fmla="*/ 0 h 109"/>
              <a:gd name="T16" fmla="*/ 2147483647 w 144"/>
              <a:gd name="T17" fmla="*/ 2147483647 h 109"/>
              <a:gd name="T18" fmla="*/ 2147483647 w 144"/>
              <a:gd name="T19" fmla="*/ 2147483647 h 109"/>
              <a:gd name="T20" fmla="*/ 2147483647 w 144"/>
              <a:gd name="T21" fmla="*/ 2147483647 h 109"/>
              <a:gd name="T22" fmla="*/ 0 w 144"/>
              <a:gd name="T23" fmla="*/ 2147483647 h 109"/>
              <a:gd name="T24" fmla="*/ 0 w 144"/>
              <a:gd name="T25" fmla="*/ 2147483647 h 109"/>
              <a:gd name="T26" fmla="*/ 2147483647 w 144"/>
              <a:gd name="T27" fmla="*/ 2147483647 h 109"/>
              <a:gd name="T28" fmla="*/ 2147483647 w 144"/>
              <a:gd name="T29" fmla="*/ 2147483647 h 109"/>
              <a:gd name="T30" fmla="*/ 2147483647 w 144"/>
              <a:gd name="T31" fmla="*/ 2147483647 h 109"/>
              <a:gd name="T32" fmla="*/ 2147483647 w 144"/>
              <a:gd name="T33" fmla="*/ 2147483647 h 109"/>
              <a:gd name="T34" fmla="*/ 2147483647 w 144"/>
              <a:gd name="T35" fmla="*/ 2147483647 h 109"/>
              <a:gd name="T36" fmla="*/ 2147483647 w 144"/>
              <a:gd name="T37" fmla="*/ 2147483647 h 1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4" h="109">
                <a:moveTo>
                  <a:pt x="114" y="79"/>
                </a:moveTo>
                <a:lnTo>
                  <a:pt x="120" y="79"/>
                </a:lnTo>
                <a:lnTo>
                  <a:pt x="138" y="55"/>
                </a:lnTo>
                <a:lnTo>
                  <a:pt x="144" y="49"/>
                </a:lnTo>
                <a:lnTo>
                  <a:pt x="132" y="49"/>
                </a:lnTo>
                <a:lnTo>
                  <a:pt x="108" y="25"/>
                </a:lnTo>
                <a:lnTo>
                  <a:pt x="96" y="0"/>
                </a:lnTo>
                <a:lnTo>
                  <a:pt x="90" y="0"/>
                </a:lnTo>
                <a:lnTo>
                  <a:pt x="54" y="19"/>
                </a:lnTo>
                <a:lnTo>
                  <a:pt x="24" y="43"/>
                </a:lnTo>
                <a:lnTo>
                  <a:pt x="6" y="67"/>
                </a:lnTo>
                <a:lnTo>
                  <a:pt x="0" y="85"/>
                </a:lnTo>
                <a:lnTo>
                  <a:pt x="0" y="97"/>
                </a:lnTo>
                <a:lnTo>
                  <a:pt x="6" y="109"/>
                </a:lnTo>
                <a:lnTo>
                  <a:pt x="36" y="103"/>
                </a:lnTo>
                <a:lnTo>
                  <a:pt x="36" y="109"/>
                </a:lnTo>
                <a:lnTo>
                  <a:pt x="42" y="85"/>
                </a:lnTo>
                <a:lnTo>
                  <a:pt x="72" y="85"/>
                </a:lnTo>
                <a:lnTo>
                  <a:pt x="96" y="85"/>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4" name="Freeform 384"/>
          <p:cNvSpPr>
            <a:spLocks/>
          </p:cNvSpPr>
          <p:nvPr/>
        </p:nvSpPr>
        <p:spPr bwMode="auto">
          <a:xfrm>
            <a:off x="4503738" y="4378325"/>
            <a:ext cx="23812" cy="6350"/>
          </a:xfrm>
          <a:custGeom>
            <a:avLst/>
            <a:gdLst>
              <a:gd name="T0" fmla="*/ 0 w 18"/>
              <a:gd name="T1" fmla="*/ 2147483647 h 6"/>
              <a:gd name="T2" fmla="*/ 2147483647 w 18"/>
              <a:gd name="T3" fmla="*/ 2147483647 h 6"/>
              <a:gd name="T4" fmla="*/ 2147483647 w 18"/>
              <a:gd name="T5" fmla="*/ 0 h 6"/>
              <a:gd name="T6" fmla="*/ 0 w 18"/>
              <a:gd name="T7" fmla="*/ 2147483647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 h="6">
                <a:moveTo>
                  <a:pt x="0" y="6"/>
                </a:moveTo>
                <a:lnTo>
                  <a:pt x="6" y="6"/>
                </a:lnTo>
                <a:lnTo>
                  <a:pt x="18" y="0"/>
                </a:lnTo>
                <a:lnTo>
                  <a:pt x="0" y="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5" name="Freeform 385"/>
          <p:cNvSpPr>
            <a:spLocks/>
          </p:cNvSpPr>
          <p:nvPr/>
        </p:nvSpPr>
        <p:spPr bwMode="auto">
          <a:xfrm>
            <a:off x="4503738" y="4378325"/>
            <a:ext cx="23812" cy="6350"/>
          </a:xfrm>
          <a:custGeom>
            <a:avLst/>
            <a:gdLst>
              <a:gd name="T0" fmla="*/ 0 w 18"/>
              <a:gd name="T1" fmla="*/ 2147483647 h 6"/>
              <a:gd name="T2" fmla="*/ 2147483647 w 18"/>
              <a:gd name="T3" fmla="*/ 2147483647 h 6"/>
              <a:gd name="T4" fmla="*/ 2147483647 w 18"/>
              <a:gd name="T5" fmla="*/ 0 h 6"/>
              <a:gd name="T6" fmla="*/ 0 60000 65536"/>
              <a:gd name="T7" fmla="*/ 0 60000 65536"/>
              <a:gd name="T8" fmla="*/ 0 60000 65536"/>
            </a:gdLst>
            <a:ahLst/>
            <a:cxnLst>
              <a:cxn ang="T6">
                <a:pos x="T0" y="T1"/>
              </a:cxn>
              <a:cxn ang="T7">
                <a:pos x="T2" y="T3"/>
              </a:cxn>
              <a:cxn ang="T8">
                <a:pos x="T4" y="T5"/>
              </a:cxn>
            </a:cxnLst>
            <a:rect l="0" t="0" r="r" b="b"/>
            <a:pathLst>
              <a:path w="18" h="6">
                <a:moveTo>
                  <a:pt x="0" y="6"/>
                </a:moveTo>
                <a:lnTo>
                  <a:pt x="6" y="6"/>
                </a:lnTo>
                <a:lnTo>
                  <a:pt x="18" y="0"/>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6" name="Freeform 386"/>
          <p:cNvSpPr>
            <a:spLocks/>
          </p:cNvSpPr>
          <p:nvPr/>
        </p:nvSpPr>
        <p:spPr bwMode="auto">
          <a:xfrm>
            <a:off x="4425950" y="4384675"/>
            <a:ext cx="101600" cy="131763"/>
          </a:xfrm>
          <a:custGeom>
            <a:avLst/>
            <a:gdLst>
              <a:gd name="T0" fmla="*/ 2147483647 w 78"/>
              <a:gd name="T1" fmla="*/ 2147483647 h 102"/>
              <a:gd name="T2" fmla="*/ 2147483647 w 78"/>
              <a:gd name="T3" fmla="*/ 0 h 102"/>
              <a:gd name="T4" fmla="*/ 2147483647 w 78"/>
              <a:gd name="T5" fmla="*/ 0 h 102"/>
              <a:gd name="T6" fmla="*/ 2147483647 w 78"/>
              <a:gd name="T7" fmla="*/ 0 h 102"/>
              <a:gd name="T8" fmla="*/ 0 w 78"/>
              <a:gd name="T9" fmla="*/ 2147483647 h 102"/>
              <a:gd name="T10" fmla="*/ 2147483647 w 78"/>
              <a:gd name="T11" fmla="*/ 2147483647 h 102"/>
              <a:gd name="T12" fmla="*/ 0 w 78"/>
              <a:gd name="T13" fmla="*/ 2147483647 h 102"/>
              <a:gd name="T14" fmla="*/ 0 w 78"/>
              <a:gd name="T15" fmla="*/ 2147483647 h 102"/>
              <a:gd name="T16" fmla="*/ 2147483647 w 78"/>
              <a:gd name="T17" fmla="*/ 2147483647 h 102"/>
              <a:gd name="T18" fmla="*/ 2147483647 w 78"/>
              <a:gd name="T19" fmla="*/ 2147483647 h 102"/>
              <a:gd name="T20" fmla="*/ 2147483647 w 78"/>
              <a:gd name="T21" fmla="*/ 2147483647 h 102"/>
              <a:gd name="T22" fmla="*/ 2147483647 w 78"/>
              <a:gd name="T23" fmla="*/ 2147483647 h 102"/>
              <a:gd name="T24" fmla="*/ 2147483647 w 78"/>
              <a:gd name="T25" fmla="*/ 2147483647 h 1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8" h="102">
                <a:moveTo>
                  <a:pt x="60" y="6"/>
                </a:moveTo>
                <a:lnTo>
                  <a:pt x="60" y="0"/>
                </a:lnTo>
                <a:lnTo>
                  <a:pt x="36" y="0"/>
                </a:lnTo>
                <a:lnTo>
                  <a:pt x="6" y="0"/>
                </a:lnTo>
                <a:lnTo>
                  <a:pt x="0" y="24"/>
                </a:lnTo>
                <a:lnTo>
                  <a:pt x="12" y="42"/>
                </a:lnTo>
                <a:lnTo>
                  <a:pt x="0" y="66"/>
                </a:lnTo>
                <a:lnTo>
                  <a:pt x="0" y="84"/>
                </a:lnTo>
                <a:lnTo>
                  <a:pt x="6" y="102"/>
                </a:lnTo>
                <a:lnTo>
                  <a:pt x="36" y="102"/>
                </a:lnTo>
                <a:lnTo>
                  <a:pt x="78" y="90"/>
                </a:lnTo>
                <a:lnTo>
                  <a:pt x="60" y="36"/>
                </a:lnTo>
                <a:lnTo>
                  <a:pt x="60" y="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7" name="Freeform 387"/>
          <p:cNvSpPr>
            <a:spLocks/>
          </p:cNvSpPr>
          <p:nvPr/>
        </p:nvSpPr>
        <p:spPr bwMode="auto">
          <a:xfrm>
            <a:off x="4576763" y="4283075"/>
            <a:ext cx="296862" cy="266700"/>
          </a:xfrm>
          <a:custGeom>
            <a:avLst/>
            <a:gdLst>
              <a:gd name="T0" fmla="*/ 2147483647 w 228"/>
              <a:gd name="T1" fmla="*/ 2147483647 h 205"/>
              <a:gd name="T2" fmla="*/ 2147483647 w 228"/>
              <a:gd name="T3" fmla="*/ 2147483647 h 205"/>
              <a:gd name="T4" fmla="*/ 2147483647 w 228"/>
              <a:gd name="T5" fmla="*/ 2147483647 h 205"/>
              <a:gd name="T6" fmla="*/ 2147483647 w 228"/>
              <a:gd name="T7" fmla="*/ 2147483647 h 205"/>
              <a:gd name="T8" fmla="*/ 2147483647 w 228"/>
              <a:gd name="T9" fmla="*/ 2147483647 h 205"/>
              <a:gd name="T10" fmla="*/ 2147483647 w 228"/>
              <a:gd name="T11" fmla="*/ 2147483647 h 205"/>
              <a:gd name="T12" fmla="*/ 2147483647 w 228"/>
              <a:gd name="T13" fmla="*/ 2147483647 h 205"/>
              <a:gd name="T14" fmla="*/ 2147483647 w 228"/>
              <a:gd name="T15" fmla="*/ 2147483647 h 205"/>
              <a:gd name="T16" fmla="*/ 2147483647 w 228"/>
              <a:gd name="T17" fmla="*/ 2147483647 h 205"/>
              <a:gd name="T18" fmla="*/ 2147483647 w 228"/>
              <a:gd name="T19" fmla="*/ 0 h 205"/>
              <a:gd name="T20" fmla="*/ 2147483647 w 228"/>
              <a:gd name="T21" fmla="*/ 2147483647 h 205"/>
              <a:gd name="T22" fmla="*/ 2147483647 w 228"/>
              <a:gd name="T23" fmla="*/ 2147483647 h 205"/>
              <a:gd name="T24" fmla="*/ 2147483647 w 228"/>
              <a:gd name="T25" fmla="*/ 2147483647 h 205"/>
              <a:gd name="T26" fmla="*/ 2147483647 w 228"/>
              <a:gd name="T27" fmla="*/ 2147483647 h 205"/>
              <a:gd name="T28" fmla="*/ 2147483647 w 228"/>
              <a:gd name="T29" fmla="*/ 2147483647 h 205"/>
              <a:gd name="T30" fmla="*/ 2147483647 w 228"/>
              <a:gd name="T31" fmla="*/ 2147483647 h 205"/>
              <a:gd name="T32" fmla="*/ 2147483647 w 228"/>
              <a:gd name="T33" fmla="*/ 2147483647 h 205"/>
              <a:gd name="T34" fmla="*/ 2147483647 w 228"/>
              <a:gd name="T35" fmla="*/ 2147483647 h 205"/>
              <a:gd name="T36" fmla="*/ 2147483647 w 228"/>
              <a:gd name="T37" fmla="*/ 2147483647 h 205"/>
              <a:gd name="T38" fmla="*/ 0 w 228"/>
              <a:gd name="T39" fmla="*/ 2147483647 h 205"/>
              <a:gd name="T40" fmla="*/ 0 w 228"/>
              <a:gd name="T41" fmla="*/ 2147483647 h 205"/>
              <a:gd name="T42" fmla="*/ 2147483647 w 228"/>
              <a:gd name="T43" fmla="*/ 2147483647 h 205"/>
              <a:gd name="T44" fmla="*/ 2147483647 w 228"/>
              <a:gd name="T45" fmla="*/ 2147483647 h 205"/>
              <a:gd name="T46" fmla="*/ 2147483647 w 228"/>
              <a:gd name="T47" fmla="*/ 2147483647 h 205"/>
              <a:gd name="T48" fmla="*/ 2147483647 w 228"/>
              <a:gd name="T49" fmla="*/ 2147483647 h 205"/>
              <a:gd name="T50" fmla="*/ 2147483647 w 228"/>
              <a:gd name="T51" fmla="*/ 2147483647 h 205"/>
              <a:gd name="T52" fmla="*/ 2147483647 w 228"/>
              <a:gd name="T53" fmla="*/ 2147483647 h 2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28" h="205">
                <a:moveTo>
                  <a:pt x="120" y="151"/>
                </a:moveTo>
                <a:lnTo>
                  <a:pt x="150" y="163"/>
                </a:lnTo>
                <a:lnTo>
                  <a:pt x="180" y="121"/>
                </a:lnTo>
                <a:lnTo>
                  <a:pt x="198" y="73"/>
                </a:lnTo>
                <a:lnTo>
                  <a:pt x="204" y="55"/>
                </a:lnTo>
                <a:lnTo>
                  <a:pt x="222" y="49"/>
                </a:lnTo>
                <a:lnTo>
                  <a:pt x="228" y="31"/>
                </a:lnTo>
                <a:lnTo>
                  <a:pt x="210" y="25"/>
                </a:lnTo>
                <a:lnTo>
                  <a:pt x="198" y="7"/>
                </a:lnTo>
                <a:lnTo>
                  <a:pt x="204" y="0"/>
                </a:lnTo>
                <a:lnTo>
                  <a:pt x="174" y="25"/>
                </a:lnTo>
                <a:lnTo>
                  <a:pt x="144" y="31"/>
                </a:lnTo>
                <a:lnTo>
                  <a:pt x="108" y="31"/>
                </a:lnTo>
                <a:lnTo>
                  <a:pt x="84" y="43"/>
                </a:lnTo>
                <a:lnTo>
                  <a:pt x="48" y="31"/>
                </a:lnTo>
                <a:lnTo>
                  <a:pt x="24" y="31"/>
                </a:lnTo>
                <a:lnTo>
                  <a:pt x="12" y="49"/>
                </a:lnTo>
                <a:lnTo>
                  <a:pt x="12" y="67"/>
                </a:lnTo>
                <a:lnTo>
                  <a:pt x="12" y="91"/>
                </a:lnTo>
                <a:lnTo>
                  <a:pt x="0" y="133"/>
                </a:lnTo>
                <a:lnTo>
                  <a:pt x="0" y="163"/>
                </a:lnTo>
                <a:lnTo>
                  <a:pt x="24" y="163"/>
                </a:lnTo>
                <a:lnTo>
                  <a:pt x="48" y="193"/>
                </a:lnTo>
                <a:lnTo>
                  <a:pt x="72" y="199"/>
                </a:lnTo>
                <a:lnTo>
                  <a:pt x="96" y="205"/>
                </a:lnTo>
                <a:lnTo>
                  <a:pt x="102" y="175"/>
                </a:lnTo>
                <a:lnTo>
                  <a:pt x="120" y="15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8" name="Freeform 388"/>
          <p:cNvSpPr>
            <a:spLocks/>
          </p:cNvSpPr>
          <p:nvPr/>
        </p:nvSpPr>
        <p:spPr bwMode="auto">
          <a:xfrm>
            <a:off x="4865688" y="4384675"/>
            <a:ext cx="320675" cy="187325"/>
          </a:xfrm>
          <a:custGeom>
            <a:avLst/>
            <a:gdLst>
              <a:gd name="T0" fmla="*/ 2147483647 w 246"/>
              <a:gd name="T1" fmla="*/ 2147483647 h 144"/>
              <a:gd name="T2" fmla="*/ 2147483647 w 246"/>
              <a:gd name="T3" fmla="*/ 2147483647 h 144"/>
              <a:gd name="T4" fmla="*/ 2147483647 w 246"/>
              <a:gd name="T5" fmla="*/ 2147483647 h 144"/>
              <a:gd name="T6" fmla="*/ 2147483647 w 246"/>
              <a:gd name="T7" fmla="*/ 2147483647 h 144"/>
              <a:gd name="T8" fmla="*/ 0 w 246"/>
              <a:gd name="T9" fmla="*/ 2147483647 h 144"/>
              <a:gd name="T10" fmla="*/ 2147483647 w 246"/>
              <a:gd name="T11" fmla="*/ 2147483647 h 144"/>
              <a:gd name="T12" fmla="*/ 2147483647 w 246"/>
              <a:gd name="T13" fmla="*/ 2147483647 h 144"/>
              <a:gd name="T14" fmla="*/ 2147483647 w 246"/>
              <a:gd name="T15" fmla="*/ 2147483647 h 144"/>
              <a:gd name="T16" fmla="*/ 2147483647 w 246"/>
              <a:gd name="T17" fmla="*/ 2147483647 h 144"/>
              <a:gd name="T18" fmla="*/ 2147483647 w 246"/>
              <a:gd name="T19" fmla="*/ 2147483647 h 144"/>
              <a:gd name="T20" fmla="*/ 2147483647 w 246"/>
              <a:gd name="T21" fmla="*/ 2147483647 h 144"/>
              <a:gd name="T22" fmla="*/ 2147483647 w 246"/>
              <a:gd name="T23" fmla="*/ 2147483647 h 144"/>
              <a:gd name="T24" fmla="*/ 2147483647 w 246"/>
              <a:gd name="T25" fmla="*/ 2147483647 h 144"/>
              <a:gd name="T26" fmla="*/ 2147483647 w 246"/>
              <a:gd name="T27" fmla="*/ 2147483647 h 144"/>
              <a:gd name="T28" fmla="*/ 2147483647 w 246"/>
              <a:gd name="T29" fmla="*/ 2147483647 h 144"/>
              <a:gd name="T30" fmla="*/ 2147483647 w 246"/>
              <a:gd name="T31" fmla="*/ 2147483647 h 144"/>
              <a:gd name="T32" fmla="*/ 2147483647 w 246"/>
              <a:gd name="T33" fmla="*/ 2147483647 h 144"/>
              <a:gd name="T34" fmla="*/ 2147483647 w 246"/>
              <a:gd name="T35" fmla="*/ 2147483647 h 144"/>
              <a:gd name="T36" fmla="*/ 2147483647 w 246"/>
              <a:gd name="T37" fmla="*/ 2147483647 h 144"/>
              <a:gd name="T38" fmla="*/ 2147483647 w 246"/>
              <a:gd name="T39" fmla="*/ 0 h 144"/>
              <a:gd name="T40" fmla="*/ 2147483647 w 246"/>
              <a:gd name="T41" fmla="*/ 2147483647 h 144"/>
              <a:gd name="T42" fmla="*/ 2147483647 w 246"/>
              <a:gd name="T43" fmla="*/ 2147483647 h 1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6" h="144">
                <a:moveTo>
                  <a:pt x="78" y="36"/>
                </a:moveTo>
                <a:lnTo>
                  <a:pt x="72" y="48"/>
                </a:lnTo>
                <a:lnTo>
                  <a:pt x="36" y="60"/>
                </a:lnTo>
                <a:lnTo>
                  <a:pt x="12" y="66"/>
                </a:lnTo>
                <a:lnTo>
                  <a:pt x="0" y="102"/>
                </a:lnTo>
                <a:lnTo>
                  <a:pt x="12" y="132"/>
                </a:lnTo>
                <a:lnTo>
                  <a:pt x="18" y="144"/>
                </a:lnTo>
                <a:lnTo>
                  <a:pt x="42" y="132"/>
                </a:lnTo>
                <a:lnTo>
                  <a:pt x="66" y="132"/>
                </a:lnTo>
                <a:lnTo>
                  <a:pt x="78" y="138"/>
                </a:lnTo>
                <a:lnTo>
                  <a:pt x="78" y="114"/>
                </a:lnTo>
                <a:lnTo>
                  <a:pt x="114" y="108"/>
                </a:lnTo>
                <a:lnTo>
                  <a:pt x="144" y="120"/>
                </a:lnTo>
                <a:lnTo>
                  <a:pt x="198" y="108"/>
                </a:lnTo>
                <a:lnTo>
                  <a:pt x="246" y="102"/>
                </a:lnTo>
                <a:lnTo>
                  <a:pt x="210" y="66"/>
                </a:lnTo>
                <a:lnTo>
                  <a:pt x="186" y="54"/>
                </a:lnTo>
                <a:lnTo>
                  <a:pt x="168" y="24"/>
                </a:lnTo>
                <a:lnTo>
                  <a:pt x="156" y="0"/>
                </a:lnTo>
                <a:lnTo>
                  <a:pt x="108" y="30"/>
                </a:lnTo>
                <a:lnTo>
                  <a:pt x="78" y="3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19" name="Freeform 389"/>
          <p:cNvSpPr>
            <a:spLocks/>
          </p:cNvSpPr>
          <p:nvPr/>
        </p:nvSpPr>
        <p:spPr bwMode="auto">
          <a:xfrm>
            <a:off x="4772025" y="4557713"/>
            <a:ext cx="195263" cy="233362"/>
          </a:xfrm>
          <a:custGeom>
            <a:avLst/>
            <a:gdLst>
              <a:gd name="T0" fmla="*/ 2147483647 w 150"/>
              <a:gd name="T1" fmla="*/ 2147483647 h 180"/>
              <a:gd name="T2" fmla="*/ 2147483647 w 150"/>
              <a:gd name="T3" fmla="*/ 2147483647 h 180"/>
              <a:gd name="T4" fmla="*/ 2147483647 w 150"/>
              <a:gd name="T5" fmla="*/ 2147483647 h 180"/>
              <a:gd name="T6" fmla="*/ 2147483647 w 150"/>
              <a:gd name="T7" fmla="*/ 2147483647 h 180"/>
              <a:gd name="T8" fmla="*/ 2147483647 w 150"/>
              <a:gd name="T9" fmla="*/ 2147483647 h 180"/>
              <a:gd name="T10" fmla="*/ 2147483647 w 150"/>
              <a:gd name="T11" fmla="*/ 0 h 180"/>
              <a:gd name="T12" fmla="*/ 2147483647 w 150"/>
              <a:gd name="T13" fmla="*/ 0 h 180"/>
              <a:gd name="T14" fmla="*/ 2147483647 w 150"/>
              <a:gd name="T15" fmla="*/ 2147483647 h 180"/>
              <a:gd name="T16" fmla="*/ 2147483647 w 150"/>
              <a:gd name="T17" fmla="*/ 2147483647 h 180"/>
              <a:gd name="T18" fmla="*/ 2147483647 w 150"/>
              <a:gd name="T19" fmla="*/ 2147483647 h 180"/>
              <a:gd name="T20" fmla="*/ 2147483647 w 150"/>
              <a:gd name="T21" fmla="*/ 2147483647 h 180"/>
              <a:gd name="T22" fmla="*/ 2147483647 w 150"/>
              <a:gd name="T23" fmla="*/ 2147483647 h 180"/>
              <a:gd name="T24" fmla="*/ 2147483647 w 150"/>
              <a:gd name="T25" fmla="*/ 2147483647 h 180"/>
              <a:gd name="T26" fmla="*/ 2147483647 w 150"/>
              <a:gd name="T27" fmla="*/ 2147483647 h 180"/>
              <a:gd name="T28" fmla="*/ 2147483647 w 150"/>
              <a:gd name="T29" fmla="*/ 2147483647 h 180"/>
              <a:gd name="T30" fmla="*/ 2147483647 w 150"/>
              <a:gd name="T31" fmla="*/ 2147483647 h 180"/>
              <a:gd name="T32" fmla="*/ 2147483647 w 150"/>
              <a:gd name="T33" fmla="*/ 2147483647 h 180"/>
              <a:gd name="T34" fmla="*/ 0 w 150"/>
              <a:gd name="T35" fmla="*/ 2147483647 h 180"/>
              <a:gd name="T36" fmla="*/ 2147483647 w 150"/>
              <a:gd name="T37" fmla="*/ 2147483647 h 180"/>
              <a:gd name="T38" fmla="*/ 2147483647 w 150"/>
              <a:gd name="T39" fmla="*/ 2147483647 h 180"/>
              <a:gd name="T40" fmla="*/ 2147483647 w 150"/>
              <a:gd name="T41" fmla="*/ 2147483647 h 180"/>
              <a:gd name="T42" fmla="*/ 2147483647 w 150"/>
              <a:gd name="T43" fmla="*/ 2147483647 h 18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0" h="180">
                <a:moveTo>
                  <a:pt x="66" y="162"/>
                </a:moveTo>
                <a:lnTo>
                  <a:pt x="90" y="144"/>
                </a:lnTo>
                <a:lnTo>
                  <a:pt x="114" y="96"/>
                </a:lnTo>
                <a:lnTo>
                  <a:pt x="132" y="78"/>
                </a:lnTo>
                <a:lnTo>
                  <a:pt x="150" y="6"/>
                </a:lnTo>
                <a:lnTo>
                  <a:pt x="138" y="0"/>
                </a:lnTo>
                <a:lnTo>
                  <a:pt x="114" y="0"/>
                </a:lnTo>
                <a:lnTo>
                  <a:pt x="90" y="12"/>
                </a:lnTo>
                <a:lnTo>
                  <a:pt x="72" y="18"/>
                </a:lnTo>
                <a:lnTo>
                  <a:pt x="60" y="30"/>
                </a:lnTo>
                <a:lnTo>
                  <a:pt x="48" y="36"/>
                </a:lnTo>
                <a:lnTo>
                  <a:pt x="48" y="48"/>
                </a:lnTo>
                <a:lnTo>
                  <a:pt x="60" y="54"/>
                </a:lnTo>
                <a:lnTo>
                  <a:pt x="54" y="84"/>
                </a:lnTo>
                <a:lnTo>
                  <a:pt x="48" y="114"/>
                </a:lnTo>
                <a:lnTo>
                  <a:pt x="30" y="114"/>
                </a:lnTo>
                <a:lnTo>
                  <a:pt x="12" y="126"/>
                </a:lnTo>
                <a:lnTo>
                  <a:pt x="0" y="138"/>
                </a:lnTo>
                <a:lnTo>
                  <a:pt x="18" y="156"/>
                </a:lnTo>
                <a:lnTo>
                  <a:pt x="24" y="180"/>
                </a:lnTo>
                <a:lnTo>
                  <a:pt x="42" y="162"/>
                </a:lnTo>
                <a:lnTo>
                  <a:pt x="66" y="16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0" name="Freeform 390"/>
          <p:cNvSpPr>
            <a:spLocks/>
          </p:cNvSpPr>
          <p:nvPr/>
        </p:nvSpPr>
        <p:spPr bwMode="auto">
          <a:xfrm>
            <a:off x="4732338" y="4605338"/>
            <a:ext cx="117475" cy="130175"/>
          </a:xfrm>
          <a:custGeom>
            <a:avLst/>
            <a:gdLst>
              <a:gd name="T0" fmla="*/ 2147483647 w 90"/>
              <a:gd name="T1" fmla="*/ 2147483647 h 102"/>
              <a:gd name="T2" fmla="*/ 2147483647 w 90"/>
              <a:gd name="T3" fmla="*/ 2147483647 h 102"/>
              <a:gd name="T4" fmla="*/ 2147483647 w 90"/>
              <a:gd name="T5" fmla="*/ 2147483647 h 102"/>
              <a:gd name="T6" fmla="*/ 2147483647 w 90"/>
              <a:gd name="T7" fmla="*/ 2147483647 h 102"/>
              <a:gd name="T8" fmla="*/ 2147483647 w 90"/>
              <a:gd name="T9" fmla="*/ 2147483647 h 102"/>
              <a:gd name="T10" fmla="*/ 2147483647 w 90"/>
              <a:gd name="T11" fmla="*/ 0 h 102"/>
              <a:gd name="T12" fmla="*/ 2147483647 w 90"/>
              <a:gd name="T13" fmla="*/ 0 h 102"/>
              <a:gd name="T14" fmla="*/ 0 w 90"/>
              <a:gd name="T15" fmla="*/ 0 h 102"/>
              <a:gd name="T16" fmla="*/ 0 w 90"/>
              <a:gd name="T17" fmla="*/ 2147483647 h 102"/>
              <a:gd name="T18" fmla="*/ 0 w 90"/>
              <a:gd name="T19" fmla="*/ 2147483647 h 102"/>
              <a:gd name="T20" fmla="*/ 2147483647 w 90"/>
              <a:gd name="T21" fmla="*/ 2147483647 h 102"/>
              <a:gd name="T22" fmla="*/ 2147483647 w 90"/>
              <a:gd name="T23" fmla="*/ 2147483647 h 102"/>
              <a:gd name="T24" fmla="*/ 2147483647 w 90"/>
              <a:gd name="T25" fmla="*/ 2147483647 h 1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102">
                <a:moveTo>
                  <a:pt x="60" y="78"/>
                </a:moveTo>
                <a:lnTo>
                  <a:pt x="78" y="78"/>
                </a:lnTo>
                <a:lnTo>
                  <a:pt x="84" y="48"/>
                </a:lnTo>
                <a:lnTo>
                  <a:pt x="90" y="18"/>
                </a:lnTo>
                <a:lnTo>
                  <a:pt x="78" y="12"/>
                </a:lnTo>
                <a:lnTo>
                  <a:pt x="78" y="0"/>
                </a:lnTo>
                <a:lnTo>
                  <a:pt x="48" y="0"/>
                </a:lnTo>
                <a:lnTo>
                  <a:pt x="0" y="0"/>
                </a:lnTo>
                <a:lnTo>
                  <a:pt x="0" y="18"/>
                </a:lnTo>
                <a:lnTo>
                  <a:pt x="0" y="54"/>
                </a:lnTo>
                <a:lnTo>
                  <a:pt x="30" y="102"/>
                </a:lnTo>
                <a:lnTo>
                  <a:pt x="42" y="90"/>
                </a:lnTo>
                <a:lnTo>
                  <a:pt x="60" y="7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1" name="Freeform 391"/>
          <p:cNvSpPr>
            <a:spLocks/>
          </p:cNvSpPr>
          <p:nvPr/>
        </p:nvSpPr>
        <p:spPr bwMode="auto">
          <a:xfrm>
            <a:off x="4700588" y="4346575"/>
            <a:ext cx="187325" cy="258763"/>
          </a:xfrm>
          <a:custGeom>
            <a:avLst/>
            <a:gdLst>
              <a:gd name="T0" fmla="*/ 2147483647 w 144"/>
              <a:gd name="T1" fmla="*/ 2147483647 h 198"/>
              <a:gd name="T2" fmla="*/ 2147483647 w 144"/>
              <a:gd name="T3" fmla="*/ 2147483647 h 198"/>
              <a:gd name="T4" fmla="*/ 2147483647 w 144"/>
              <a:gd name="T5" fmla="*/ 2147483647 h 198"/>
              <a:gd name="T6" fmla="*/ 2147483647 w 144"/>
              <a:gd name="T7" fmla="*/ 2147483647 h 198"/>
              <a:gd name="T8" fmla="*/ 2147483647 w 144"/>
              <a:gd name="T9" fmla="*/ 2147483647 h 198"/>
              <a:gd name="T10" fmla="*/ 2147483647 w 144"/>
              <a:gd name="T11" fmla="*/ 2147483647 h 198"/>
              <a:gd name="T12" fmla="*/ 2147483647 w 144"/>
              <a:gd name="T13" fmla="*/ 2147483647 h 198"/>
              <a:gd name="T14" fmla="*/ 2147483647 w 144"/>
              <a:gd name="T15" fmla="*/ 2147483647 h 198"/>
              <a:gd name="T16" fmla="*/ 2147483647 w 144"/>
              <a:gd name="T17" fmla="*/ 0 h 198"/>
              <a:gd name="T18" fmla="*/ 2147483647 w 144"/>
              <a:gd name="T19" fmla="*/ 0 h 198"/>
              <a:gd name="T20" fmla="*/ 2147483647 w 144"/>
              <a:gd name="T21" fmla="*/ 2147483647 h 198"/>
              <a:gd name="T22" fmla="*/ 2147483647 w 144"/>
              <a:gd name="T23" fmla="*/ 2147483647 h 198"/>
              <a:gd name="T24" fmla="*/ 2147483647 w 144"/>
              <a:gd name="T25" fmla="*/ 2147483647 h 198"/>
              <a:gd name="T26" fmla="*/ 2147483647 w 144"/>
              <a:gd name="T27" fmla="*/ 2147483647 h 198"/>
              <a:gd name="T28" fmla="*/ 2147483647 w 144"/>
              <a:gd name="T29" fmla="*/ 2147483647 h 198"/>
              <a:gd name="T30" fmla="*/ 2147483647 w 144"/>
              <a:gd name="T31" fmla="*/ 2147483647 h 198"/>
              <a:gd name="T32" fmla="*/ 0 w 144"/>
              <a:gd name="T33" fmla="*/ 2147483647 h 198"/>
              <a:gd name="T34" fmla="*/ 2147483647 w 144"/>
              <a:gd name="T35" fmla="*/ 2147483647 h 198"/>
              <a:gd name="T36" fmla="*/ 2147483647 w 144"/>
              <a:gd name="T37" fmla="*/ 2147483647 h 198"/>
              <a:gd name="T38" fmla="*/ 2147483647 w 144"/>
              <a:gd name="T39" fmla="*/ 2147483647 h 198"/>
              <a:gd name="T40" fmla="*/ 2147483647 w 144"/>
              <a:gd name="T41" fmla="*/ 2147483647 h 198"/>
              <a:gd name="T42" fmla="*/ 2147483647 w 144"/>
              <a:gd name="T43" fmla="*/ 2147483647 h 19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44" h="198">
                <a:moveTo>
                  <a:pt x="144" y="174"/>
                </a:moveTo>
                <a:lnTo>
                  <a:pt x="138" y="162"/>
                </a:lnTo>
                <a:lnTo>
                  <a:pt x="126" y="132"/>
                </a:lnTo>
                <a:lnTo>
                  <a:pt x="138" y="96"/>
                </a:lnTo>
                <a:lnTo>
                  <a:pt x="132" y="96"/>
                </a:lnTo>
                <a:lnTo>
                  <a:pt x="114" y="66"/>
                </a:lnTo>
                <a:lnTo>
                  <a:pt x="114" y="48"/>
                </a:lnTo>
                <a:lnTo>
                  <a:pt x="138" y="42"/>
                </a:lnTo>
                <a:lnTo>
                  <a:pt x="126" y="0"/>
                </a:lnTo>
                <a:lnTo>
                  <a:pt x="108" y="6"/>
                </a:lnTo>
                <a:lnTo>
                  <a:pt x="102" y="24"/>
                </a:lnTo>
                <a:lnTo>
                  <a:pt x="84" y="72"/>
                </a:lnTo>
                <a:lnTo>
                  <a:pt x="54" y="114"/>
                </a:lnTo>
                <a:lnTo>
                  <a:pt x="24" y="102"/>
                </a:lnTo>
                <a:lnTo>
                  <a:pt x="6" y="126"/>
                </a:lnTo>
                <a:lnTo>
                  <a:pt x="0" y="156"/>
                </a:lnTo>
                <a:lnTo>
                  <a:pt x="18" y="156"/>
                </a:lnTo>
                <a:lnTo>
                  <a:pt x="24" y="198"/>
                </a:lnTo>
                <a:lnTo>
                  <a:pt x="72" y="198"/>
                </a:lnTo>
                <a:lnTo>
                  <a:pt x="102" y="198"/>
                </a:lnTo>
                <a:lnTo>
                  <a:pt x="144" y="17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2" name="Freeform 392"/>
          <p:cNvSpPr>
            <a:spLocks/>
          </p:cNvSpPr>
          <p:nvPr/>
        </p:nvSpPr>
        <p:spPr bwMode="auto">
          <a:xfrm>
            <a:off x="4700588" y="4346575"/>
            <a:ext cx="187325" cy="258763"/>
          </a:xfrm>
          <a:custGeom>
            <a:avLst/>
            <a:gdLst>
              <a:gd name="T0" fmla="*/ 2147483647 w 144"/>
              <a:gd name="T1" fmla="*/ 2147483647 h 198"/>
              <a:gd name="T2" fmla="*/ 2147483647 w 144"/>
              <a:gd name="T3" fmla="*/ 2147483647 h 198"/>
              <a:gd name="T4" fmla="*/ 2147483647 w 144"/>
              <a:gd name="T5" fmla="*/ 2147483647 h 198"/>
              <a:gd name="T6" fmla="*/ 2147483647 w 144"/>
              <a:gd name="T7" fmla="*/ 2147483647 h 198"/>
              <a:gd name="T8" fmla="*/ 2147483647 w 144"/>
              <a:gd name="T9" fmla="*/ 2147483647 h 198"/>
              <a:gd name="T10" fmla="*/ 2147483647 w 144"/>
              <a:gd name="T11" fmla="*/ 2147483647 h 198"/>
              <a:gd name="T12" fmla="*/ 2147483647 w 144"/>
              <a:gd name="T13" fmla="*/ 2147483647 h 198"/>
              <a:gd name="T14" fmla="*/ 2147483647 w 144"/>
              <a:gd name="T15" fmla="*/ 2147483647 h 198"/>
              <a:gd name="T16" fmla="*/ 2147483647 w 144"/>
              <a:gd name="T17" fmla="*/ 0 h 198"/>
              <a:gd name="T18" fmla="*/ 2147483647 w 144"/>
              <a:gd name="T19" fmla="*/ 0 h 198"/>
              <a:gd name="T20" fmla="*/ 2147483647 w 144"/>
              <a:gd name="T21" fmla="*/ 2147483647 h 198"/>
              <a:gd name="T22" fmla="*/ 2147483647 w 144"/>
              <a:gd name="T23" fmla="*/ 2147483647 h 198"/>
              <a:gd name="T24" fmla="*/ 2147483647 w 144"/>
              <a:gd name="T25" fmla="*/ 2147483647 h 198"/>
              <a:gd name="T26" fmla="*/ 2147483647 w 144"/>
              <a:gd name="T27" fmla="*/ 2147483647 h 198"/>
              <a:gd name="T28" fmla="*/ 2147483647 w 144"/>
              <a:gd name="T29" fmla="*/ 2147483647 h 198"/>
              <a:gd name="T30" fmla="*/ 2147483647 w 144"/>
              <a:gd name="T31" fmla="*/ 2147483647 h 198"/>
              <a:gd name="T32" fmla="*/ 0 w 144"/>
              <a:gd name="T33" fmla="*/ 2147483647 h 198"/>
              <a:gd name="T34" fmla="*/ 2147483647 w 144"/>
              <a:gd name="T35" fmla="*/ 2147483647 h 198"/>
              <a:gd name="T36" fmla="*/ 2147483647 w 144"/>
              <a:gd name="T37" fmla="*/ 2147483647 h 198"/>
              <a:gd name="T38" fmla="*/ 2147483647 w 144"/>
              <a:gd name="T39" fmla="*/ 2147483647 h 198"/>
              <a:gd name="T40" fmla="*/ 2147483647 w 144"/>
              <a:gd name="T41" fmla="*/ 2147483647 h 1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44" h="198">
                <a:moveTo>
                  <a:pt x="144" y="174"/>
                </a:moveTo>
                <a:lnTo>
                  <a:pt x="138" y="162"/>
                </a:lnTo>
                <a:lnTo>
                  <a:pt x="126" y="132"/>
                </a:lnTo>
                <a:lnTo>
                  <a:pt x="138" y="96"/>
                </a:lnTo>
                <a:lnTo>
                  <a:pt x="132" y="96"/>
                </a:lnTo>
                <a:lnTo>
                  <a:pt x="114" y="66"/>
                </a:lnTo>
                <a:lnTo>
                  <a:pt x="114" y="48"/>
                </a:lnTo>
                <a:lnTo>
                  <a:pt x="138" y="42"/>
                </a:lnTo>
                <a:lnTo>
                  <a:pt x="126" y="0"/>
                </a:lnTo>
                <a:lnTo>
                  <a:pt x="108" y="6"/>
                </a:lnTo>
                <a:lnTo>
                  <a:pt x="102" y="24"/>
                </a:lnTo>
                <a:lnTo>
                  <a:pt x="84" y="72"/>
                </a:lnTo>
                <a:lnTo>
                  <a:pt x="54" y="114"/>
                </a:lnTo>
                <a:lnTo>
                  <a:pt x="24" y="102"/>
                </a:lnTo>
                <a:lnTo>
                  <a:pt x="6" y="126"/>
                </a:lnTo>
                <a:lnTo>
                  <a:pt x="0" y="156"/>
                </a:lnTo>
                <a:lnTo>
                  <a:pt x="18" y="156"/>
                </a:lnTo>
                <a:lnTo>
                  <a:pt x="24" y="198"/>
                </a:lnTo>
                <a:lnTo>
                  <a:pt x="72" y="198"/>
                </a:lnTo>
                <a:lnTo>
                  <a:pt x="102" y="198"/>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3" name="Freeform 393"/>
          <p:cNvSpPr>
            <a:spLocks/>
          </p:cNvSpPr>
          <p:nvPr/>
        </p:nvSpPr>
        <p:spPr bwMode="auto">
          <a:xfrm>
            <a:off x="4527550" y="4337050"/>
            <a:ext cx="63500" cy="157163"/>
          </a:xfrm>
          <a:custGeom>
            <a:avLst/>
            <a:gdLst>
              <a:gd name="T0" fmla="*/ 2147483647 w 48"/>
              <a:gd name="T1" fmla="*/ 2147483647 h 120"/>
              <a:gd name="T2" fmla="*/ 2147483647 w 48"/>
              <a:gd name="T3" fmla="*/ 2147483647 h 120"/>
              <a:gd name="T4" fmla="*/ 2147483647 w 48"/>
              <a:gd name="T5" fmla="*/ 2147483647 h 120"/>
              <a:gd name="T6" fmla="*/ 2147483647 w 48"/>
              <a:gd name="T7" fmla="*/ 2147483647 h 120"/>
              <a:gd name="T8" fmla="*/ 2147483647 w 48"/>
              <a:gd name="T9" fmla="*/ 0 h 120"/>
              <a:gd name="T10" fmla="*/ 2147483647 w 48"/>
              <a:gd name="T11" fmla="*/ 2147483647 h 120"/>
              <a:gd name="T12" fmla="*/ 2147483647 w 48"/>
              <a:gd name="T13" fmla="*/ 2147483647 h 120"/>
              <a:gd name="T14" fmla="*/ 0 w 48"/>
              <a:gd name="T15" fmla="*/ 2147483647 h 120"/>
              <a:gd name="T16" fmla="*/ 0 w 48"/>
              <a:gd name="T17" fmla="*/ 2147483647 h 120"/>
              <a:gd name="T18" fmla="*/ 2147483647 w 48"/>
              <a:gd name="T19" fmla="*/ 2147483647 h 120"/>
              <a:gd name="T20" fmla="*/ 2147483647 w 48"/>
              <a:gd name="T21" fmla="*/ 2147483647 h 120"/>
              <a:gd name="T22" fmla="*/ 2147483647 w 48"/>
              <a:gd name="T23" fmla="*/ 2147483647 h 120"/>
              <a:gd name="T24" fmla="*/ 2147483647 w 48"/>
              <a:gd name="T25" fmla="*/ 2147483647 h 120"/>
              <a:gd name="T26" fmla="*/ 2147483647 w 48"/>
              <a:gd name="T27" fmla="*/ 2147483647 h 120"/>
              <a:gd name="T28" fmla="*/ 2147483647 w 48"/>
              <a:gd name="T29" fmla="*/ 2147483647 h 1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8" h="120">
                <a:moveTo>
                  <a:pt x="48" y="48"/>
                </a:moveTo>
                <a:lnTo>
                  <a:pt x="48" y="24"/>
                </a:lnTo>
                <a:lnTo>
                  <a:pt x="48" y="6"/>
                </a:lnTo>
                <a:lnTo>
                  <a:pt x="42" y="6"/>
                </a:lnTo>
                <a:lnTo>
                  <a:pt x="30" y="0"/>
                </a:lnTo>
                <a:lnTo>
                  <a:pt x="24" y="6"/>
                </a:lnTo>
                <a:lnTo>
                  <a:pt x="6" y="30"/>
                </a:lnTo>
                <a:lnTo>
                  <a:pt x="0" y="30"/>
                </a:lnTo>
                <a:lnTo>
                  <a:pt x="0" y="48"/>
                </a:lnTo>
                <a:lnTo>
                  <a:pt x="6" y="90"/>
                </a:lnTo>
                <a:lnTo>
                  <a:pt x="24" y="120"/>
                </a:lnTo>
                <a:lnTo>
                  <a:pt x="36" y="120"/>
                </a:lnTo>
                <a:lnTo>
                  <a:pt x="36" y="90"/>
                </a:lnTo>
                <a:lnTo>
                  <a:pt x="48" y="4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4" name="Freeform 394"/>
          <p:cNvSpPr>
            <a:spLocks/>
          </p:cNvSpPr>
          <p:nvPr/>
        </p:nvSpPr>
        <p:spPr bwMode="auto">
          <a:xfrm>
            <a:off x="4503738" y="4378325"/>
            <a:ext cx="55562" cy="123825"/>
          </a:xfrm>
          <a:custGeom>
            <a:avLst/>
            <a:gdLst>
              <a:gd name="T0" fmla="*/ 2147483647 w 42"/>
              <a:gd name="T1" fmla="*/ 2147483647 h 96"/>
              <a:gd name="T2" fmla="*/ 2147483647 w 42"/>
              <a:gd name="T3" fmla="*/ 0 h 96"/>
              <a:gd name="T4" fmla="*/ 2147483647 w 42"/>
              <a:gd name="T5" fmla="*/ 2147483647 h 96"/>
              <a:gd name="T6" fmla="*/ 0 w 42"/>
              <a:gd name="T7" fmla="*/ 2147483647 h 96"/>
              <a:gd name="T8" fmla="*/ 0 w 42"/>
              <a:gd name="T9" fmla="*/ 2147483647 h 96"/>
              <a:gd name="T10" fmla="*/ 0 w 42"/>
              <a:gd name="T11" fmla="*/ 2147483647 h 96"/>
              <a:gd name="T12" fmla="*/ 2147483647 w 42"/>
              <a:gd name="T13" fmla="*/ 2147483647 h 96"/>
              <a:gd name="T14" fmla="*/ 2147483647 w 42"/>
              <a:gd name="T15" fmla="*/ 2147483647 h 96"/>
              <a:gd name="T16" fmla="*/ 2147483647 w 42"/>
              <a:gd name="T17" fmla="*/ 2147483647 h 96"/>
              <a:gd name="T18" fmla="*/ 2147483647 w 42"/>
              <a:gd name="T19" fmla="*/ 2147483647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2" h="96">
                <a:moveTo>
                  <a:pt x="18" y="18"/>
                </a:moveTo>
                <a:lnTo>
                  <a:pt x="18" y="0"/>
                </a:lnTo>
                <a:lnTo>
                  <a:pt x="6" y="6"/>
                </a:lnTo>
                <a:lnTo>
                  <a:pt x="0" y="6"/>
                </a:lnTo>
                <a:lnTo>
                  <a:pt x="0" y="12"/>
                </a:lnTo>
                <a:lnTo>
                  <a:pt x="0" y="42"/>
                </a:lnTo>
                <a:lnTo>
                  <a:pt x="18" y="96"/>
                </a:lnTo>
                <a:lnTo>
                  <a:pt x="42" y="90"/>
                </a:lnTo>
                <a:lnTo>
                  <a:pt x="24" y="60"/>
                </a:lnTo>
                <a:lnTo>
                  <a:pt x="18" y="1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5" name="Freeform 395"/>
          <p:cNvSpPr>
            <a:spLocks/>
          </p:cNvSpPr>
          <p:nvPr/>
        </p:nvSpPr>
        <p:spPr bwMode="auto">
          <a:xfrm>
            <a:off x="4795838" y="5073650"/>
            <a:ext cx="320675" cy="325438"/>
          </a:xfrm>
          <a:custGeom>
            <a:avLst/>
            <a:gdLst>
              <a:gd name="T0" fmla="*/ 2147483647 w 246"/>
              <a:gd name="T1" fmla="*/ 2147483647 h 252"/>
              <a:gd name="T2" fmla="*/ 2147483647 w 246"/>
              <a:gd name="T3" fmla="*/ 2147483647 h 252"/>
              <a:gd name="T4" fmla="*/ 2147483647 w 246"/>
              <a:gd name="T5" fmla="*/ 2147483647 h 252"/>
              <a:gd name="T6" fmla="*/ 2147483647 w 246"/>
              <a:gd name="T7" fmla="*/ 2147483647 h 252"/>
              <a:gd name="T8" fmla="*/ 2147483647 w 246"/>
              <a:gd name="T9" fmla="*/ 2147483647 h 252"/>
              <a:gd name="T10" fmla="*/ 2147483647 w 246"/>
              <a:gd name="T11" fmla="*/ 2147483647 h 252"/>
              <a:gd name="T12" fmla="*/ 2147483647 w 246"/>
              <a:gd name="T13" fmla="*/ 2147483647 h 252"/>
              <a:gd name="T14" fmla="*/ 2147483647 w 246"/>
              <a:gd name="T15" fmla="*/ 2147483647 h 252"/>
              <a:gd name="T16" fmla="*/ 2147483647 w 246"/>
              <a:gd name="T17" fmla="*/ 2147483647 h 252"/>
              <a:gd name="T18" fmla="*/ 2147483647 w 246"/>
              <a:gd name="T19" fmla="*/ 2147483647 h 252"/>
              <a:gd name="T20" fmla="*/ 2147483647 w 246"/>
              <a:gd name="T21" fmla="*/ 2147483647 h 252"/>
              <a:gd name="T22" fmla="*/ 2147483647 w 246"/>
              <a:gd name="T23" fmla="*/ 2147483647 h 252"/>
              <a:gd name="T24" fmla="*/ 2147483647 w 246"/>
              <a:gd name="T25" fmla="*/ 2147483647 h 252"/>
              <a:gd name="T26" fmla="*/ 2147483647 w 246"/>
              <a:gd name="T27" fmla="*/ 2147483647 h 252"/>
              <a:gd name="T28" fmla="*/ 2147483647 w 246"/>
              <a:gd name="T29" fmla="*/ 2147483647 h 252"/>
              <a:gd name="T30" fmla="*/ 2147483647 w 246"/>
              <a:gd name="T31" fmla="*/ 2147483647 h 252"/>
              <a:gd name="T32" fmla="*/ 2147483647 w 246"/>
              <a:gd name="T33" fmla="*/ 2147483647 h 252"/>
              <a:gd name="T34" fmla="*/ 2147483647 w 246"/>
              <a:gd name="T35" fmla="*/ 2147483647 h 252"/>
              <a:gd name="T36" fmla="*/ 2147483647 w 246"/>
              <a:gd name="T37" fmla="*/ 2147483647 h 252"/>
              <a:gd name="T38" fmla="*/ 2147483647 w 246"/>
              <a:gd name="T39" fmla="*/ 0 h 252"/>
              <a:gd name="T40" fmla="*/ 2147483647 w 246"/>
              <a:gd name="T41" fmla="*/ 2147483647 h 252"/>
              <a:gd name="T42" fmla="*/ 0 w 246"/>
              <a:gd name="T43" fmla="*/ 2147483647 h 252"/>
              <a:gd name="T44" fmla="*/ 2147483647 w 246"/>
              <a:gd name="T45" fmla="*/ 2147483647 h 252"/>
              <a:gd name="T46" fmla="*/ 2147483647 w 246"/>
              <a:gd name="T47" fmla="*/ 2147483647 h 252"/>
              <a:gd name="T48" fmla="*/ 2147483647 w 246"/>
              <a:gd name="T49" fmla="*/ 2147483647 h 252"/>
              <a:gd name="T50" fmla="*/ 2147483647 w 246"/>
              <a:gd name="T51" fmla="*/ 2147483647 h 252"/>
              <a:gd name="T52" fmla="*/ 2147483647 w 246"/>
              <a:gd name="T53" fmla="*/ 2147483647 h 252"/>
              <a:gd name="T54" fmla="*/ 2147483647 w 246"/>
              <a:gd name="T55" fmla="*/ 2147483647 h 2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46" h="252">
                <a:moveTo>
                  <a:pt x="126" y="252"/>
                </a:moveTo>
                <a:lnTo>
                  <a:pt x="144" y="246"/>
                </a:lnTo>
                <a:lnTo>
                  <a:pt x="156" y="162"/>
                </a:lnTo>
                <a:lnTo>
                  <a:pt x="156" y="108"/>
                </a:lnTo>
                <a:lnTo>
                  <a:pt x="168" y="102"/>
                </a:lnTo>
                <a:lnTo>
                  <a:pt x="174" y="36"/>
                </a:lnTo>
                <a:lnTo>
                  <a:pt x="222" y="24"/>
                </a:lnTo>
                <a:lnTo>
                  <a:pt x="240" y="18"/>
                </a:lnTo>
                <a:lnTo>
                  <a:pt x="246" y="18"/>
                </a:lnTo>
                <a:lnTo>
                  <a:pt x="234" y="12"/>
                </a:lnTo>
                <a:lnTo>
                  <a:pt x="210" y="12"/>
                </a:lnTo>
                <a:lnTo>
                  <a:pt x="216" y="18"/>
                </a:lnTo>
                <a:lnTo>
                  <a:pt x="210" y="12"/>
                </a:lnTo>
                <a:lnTo>
                  <a:pt x="174" y="18"/>
                </a:lnTo>
                <a:lnTo>
                  <a:pt x="126" y="18"/>
                </a:lnTo>
                <a:lnTo>
                  <a:pt x="114" y="12"/>
                </a:lnTo>
                <a:lnTo>
                  <a:pt x="30" y="12"/>
                </a:lnTo>
                <a:lnTo>
                  <a:pt x="18" y="0"/>
                </a:lnTo>
                <a:lnTo>
                  <a:pt x="6" y="6"/>
                </a:lnTo>
                <a:lnTo>
                  <a:pt x="0" y="42"/>
                </a:lnTo>
                <a:lnTo>
                  <a:pt x="42" y="126"/>
                </a:lnTo>
                <a:lnTo>
                  <a:pt x="48" y="144"/>
                </a:lnTo>
                <a:lnTo>
                  <a:pt x="60" y="222"/>
                </a:lnTo>
                <a:lnTo>
                  <a:pt x="90" y="252"/>
                </a:lnTo>
                <a:lnTo>
                  <a:pt x="96" y="240"/>
                </a:lnTo>
                <a:lnTo>
                  <a:pt x="126" y="25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6" name="Freeform 396"/>
          <p:cNvSpPr>
            <a:spLocks/>
          </p:cNvSpPr>
          <p:nvPr/>
        </p:nvSpPr>
        <p:spPr bwMode="auto">
          <a:xfrm>
            <a:off x="4527550" y="4181475"/>
            <a:ext cx="79375" cy="93663"/>
          </a:xfrm>
          <a:custGeom>
            <a:avLst/>
            <a:gdLst>
              <a:gd name="T0" fmla="*/ 0 w 10"/>
              <a:gd name="T1" fmla="*/ 2147483647 h 12"/>
              <a:gd name="T2" fmla="*/ 2147483647 w 10"/>
              <a:gd name="T3" fmla="*/ 2147483647 h 12"/>
              <a:gd name="T4" fmla="*/ 2147483647 w 10"/>
              <a:gd name="T5" fmla="*/ 2147483647 h 12"/>
              <a:gd name="T6" fmla="*/ 2147483647 w 10"/>
              <a:gd name="T7" fmla="*/ 2147483647 h 12"/>
              <a:gd name="T8" fmla="*/ 2147483647 w 10"/>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0" y="12"/>
                </a:moveTo>
                <a:cubicBezTo>
                  <a:pt x="4" y="11"/>
                  <a:pt x="4" y="11"/>
                  <a:pt x="4" y="11"/>
                </a:cubicBezTo>
                <a:cubicBezTo>
                  <a:pt x="9" y="10"/>
                  <a:pt x="9" y="10"/>
                  <a:pt x="9" y="10"/>
                </a:cubicBezTo>
                <a:cubicBezTo>
                  <a:pt x="9" y="10"/>
                  <a:pt x="10" y="8"/>
                  <a:pt x="10" y="8"/>
                </a:cubicBezTo>
                <a:cubicBezTo>
                  <a:pt x="10" y="7"/>
                  <a:pt x="10" y="0"/>
                  <a:pt x="10" y="0"/>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7" name="Freeform 397"/>
          <p:cNvSpPr>
            <a:spLocks/>
          </p:cNvSpPr>
          <p:nvPr/>
        </p:nvSpPr>
        <p:spPr bwMode="auto">
          <a:xfrm>
            <a:off x="220663" y="2108200"/>
            <a:ext cx="676275" cy="922338"/>
          </a:xfrm>
          <a:custGeom>
            <a:avLst/>
            <a:gdLst>
              <a:gd name="T0" fmla="*/ 2147483647 w 516"/>
              <a:gd name="T1" fmla="*/ 2147483647 h 709"/>
              <a:gd name="T2" fmla="*/ 2147483647 w 516"/>
              <a:gd name="T3" fmla="*/ 2147483647 h 709"/>
              <a:gd name="T4" fmla="*/ 2147483647 w 516"/>
              <a:gd name="T5" fmla="*/ 2147483647 h 709"/>
              <a:gd name="T6" fmla="*/ 2147483647 w 516"/>
              <a:gd name="T7" fmla="*/ 2147483647 h 709"/>
              <a:gd name="T8" fmla="*/ 2147483647 w 516"/>
              <a:gd name="T9" fmla="*/ 2147483647 h 709"/>
              <a:gd name="T10" fmla="*/ 2147483647 w 516"/>
              <a:gd name="T11" fmla="*/ 2147483647 h 709"/>
              <a:gd name="T12" fmla="*/ 2147483647 w 516"/>
              <a:gd name="T13" fmla="*/ 2147483647 h 709"/>
              <a:gd name="T14" fmla="*/ 2147483647 w 516"/>
              <a:gd name="T15" fmla="*/ 0 h 709"/>
              <a:gd name="T16" fmla="*/ 2147483647 w 516"/>
              <a:gd name="T17" fmla="*/ 2147483647 h 709"/>
              <a:gd name="T18" fmla="*/ 2147483647 w 516"/>
              <a:gd name="T19" fmla="*/ 2147483647 h 709"/>
              <a:gd name="T20" fmla="*/ 2147483647 w 516"/>
              <a:gd name="T21" fmla="*/ 2147483647 h 709"/>
              <a:gd name="T22" fmla="*/ 2147483647 w 516"/>
              <a:gd name="T23" fmla="*/ 2147483647 h 709"/>
              <a:gd name="T24" fmla="*/ 2147483647 w 516"/>
              <a:gd name="T25" fmla="*/ 2147483647 h 709"/>
              <a:gd name="T26" fmla="*/ 2147483647 w 516"/>
              <a:gd name="T27" fmla="*/ 2147483647 h 709"/>
              <a:gd name="T28" fmla="*/ 2147483647 w 516"/>
              <a:gd name="T29" fmla="*/ 2147483647 h 709"/>
              <a:gd name="T30" fmla="*/ 2147483647 w 516"/>
              <a:gd name="T31" fmla="*/ 2147483647 h 709"/>
              <a:gd name="T32" fmla="*/ 2147483647 w 516"/>
              <a:gd name="T33" fmla="*/ 2147483647 h 709"/>
              <a:gd name="T34" fmla="*/ 2147483647 w 516"/>
              <a:gd name="T35" fmla="*/ 2147483647 h 709"/>
              <a:gd name="T36" fmla="*/ 2147483647 w 516"/>
              <a:gd name="T37" fmla="*/ 2147483647 h 709"/>
              <a:gd name="T38" fmla="*/ 0 w 516"/>
              <a:gd name="T39" fmla="*/ 2147483647 h 709"/>
              <a:gd name="T40" fmla="*/ 2147483647 w 516"/>
              <a:gd name="T41" fmla="*/ 2147483647 h 709"/>
              <a:gd name="T42" fmla="*/ 2147483647 w 516"/>
              <a:gd name="T43" fmla="*/ 2147483647 h 709"/>
              <a:gd name="T44" fmla="*/ 2147483647 w 516"/>
              <a:gd name="T45" fmla="*/ 2147483647 h 709"/>
              <a:gd name="T46" fmla="*/ 2147483647 w 516"/>
              <a:gd name="T47" fmla="*/ 2147483647 h 709"/>
              <a:gd name="T48" fmla="*/ 2147483647 w 516"/>
              <a:gd name="T49" fmla="*/ 2147483647 h 709"/>
              <a:gd name="T50" fmla="*/ 2147483647 w 516"/>
              <a:gd name="T51" fmla="*/ 2147483647 h 709"/>
              <a:gd name="T52" fmla="*/ 2147483647 w 516"/>
              <a:gd name="T53" fmla="*/ 2147483647 h 709"/>
              <a:gd name="T54" fmla="*/ 2147483647 w 516"/>
              <a:gd name="T55" fmla="*/ 2147483647 h 709"/>
              <a:gd name="T56" fmla="*/ 2147483647 w 516"/>
              <a:gd name="T57" fmla="*/ 2147483647 h 709"/>
              <a:gd name="T58" fmla="*/ 2147483647 w 516"/>
              <a:gd name="T59" fmla="*/ 2147483647 h 709"/>
              <a:gd name="T60" fmla="*/ 2147483647 w 516"/>
              <a:gd name="T61" fmla="*/ 2147483647 h 709"/>
              <a:gd name="T62" fmla="*/ 2147483647 w 516"/>
              <a:gd name="T63" fmla="*/ 2147483647 h 709"/>
              <a:gd name="T64" fmla="*/ 2147483647 w 516"/>
              <a:gd name="T65" fmla="*/ 2147483647 h 709"/>
              <a:gd name="T66" fmla="*/ 2147483647 w 516"/>
              <a:gd name="T67" fmla="*/ 2147483647 h 709"/>
              <a:gd name="T68" fmla="*/ 2147483647 w 516"/>
              <a:gd name="T69" fmla="*/ 2147483647 h 709"/>
              <a:gd name="T70" fmla="*/ 2147483647 w 516"/>
              <a:gd name="T71" fmla="*/ 2147483647 h 709"/>
              <a:gd name="T72" fmla="*/ 2147483647 w 516"/>
              <a:gd name="T73" fmla="*/ 2147483647 h 709"/>
              <a:gd name="T74" fmla="*/ 2147483647 w 516"/>
              <a:gd name="T75" fmla="*/ 2147483647 h 709"/>
              <a:gd name="T76" fmla="*/ 2147483647 w 516"/>
              <a:gd name="T77" fmla="*/ 2147483647 h 709"/>
              <a:gd name="T78" fmla="*/ 2147483647 w 516"/>
              <a:gd name="T79" fmla="*/ 2147483647 h 709"/>
              <a:gd name="T80" fmla="*/ 2147483647 w 516"/>
              <a:gd name="T81" fmla="*/ 2147483647 h 709"/>
              <a:gd name="T82" fmla="*/ 2147483647 w 516"/>
              <a:gd name="T83" fmla="*/ 2147483647 h 709"/>
              <a:gd name="T84" fmla="*/ 2147483647 w 516"/>
              <a:gd name="T85" fmla="*/ 2147483647 h 709"/>
              <a:gd name="T86" fmla="*/ 2147483647 w 516"/>
              <a:gd name="T87" fmla="*/ 2147483647 h 709"/>
              <a:gd name="T88" fmla="*/ 2147483647 w 516"/>
              <a:gd name="T89" fmla="*/ 2147483647 h 709"/>
              <a:gd name="T90" fmla="*/ 2147483647 w 516"/>
              <a:gd name="T91" fmla="*/ 2147483647 h 709"/>
              <a:gd name="T92" fmla="*/ 2147483647 w 516"/>
              <a:gd name="T93" fmla="*/ 2147483647 h 709"/>
              <a:gd name="T94" fmla="*/ 2147483647 w 516"/>
              <a:gd name="T95" fmla="*/ 2147483647 h 70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16" h="709">
                <a:moveTo>
                  <a:pt x="504" y="96"/>
                </a:moveTo>
                <a:lnTo>
                  <a:pt x="486" y="78"/>
                </a:lnTo>
                <a:lnTo>
                  <a:pt x="432" y="84"/>
                </a:lnTo>
                <a:lnTo>
                  <a:pt x="354" y="48"/>
                </a:lnTo>
                <a:lnTo>
                  <a:pt x="318" y="54"/>
                </a:lnTo>
                <a:lnTo>
                  <a:pt x="288" y="36"/>
                </a:lnTo>
                <a:lnTo>
                  <a:pt x="282" y="18"/>
                </a:lnTo>
                <a:lnTo>
                  <a:pt x="228" y="0"/>
                </a:lnTo>
                <a:lnTo>
                  <a:pt x="198" y="24"/>
                </a:lnTo>
                <a:lnTo>
                  <a:pt x="150" y="42"/>
                </a:lnTo>
                <a:lnTo>
                  <a:pt x="114" y="66"/>
                </a:lnTo>
                <a:lnTo>
                  <a:pt x="90" y="126"/>
                </a:lnTo>
                <a:lnTo>
                  <a:pt x="42" y="138"/>
                </a:lnTo>
                <a:lnTo>
                  <a:pt x="42" y="174"/>
                </a:lnTo>
                <a:lnTo>
                  <a:pt x="78" y="222"/>
                </a:lnTo>
                <a:lnTo>
                  <a:pt x="114" y="240"/>
                </a:lnTo>
                <a:lnTo>
                  <a:pt x="114" y="264"/>
                </a:lnTo>
                <a:lnTo>
                  <a:pt x="90" y="276"/>
                </a:lnTo>
                <a:lnTo>
                  <a:pt x="60" y="264"/>
                </a:lnTo>
                <a:lnTo>
                  <a:pt x="0" y="306"/>
                </a:lnTo>
                <a:lnTo>
                  <a:pt x="18" y="324"/>
                </a:lnTo>
                <a:lnTo>
                  <a:pt x="42" y="348"/>
                </a:lnTo>
                <a:lnTo>
                  <a:pt x="96" y="348"/>
                </a:lnTo>
                <a:lnTo>
                  <a:pt x="138" y="354"/>
                </a:lnTo>
                <a:lnTo>
                  <a:pt x="120" y="396"/>
                </a:lnTo>
                <a:lnTo>
                  <a:pt x="72" y="414"/>
                </a:lnTo>
                <a:lnTo>
                  <a:pt x="36" y="438"/>
                </a:lnTo>
                <a:lnTo>
                  <a:pt x="30" y="468"/>
                </a:lnTo>
                <a:lnTo>
                  <a:pt x="72" y="498"/>
                </a:lnTo>
                <a:lnTo>
                  <a:pt x="78" y="529"/>
                </a:lnTo>
                <a:lnTo>
                  <a:pt x="108" y="541"/>
                </a:lnTo>
                <a:lnTo>
                  <a:pt x="114" y="583"/>
                </a:lnTo>
                <a:lnTo>
                  <a:pt x="156" y="577"/>
                </a:lnTo>
                <a:lnTo>
                  <a:pt x="210" y="577"/>
                </a:lnTo>
                <a:lnTo>
                  <a:pt x="180" y="631"/>
                </a:lnTo>
                <a:lnTo>
                  <a:pt x="90" y="709"/>
                </a:lnTo>
                <a:lnTo>
                  <a:pt x="192" y="655"/>
                </a:lnTo>
                <a:lnTo>
                  <a:pt x="270" y="571"/>
                </a:lnTo>
                <a:lnTo>
                  <a:pt x="264" y="553"/>
                </a:lnTo>
                <a:lnTo>
                  <a:pt x="312" y="492"/>
                </a:lnTo>
                <a:lnTo>
                  <a:pt x="324" y="517"/>
                </a:lnTo>
                <a:lnTo>
                  <a:pt x="330" y="547"/>
                </a:lnTo>
                <a:lnTo>
                  <a:pt x="366" y="517"/>
                </a:lnTo>
                <a:lnTo>
                  <a:pt x="408" y="492"/>
                </a:lnTo>
                <a:lnTo>
                  <a:pt x="426" y="505"/>
                </a:lnTo>
                <a:lnTo>
                  <a:pt x="516" y="523"/>
                </a:lnTo>
                <a:lnTo>
                  <a:pt x="516" y="96"/>
                </a:lnTo>
                <a:lnTo>
                  <a:pt x="504" y="9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28" name="Freeform 398"/>
          <p:cNvSpPr>
            <a:spLocks/>
          </p:cNvSpPr>
          <p:nvPr/>
        </p:nvSpPr>
        <p:spPr bwMode="auto">
          <a:xfrm>
            <a:off x="896938" y="2070100"/>
            <a:ext cx="2119312" cy="1452563"/>
          </a:xfrm>
          <a:custGeom>
            <a:avLst/>
            <a:gdLst>
              <a:gd name="T0" fmla="*/ 2147483647 w 1622"/>
              <a:gd name="T1" fmla="*/ 2147483647 h 1117"/>
              <a:gd name="T2" fmla="*/ 2147483647 w 1622"/>
              <a:gd name="T3" fmla="*/ 2147483647 h 1117"/>
              <a:gd name="T4" fmla="*/ 2147483647 w 1622"/>
              <a:gd name="T5" fmla="*/ 2147483647 h 1117"/>
              <a:gd name="T6" fmla="*/ 2147483647 w 1622"/>
              <a:gd name="T7" fmla="*/ 2147483647 h 1117"/>
              <a:gd name="T8" fmla="*/ 2147483647 w 1622"/>
              <a:gd name="T9" fmla="*/ 2147483647 h 1117"/>
              <a:gd name="T10" fmla="*/ 2147483647 w 1622"/>
              <a:gd name="T11" fmla="*/ 2147483647 h 1117"/>
              <a:gd name="T12" fmla="*/ 2147483647 w 1622"/>
              <a:gd name="T13" fmla="*/ 2147483647 h 1117"/>
              <a:gd name="T14" fmla="*/ 2147483647 w 1622"/>
              <a:gd name="T15" fmla="*/ 2147483647 h 1117"/>
              <a:gd name="T16" fmla="*/ 2147483647 w 1622"/>
              <a:gd name="T17" fmla="*/ 2147483647 h 1117"/>
              <a:gd name="T18" fmla="*/ 2147483647 w 1622"/>
              <a:gd name="T19" fmla="*/ 2147483647 h 1117"/>
              <a:gd name="T20" fmla="*/ 2147483647 w 1622"/>
              <a:gd name="T21" fmla="*/ 2147483647 h 1117"/>
              <a:gd name="T22" fmla="*/ 2147483647 w 1622"/>
              <a:gd name="T23" fmla="*/ 2147483647 h 1117"/>
              <a:gd name="T24" fmla="*/ 2147483647 w 1622"/>
              <a:gd name="T25" fmla="*/ 2147483647 h 1117"/>
              <a:gd name="T26" fmla="*/ 2147483647 w 1622"/>
              <a:gd name="T27" fmla="*/ 2147483647 h 1117"/>
              <a:gd name="T28" fmla="*/ 2147483647 w 1622"/>
              <a:gd name="T29" fmla="*/ 2147483647 h 1117"/>
              <a:gd name="T30" fmla="*/ 2147483647 w 1622"/>
              <a:gd name="T31" fmla="*/ 2147483647 h 1117"/>
              <a:gd name="T32" fmla="*/ 2147483647 w 1622"/>
              <a:gd name="T33" fmla="*/ 2147483647 h 1117"/>
              <a:gd name="T34" fmla="*/ 2147483647 w 1622"/>
              <a:gd name="T35" fmla="*/ 2147483647 h 1117"/>
              <a:gd name="T36" fmla="*/ 2147483647 w 1622"/>
              <a:gd name="T37" fmla="*/ 2147483647 h 1117"/>
              <a:gd name="T38" fmla="*/ 2147483647 w 1622"/>
              <a:gd name="T39" fmla="*/ 2147483647 h 1117"/>
              <a:gd name="T40" fmla="*/ 2147483647 w 1622"/>
              <a:gd name="T41" fmla="*/ 2147483647 h 1117"/>
              <a:gd name="T42" fmla="*/ 2147483647 w 1622"/>
              <a:gd name="T43" fmla="*/ 2147483647 h 1117"/>
              <a:gd name="T44" fmla="*/ 2147483647 w 1622"/>
              <a:gd name="T45" fmla="*/ 2147483647 h 1117"/>
              <a:gd name="T46" fmla="*/ 2147483647 w 1622"/>
              <a:gd name="T47" fmla="*/ 2147483647 h 1117"/>
              <a:gd name="T48" fmla="*/ 2147483647 w 1622"/>
              <a:gd name="T49" fmla="*/ 2147483647 h 1117"/>
              <a:gd name="T50" fmla="*/ 2147483647 w 1622"/>
              <a:gd name="T51" fmla="*/ 2147483647 h 1117"/>
              <a:gd name="T52" fmla="*/ 2147483647 w 1622"/>
              <a:gd name="T53" fmla="*/ 2147483647 h 1117"/>
              <a:gd name="T54" fmla="*/ 2147483647 w 1622"/>
              <a:gd name="T55" fmla="*/ 2147483647 h 1117"/>
              <a:gd name="T56" fmla="*/ 2147483647 w 1622"/>
              <a:gd name="T57" fmla="*/ 2147483647 h 1117"/>
              <a:gd name="T58" fmla="*/ 2147483647 w 1622"/>
              <a:gd name="T59" fmla="*/ 2147483647 h 1117"/>
              <a:gd name="T60" fmla="*/ 2147483647 w 1622"/>
              <a:gd name="T61" fmla="*/ 2147483647 h 1117"/>
              <a:gd name="T62" fmla="*/ 2147483647 w 1622"/>
              <a:gd name="T63" fmla="*/ 2147483647 h 1117"/>
              <a:gd name="T64" fmla="*/ 2147483647 w 1622"/>
              <a:gd name="T65" fmla="*/ 2147483647 h 1117"/>
              <a:gd name="T66" fmla="*/ 2147483647 w 1622"/>
              <a:gd name="T67" fmla="*/ 2147483647 h 1117"/>
              <a:gd name="T68" fmla="*/ 2147483647 w 1622"/>
              <a:gd name="T69" fmla="*/ 2147483647 h 1117"/>
              <a:gd name="T70" fmla="*/ 2147483647 w 1622"/>
              <a:gd name="T71" fmla="*/ 2147483647 h 1117"/>
              <a:gd name="T72" fmla="*/ 2147483647 w 1622"/>
              <a:gd name="T73" fmla="*/ 2147483647 h 1117"/>
              <a:gd name="T74" fmla="*/ 2147483647 w 1622"/>
              <a:gd name="T75" fmla="*/ 2147483647 h 1117"/>
              <a:gd name="T76" fmla="*/ 2147483647 w 1622"/>
              <a:gd name="T77" fmla="*/ 2147483647 h 1117"/>
              <a:gd name="T78" fmla="*/ 2147483647 w 1622"/>
              <a:gd name="T79" fmla="*/ 2147483647 h 1117"/>
              <a:gd name="T80" fmla="*/ 2147483647 w 1622"/>
              <a:gd name="T81" fmla="*/ 0 h 1117"/>
              <a:gd name="T82" fmla="*/ 2147483647 w 1622"/>
              <a:gd name="T83" fmla="*/ 2147483647 h 1117"/>
              <a:gd name="T84" fmla="*/ 2147483647 w 1622"/>
              <a:gd name="T85" fmla="*/ 2147483647 h 1117"/>
              <a:gd name="T86" fmla="*/ 2147483647 w 1622"/>
              <a:gd name="T87" fmla="*/ 2147483647 h 1117"/>
              <a:gd name="T88" fmla="*/ 2147483647 w 1622"/>
              <a:gd name="T89" fmla="*/ 2147483647 h 1117"/>
              <a:gd name="T90" fmla="*/ 2147483647 w 1622"/>
              <a:gd name="T91" fmla="*/ 2147483647 h 1117"/>
              <a:gd name="T92" fmla="*/ 2147483647 w 1622"/>
              <a:gd name="T93" fmla="*/ 2147483647 h 1117"/>
              <a:gd name="T94" fmla="*/ 2147483647 w 1622"/>
              <a:gd name="T95" fmla="*/ 2147483647 h 1117"/>
              <a:gd name="T96" fmla="*/ 2147483647 w 1622"/>
              <a:gd name="T97" fmla="*/ 2147483647 h 1117"/>
              <a:gd name="T98" fmla="*/ 2147483647 w 1622"/>
              <a:gd name="T99" fmla="*/ 2147483647 h 1117"/>
              <a:gd name="T100" fmla="*/ 2147483647 w 1622"/>
              <a:gd name="T101" fmla="*/ 2147483647 h 1117"/>
              <a:gd name="T102" fmla="*/ 2147483647 w 1622"/>
              <a:gd name="T103" fmla="*/ 2147483647 h 1117"/>
              <a:gd name="T104" fmla="*/ 2147483647 w 1622"/>
              <a:gd name="T105" fmla="*/ 2147483647 h 1117"/>
              <a:gd name="T106" fmla="*/ 2147483647 w 1622"/>
              <a:gd name="T107" fmla="*/ 2147483647 h 1117"/>
              <a:gd name="T108" fmla="*/ 2147483647 w 1622"/>
              <a:gd name="T109" fmla="*/ 2147483647 h 1117"/>
              <a:gd name="T110" fmla="*/ 0 w 1622"/>
              <a:gd name="T111" fmla="*/ 2147483647 h 1117"/>
              <a:gd name="T112" fmla="*/ 2147483647 w 1622"/>
              <a:gd name="T113" fmla="*/ 2147483647 h 1117"/>
              <a:gd name="T114" fmla="*/ 2147483647 w 1622"/>
              <a:gd name="T115" fmla="*/ 2147483647 h 1117"/>
              <a:gd name="T116" fmla="*/ 2147483647 w 1622"/>
              <a:gd name="T117" fmla="*/ 2147483647 h 1117"/>
              <a:gd name="T118" fmla="*/ 2147483647 w 1622"/>
              <a:gd name="T119" fmla="*/ 2147483647 h 1117"/>
              <a:gd name="T120" fmla="*/ 2147483647 w 1622"/>
              <a:gd name="T121" fmla="*/ 2147483647 h 1117"/>
              <a:gd name="T122" fmla="*/ 2147483647 w 1622"/>
              <a:gd name="T123" fmla="*/ 2147483647 h 111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622" h="1117">
                <a:moveTo>
                  <a:pt x="931" y="943"/>
                </a:moveTo>
                <a:lnTo>
                  <a:pt x="973" y="955"/>
                </a:lnTo>
                <a:lnTo>
                  <a:pt x="1075" y="1003"/>
                </a:lnTo>
                <a:lnTo>
                  <a:pt x="1111" y="1081"/>
                </a:lnTo>
                <a:lnTo>
                  <a:pt x="1111" y="1117"/>
                </a:lnTo>
                <a:lnTo>
                  <a:pt x="1190" y="1093"/>
                </a:lnTo>
                <a:lnTo>
                  <a:pt x="1232" y="1057"/>
                </a:lnTo>
                <a:lnTo>
                  <a:pt x="1262" y="1051"/>
                </a:lnTo>
                <a:lnTo>
                  <a:pt x="1322" y="1039"/>
                </a:lnTo>
                <a:lnTo>
                  <a:pt x="1370" y="979"/>
                </a:lnTo>
                <a:lnTo>
                  <a:pt x="1394" y="985"/>
                </a:lnTo>
                <a:lnTo>
                  <a:pt x="1406" y="1045"/>
                </a:lnTo>
                <a:lnTo>
                  <a:pt x="1430" y="1027"/>
                </a:lnTo>
                <a:lnTo>
                  <a:pt x="1448" y="1033"/>
                </a:lnTo>
                <a:lnTo>
                  <a:pt x="1436" y="1051"/>
                </a:lnTo>
                <a:lnTo>
                  <a:pt x="1448" y="1075"/>
                </a:lnTo>
                <a:lnTo>
                  <a:pt x="1502" y="1033"/>
                </a:lnTo>
                <a:lnTo>
                  <a:pt x="1520" y="1009"/>
                </a:lnTo>
                <a:lnTo>
                  <a:pt x="1466" y="1003"/>
                </a:lnTo>
                <a:lnTo>
                  <a:pt x="1442" y="967"/>
                </a:lnTo>
                <a:lnTo>
                  <a:pt x="1460" y="949"/>
                </a:lnTo>
                <a:lnTo>
                  <a:pt x="1466" y="925"/>
                </a:lnTo>
                <a:lnTo>
                  <a:pt x="1382" y="943"/>
                </a:lnTo>
                <a:lnTo>
                  <a:pt x="1340" y="979"/>
                </a:lnTo>
                <a:lnTo>
                  <a:pt x="1358" y="937"/>
                </a:lnTo>
                <a:lnTo>
                  <a:pt x="1400" y="913"/>
                </a:lnTo>
                <a:lnTo>
                  <a:pt x="1424" y="889"/>
                </a:lnTo>
                <a:lnTo>
                  <a:pt x="1496" y="895"/>
                </a:lnTo>
                <a:lnTo>
                  <a:pt x="1550" y="889"/>
                </a:lnTo>
                <a:lnTo>
                  <a:pt x="1592" y="859"/>
                </a:lnTo>
                <a:lnTo>
                  <a:pt x="1622" y="835"/>
                </a:lnTo>
                <a:lnTo>
                  <a:pt x="1598" y="775"/>
                </a:lnTo>
                <a:lnTo>
                  <a:pt x="1592" y="745"/>
                </a:lnTo>
                <a:lnTo>
                  <a:pt x="1514" y="703"/>
                </a:lnTo>
                <a:lnTo>
                  <a:pt x="1514" y="679"/>
                </a:lnTo>
                <a:lnTo>
                  <a:pt x="1448" y="553"/>
                </a:lnTo>
                <a:lnTo>
                  <a:pt x="1430" y="607"/>
                </a:lnTo>
                <a:lnTo>
                  <a:pt x="1388" y="619"/>
                </a:lnTo>
                <a:lnTo>
                  <a:pt x="1376" y="607"/>
                </a:lnTo>
                <a:lnTo>
                  <a:pt x="1358" y="607"/>
                </a:lnTo>
                <a:lnTo>
                  <a:pt x="1358" y="522"/>
                </a:lnTo>
                <a:lnTo>
                  <a:pt x="1322" y="516"/>
                </a:lnTo>
                <a:lnTo>
                  <a:pt x="1292" y="474"/>
                </a:lnTo>
                <a:lnTo>
                  <a:pt x="1262" y="480"/>
                </a:lnTo>
                <a:lnTo>
                  <a:pt x="1226" y="468"/>
                </a:lnTo>
                <a:lnTo>
                  <a:pt x="1202" y="474"/>
                </a:lnTo>
                <a:lnTo>
                  <a:pt x="1202" y="504"/>
                </a:lnTo>
                <a:lnTo>
                  <a:pt x="1202" y="535"/>
                </a:lnTo>
                <a:lnTo>
                  <a:pt x="1196" y="601"/>
                </a:lnTo>
                <a:lnTo>
                  <a:pt x="1190" y="625"/>
                </a:lnTo>
                <a:lnTo>
                  <a:pt x="1226" y="697"/>
                </a:lnTo>
                <a:lnTo>
                  <a:pt x="1166" y="751"/>
                </a:lnTo>
                <a:lnTo>
                  <a:pt x="1178" y="841"/>
                </a:lnTo>
                <a:lnTo>
                  <a:pt x="1154" y="859"/>
                </a:lnTo>
                <a:lnTo>
                  <a:pt x="1130" y="847"/>
                </a:lnTo>
                <a:lnTo>
                  <a:pt x="1117" y="739"/>
                </a:lnTo>
                <a:lnTo>
                  <a:pt x="1057" y="733"/>
                </a:lnTo>
                <a:lnTo>
                  <a:pt x="943" y="667"/>
                </a:lnTo>
                <a:lnTo>
                  <a:pt x="919" y="667"/>
                </a:lnTo>
                <a:lnTo>
                  <a:pt x="901" y="613"/>
                </a:lnTo>
                <a:lnTo>
                  <a:pt x="883" y="595"/>
                </a:lnTo>
                <a:lnTo>
                  <a:pt x="931" y="450"/>
                </a:lnTo>
                <a:lnTo>
                  <a:pt x="961" y="420"/>
                </a:lnTo>
                <a:lnTo>
                  <a:pt x="991" y="402"/>
                </a:lnTo>
                <a:lnTo>
                  <a:pt x="1009" y="402"/>
                </a:lnTo>
                <a:lnTo>
                  <a:pt x="1027" y="342"/>
                </a:lnTo>
                <a:lnTo>
                  <a:pt x="1039" y="294"/>
                </a:lnTo>
                <a:lnTo>
                  <a:pt x="1099" y="282"/>
                </a:lnTo>
                <a:lnTo>
                  <a:pt x="1130" y="258"/>
                </a:lnTo>
                <a:lnTo>
                  <a:pt x="1111" y="204"/>
                </a:lnTo>
                <a:lnTo>
                  <a:pt x="1124" y="168"/>
                </a:lnTo>
                <a:lnTo>
                  <a:pt x="1099" y="138"/>
                </a:lnTo>
                <a:lnTo>
                  <a:pt x="1063" y="132"/>
                </a:lnTo>
                <a:lnTo>
                  <a:pt x="1051" y="192"/>
                </a:lnTo>
                <a:lnTo>
                  <a:pt x="1015" y="246"/>
                </a:lnTo>
                <a:lnTo>
                  <a:pt x="1003" y="180"/>
                </a:lnTo>
                <a:lnTo>
                  <a:pt x="985" y="156"/>
                </a:lnTo>
                <a:lnTo>
                  <a:pt x="961" y="186"/>
                </a:lnTo>
                <a:lnTo>
                  <a:pt x="949" y="156"/>
                </a:lnTo>
                <a:lnTo>
                  <a:pt x="925" y="114"/>
                </a:lnTo>
                <a:lnTo>
                  <a:pt x="913" y="60"/>
                </a:lnTo>
                <a:lnTo>
                  <a:pt x="877" y="0"/>
                </a:lnTo>
                <a:lnTo>
                  <a:pt x="847" y="84"/>
                </a:lnTo>
                <a:lnTo>
                  <a:pt x="847" y="114"/>
                </a:lnTo>
                <a:lnTo>
                  <a:pt x="889" y="150"/>
                </a:lnTo>
                <a:lnTo>
                  <a:pt x="895" y="186"/>
                </a:lnTo>
                <a:lnTo>
                  <a:pt x="865" y="216"/>
                </a:lnTo>
                <a:lnTo>
                  <a:pt x="847" y="204"/>
                </a:lnTo>
                <a:lnTo>
                  <a:pt x="823" y="204"/>
                </a:lnTo>
                <a:lnTo>
                  <a:pt x="811" y="234"/>
                </a:lnTo>
                <a:lnTo>
                  <a:pt x="769" y="222"/>
                </a:lnTo>
                <a:lnTo>
                  <a:pt x="709" y="222"/>
                </a:lnTo>
                <a:lnTo>
                  <a:pt x="673" y="198"/>
                </a:lnTo>
                <a:lnTo>
                  <a:pt x="619" y="210"/>
                </a:lnTo>
                <a:lnTo>
                  <a:pt x="625" y="228"/>
                </a:lnTo>
                <a:lnTo>
                  <a:pt x="631" y="264"/>
                </a:lnTo>
                <a:lnTo>
                  <a:pt x="613" y="258"/>
                </a:lnTo>
                <a:lnTo>
                  <a:pt x="583" y="222"/>
                </a:lnTo>
                <a:lnTo>
                  <a:pt x="517" y="234"/>
                </a:lnTo>
                <a:lnTo>
                  <a:pt x="487" y="210"/>
                </a:lnTo>
                <a:lnTo>
                  <a:pt x="499" y="186"/>
                </a:lnTo>
                <a:lnTo>
                  <a:pt x="457" y="174"/>
                </a:lnTo>
                <a:lnTo>
                  <a:pt x="409" y="150"/>
                </a:lnTo>
                <a:lnTo>
                  <a:pt x="343" y="132"/>
                </a:lnTo>
                <a:lnTo>
                  <a:pt x="301" y="144"/>
                </a:lnTo>
                <a:lnTo>
                  <a:pt x="259" y="96"/>
                </a:lnTo>
                <a:lnTo>
                  <a:pt x="145" y="150"/>
                </a:lnTo>
                <a:lnTo>
                  <a:pt x="115" y="180"/>
                </a:lnTo>
                <a:lnTo>
                  <a:pt x="67" y="168"/>
                </a:lnTo>
                <a:lnTo>
                  <a:pt x="37" y="138"/>
                </a:lnTo>
                <a:lnTo>
                  <a:pt x="0" y="126"/>
                </a:lnTo>
                <a:lnTo>
                  <a:pt x="0" y="553"/>
                </a:lnTo>
                <a:lnTo>
                  <a:pt x="61" y="583"/>
                </a:lnTo>
                <a:lnTo>
                  <a:pt x="109" y="559"/>
                </a:lnTo>
                <a:lnTo>
                  <a:pt x="175" y="679"/>
                </a:lnTo>
                <a:lnTo>
                  <a:pt x="217" y="709"/>
                </a:lnTo>
                <a:lnTo>
                  <a:pt x="211" y="757"/>
                </a:lnTo>
                <a:lnTo>
                  <a:pt x="229" y="793"/>
                </a:lnTo>
                <a:lnTo>
                  <a:pt x="277" y="859"/>
                </a:lnTo>
                <a:lnTo>
                  <a:pt x="343" y="901"/>
                </a:lnTo>
                <a:lnTo>
                  <a:pt x="349" y="931"/>
                </a:lnTo>
                <a:lnTo>
                  <a:pt x="871" y="931"/>
                </a:lnTo>
                <a:lnTo>
                  <a:pt x="931" y="943"/>
                </a:lnTo>
                <a:close/>
              </a:path>
            </a:pathLst>
          </a:custGeom>
          <a:solidFill>
            <a:srgbClr val="FFC000"/>
          </a:solidFill>
          <a:ln w="9525">
            <a:solidFill>
              <a:schemeClr val="accent3">
                <a:lumMod val="50000"/>
              </a:schemeClr>
            </a:solidFill>
            <a:round/>
            <a:headEnd/>
            <a:tailEnd/>
          </a:ln>
        </p:spPr>
        <p:txBody>
          <a:bodyPr/>
          <a:lstStyle/>
          <a:p>
            <a:endParaRPr lang="en-GB"/>
          </a:p>
        </p:txBody>
      </p:sp>
      <p:sp>
        <p:nvSpPr>
          <p:cNvPr id="129" name="Freeform 399"/>
          <p:cNvSpPr>
            <a:spLocks/>
          </p:cNvSpPr>
          <p:nvPr/>
        </p:nvSpPr>
        <p:spPr bwMode="auto">
          <a:xfrm>
            <a:off x="1296988" y="3279775"/>
            <a:ext cx="1435100" cy="741363"/>
          </a:xfrm>
          <a:custGeom>
            <a:avLst/>
            <a:gdLst>
              <a:gd name="T0" fmla="*/ 2147483647 w 1099"/>
              <a:gd name="T1" fmla="*/ 2147483647 h 571"/>
              <a:gd name="T2" fmla="*/ 2147483647 w 1099"/>
              <a:gd name="T3" fmla="*/ 2147483647 h 571"/>
              <a:gd name="T4" fmla="*/ 2147483647 w 1099"/>
              <a:gd name="T5" fmla="*/ 2147483647 h 571"/>
              <a:gd name="T6" fmla="*/ 2147483647 w 1099"/>
              <a:gd name="T7" fmla="*/ 2147483647 h 571"/>
              <a:gd name="T8" fmla="*/ 2147483647 w 1099"/>
              <a:gd name="T9" fmla="*/ 2147483647 h 571"/>
              <a:gd name="T10" fmla="*/ 2147483647 w 1099"/>
              <a:gd name="T11" fmla="*/ 2147483647 h 571"/>
              <a:gd name="T12" fmla="*/ 2147483647 w 1099"/>
              <a:gd name="T13" fmla="*/ 2147483647 h 571"/>
              <a:gd name="T14" fmla="*/ 2147483647 w 1099"/>
              <a:gd name="T15" fmla="*/ 2147483647 h 571"/>
              <a:gd name="T16" fmla="*/ 2147483647 w 1099"/>
              <a:gd name="T17" fmla="*/ 2147483647 h 571"/>
              <a:gd name="T18" fmla="*/ 2147483647 w 1099"/>
              <a:gd name="T19" fmla="*/ 2147483647 h 571"/>
              <a:gd name="T20" fmla="*/ 2147483647 w 1099"/>
              <a:gd name="T21" fmla="*/ 2147483647 h 571"/>
              <a:gd name="T22" fmla="*/ 2147483647 w 1099"/>
              <a:gd name="T23" fmla="*/ 2147483647 h 571"/>
              <a:gd name="T24" fmla="*/ 2147483647 w 1099"/>
              <a:gd name="T25" fmla="*/ 2147483647 h 571"/>
              <a:gd name="T26" fmla="*/ 2147483647 w 1099"/>
              <a:gd name="T27" fmla="*/ 2147483647 h 571"/>
              <a:gd name="T28" fmla="*/ 2147483647 w 1099"/>
              <a:gd name="T29" fmla="*/ 2147483647 h 571"/>
              <a:gd name="T30" fmla="*/ 2147483647 w 1099"/>
              <a:gd name="T31" fmla="*/ 2147483647 h 571"/>
              <a:gd name="T32" fmla="*/ 2147483647 w 1099"/>
              <a:gd name="T33" fmla="*/ 2147483647 h 571"/>
              <a:gd name="T34" fmla="*/ 2147483647 w 1099"/>
              <a:gd name="T35" fmla="*/ 2147483647 h 571"/>
              <a:gd name="T36" fmla="*/ 2147483647 w 1099"/>
              <a:gd name="T37" fmla="*/ 2147483647 h 571"/>
              <a:gd name="T38" fmla="*/ 2147483647 w 1099"/>
              <a:gd name="T39" fmla="*/ 2147483647 h 571"/>
              <a:gd name="T40" fmla="*/ 2147483647 w 1099"/>
              <a:gd name="T41" fmla="*/ 2147483647 h 571"/>
              <a:gd name="T42" fmla="*/ 2147483647 w 1099"/>
              <a:gd name="T43" fmla="*/ 2147483647 h 571"/>
              <a:gd name="T44" fmla="*/ 2147483647 w 1099"/>
              <a:gd name="T45" fmla="*/ 2147483647 h 571"/>
              <a:gd name="T46" fmla="*/ 2147483647 w 1099"/>
              <a:gd name="T47" fmla="*/ 2147483647 h 571"/>
              <a:gd name="T48" fmla="*/ 2147483647 w 1099"/>
              <a:gd name="T49" fmla="*/ 2147483647 h 571"/>
              <a:gd name="T50" fmla="*/ 2147483647 w 1099"/>
              <a:gd name="T51" fmla="*/ 0 h 571"/>
              <a:gd name="T52" fmla="*/ 2147483647 w 1099"/>
              <a:gd name="T53" fmla="*/ 2147483647 h 571"/>
              <a:gd name="T54" fmla="*/ 2147483647 w 1099"/>
              <a:gd name="T55" fmla="*/ 2147483647 h 571"/>
              <a:gd name="T56" fmla="*/ 2147483647 w 1099"/>
              <a:gd name="T57" fmla="*/ 2147483647 h 571"/>
              <a:gd name="T58" fmla="*/ 0 w 1099"/>
              <a:gd name="T59" fmla="*/ 2147483647 h 571"/>
              <a:gd name="T60" fmla="*/ 2147483647 w 1099"/>
              <a:gd name="T61" fmla="*/ 2147483647 h 571"/>
              <a:gd name="T62" fmla="*/ 2147483647 w 1099"/>
              <a:gd name="T63" fmla="*/ 2147483647 h 571"/>
              <a:gd name="T64" fmla="*/ 2147483647 w 1099"/>
              <a:gd name="T65" fmla="*/ 2147483647 h 571"/>
              <a:gd name="T66" fmla="*/ 2147483647 w 1099"/>
              <a:gd name="T67" fmla="*/ 2147483647 h 5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99" h="571">
                <a:moveTo>
                  <a:pt x="252" y="439"/>
                </a:moveTo>
                <a:lnTo>
                  <a:pt x="300" y="439"/>
                </a:lnTo>
                <a:lnTo>
                  <a:pt x="318" y="427"/>
                </a:lnTo>
                <a:lnTo>
                  <a:pt x="348" y="433"/>
                </a:lnTo>
                <a:lnTo>
                  <a:pt x="396" y="487"/>
                </a:lnTo>
                <a:lnTo>
                  <a:pt x="432" y="475"/>
                </a:lnTo>
                <a:lnTo>
                  <a:pt x="456" y="493"/>
                </a:lnTo>
                <a:lnTo>
                  <a:pt x="474" y="523"/>
                </a:lnTo>
                <a:lnTo>
                  <a:pt x="498" y="547"/>
                </a:lnTo>
                <a:lnTo>
                  <a:pt x="528" y="553"/>
                </a:lnTo>
                <a:lnTo>
                  <a:pt x="528" y="511"/>
                </a:lnTo>
                <a:lnTo>
                  <a:pt x="552" y="487"/>
                </a:lnTo>
                <a:lnTo>
                  <a:pt x="570" y="469"/>
                </a:lnTo>
                <a:lnTo>
                  <a:pt x="630" y="475"/>
                </a:lnTo>
                <a:lnTo>
                  <a:pt x="666" y="475"/>
                </a:lnTo>
                <a:lnTo>
                  <a:pt x="714" y="463"/>
                </a:lnTo>
                <a:lnTo>
                  <a:pt x="744" y="463"/>
                </a:lnTo>
                <a:lnTo>
                  <a:pt x="774" y="457"/>
                </a:lnTo>
                <a:lnTo>
                  <a:pt x="780" y="487"/>
                </a:lnTo>
                <a:lnTo>
                  <a:pt x="792" y="529"/>
                </a:lnTo>
                <a:lnTo>
                  <a:pt x="829" y="565"/>
                </a:lnTo>
                <a:lnTo>
                  <a:pt x="847" y="571"/>
                </a:lnTo>
                <a:lnTo>
                  <a:pt x="841" y="511"/>
                </a:lnTo>
                <a:lnTo>
                  <a:pt x="817" y="445"/>
                </a:lnTo>
                <a:lnTo>
                  <a:pt x="847" y="409"/>
                </a:lnTo>
                <a:lnTo>
                  <a:pt x="877" y="397"/>
                </a:lnTo>
                <a:lnTo>
                  <a:pt x="931" y="343"/>
                </a:lnTo>
                <a:lnTo>
                  <a:pt x="925" y="307"/>
                </a:lnTo>
                <a:lnTo>
                  <a:pt x="919" y="271"/>
                </a:lnTo>
                <a:lnTo>
                  <a:pt x="937" y="283"/>
                </a:lnTo>
                <a:lnTo>
                  <a:pt x="943" y="277"/>
                </a:lnTo>
                <a:lnTo>
                  <a:pt x="937" y="253"/>
                </a:lnTo>
                <a:lnTo>
                  <a:pt x="949" y="253"/>
                </a:lnTo>
                <a:lnTo>
                  <a:pt x="967" y="247"/>
                </a:lnTo>
                <a:lnTo>
                  <a:pt x="979" y="217"/>
                </a:lnTo>
                <a:lnTo>
                  <a:pt x="1003" y="211"/>
                </a:lnTo>
                <a:lnTo>
                  <a:pt x="1039" y="193"/>
                </a:lnTo>
                <a:lnTo>
                  <a:pt x="1039" y="144"/>
                </a:lnTo>
                <a:lnTo>
                  <a:pt x="1099" y="114"/>
                </a:lnTo>
                <a:lnTo>
                  <a:pt x="1087" y="54"/>
                </a:lnTo>
                <a:lnTo>
                  <a:pt x="1063" y="48"/>
                </a:lnTo>
                <a:lnTo>
                  <a:pt x="1015" y="108"/>
                </a:lnTo>
                <a:lnTo>
                  <a:pt x="955" y="120"/>
                </a:lnTo>
                <a:lnTo>
                  <a:pt x="925" y="126"/>
                </a:lnTo>
                <a:lnTo>
                  <a:pt x="883" y="162"/>
                </a:lnTo>
                <a:lnTo>
                  <a:pt x="804" y="186"/>
                </a:lnTo>
                <a:lnTo>
                  <a:pt x="804" y="150"/>
                </a:lnTo>
                <a:lnTo>
                  <a:pt x="768" y="72"/>
                </a:lnTo>
                <a:lnTo>
                  <a:pt x="666" y="24"/>
                </a:lnTo>
                <a:lnTo>
                  <a:pt x="624" y="12"/>
                </a:lnTo>
                <a:lnTo>
                  <a:pt x="564" y="0"/>
                </a:lnTo>
                <a:lnTo>
                  <a:pt x="42" y="0"/>
                </a:lnTo>
                <a:lnTo>
                  <a:pt x="48" y="36"/>
                </a:lnTo>
                <a:lnTo>
                  <a:pt x="30" y="48"/>
                </a:lnTo>
                <a:lnTo>
                  <a:pt x="36" y="24"/>
                </a:lnTo>
                <a:lnTo>
                  <a:pt x="0" y="12"/>
                </a:lnTo>
                <a:lnTo>
                  <a:pt x="18" y="78"/>
                </a:lnTo>
                <a:lnTo>
                  <a:pt x="12" y="126"/>
                </a:lnTo>
                <a:lnTo>
                  <a:pt x="0" y="174"/>
                </a:lnTo>
                <a:lnTo>
                  <a:pt x="12" y="211"/>
                </a:lnTo>
                <a:lnTo>
                  <a:pt x="12" y="235"/>
                </a:lnTo>
                <a:lnTo>
                  <a:pt x="42" y="295"/>
                </a:lnTo>
                <a:lnTo>
                  <a:pt x="66" y="337"/>
                </a:lnTo>
                <a:lnTo>
                  <a:pt x="84" y="367"/>
                </a:lnTo>
                <a:lnTo>
                  <a:pt x="138" y="403"/>
                </a:lnTo>
                <a:lnTo>
                  <a:pt x="144" y="415"/>
                </a:lnTo>
                <a:lnTo>
                  <a:pt x="192" y="409"/>
                </a:lnTo>
                <a:lnTo>
                  <a:pt x="252" y="439"/>
                </a:lnTo>
                <a:close/>
              </a:path>
            </a:pathLst>
          </a:custGeom>
          <a:solidFill>
            <a:srgbClr val="00B0F0"/>
          </a:solidFill>
          <a:ln w="9525">
            <a:solidFill>
              <a:schemeClr val="accent3">
                <a:lumMod val="50000"/>
              </a:schemeClr>
            </a:solidFill>
            <a:round/>
            <a:headEnd/>
            <a:tailEnd/>
          </a:ln>
        </p:spPr>
        <p:txBody>
          <a:bodyPr/>
          <a:lstStyle/>
          <a:p>
            <a:endParaRPr lang="en-GB"/>
          </a:p>
        </p:txBody>
      </p:sp>
      <p:sp>
        <p:nvSpPr>
          <p:cNvPr id="130" name="Freeform 400"/>
          <p:cNvSpPr>
            <a:spLocks/>
          </p:cNvSpPr>
          <p:nvPr/>
        </p:nvSpPr>
        <p:spPr bwMode="auto">
          <a:xfrm>
            <a:off x="2212975" y="4286250"/>
            <a:ext cx="111125" cy="112713"/>
          </a:xfrm>
          <a:custGeom>
            <a:avLst/>
            <a:gdLst>
              <a:gd name="T0" fmla="*/ 2147483647 w 14"/>
              <a:gd name="T1" fmla="*/ 2147483647 h 14"/>
              <a:gd name="T2" fmla="*/ 2147483647 w 14"/>
              <a:gd name="T3" fmla="*/ 2147483647 h 14"/>
              <a:gd name="T4" fmla="*/ 2147483647 w 14"/>
              <a:gd name="T5" fmla="*/ 0 h 14"/>
              <a:gd name="T6" fmla="*/ 2147483647 w 14"/>
              <a:gd name="T7" fmla="*/ 2147483647 h 14"/>
              <a:gd name="T8" fmla="*/ 0 w 14"/>
              <a:gd name="T9" fmla="*/ 2147483647 h 14"/>
              <a:gd name="T10" fmla="*/ 2147483647 w 14"/>
              <a:gd name="T11" fmla="*/ 2147483647 h 14"/>
              <a:gd name="T12" fmla="*/ 2147483647 w 14"/>
              <a:gd name="T13" fmla="*/ 2147483647 h 14"/>
              <a:gd name="T14" fmla="*/ 2147483647 w 14"/>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4">
                <a:moveTo>
                  <a:pt x="14" y="14"/>
                </a:moveTo>
                <a:cubicBezTo>
                  <a:pt x="14" y="12"/>
                  <a:pt x="13" y="11"/>
                  <a:pt x="13" y="11"/>
                </a:cubicBezTo>
                <a:cubicBezTo>
                  <a:pt x="14" y="0"/>
                  <a:pt x="14" y="0"/>
                  <a:pt x="14" y="0"/>
                </a:cubicBezTo>
                <a:cubicBezTo>
                  <a:pt x="7" y="3"/>
                  <a:pt x="7" y="3"/>
                  <a:pt x="7" y="3"/>
                </a:cubicBezTo>
                <a:cubicBezTo>
                  <a:pt x="0" y="6"/>
                  <a:pt x="0" y="6"/>
                  <a:pt x="0" y="6"/>
                </a:cubicBezTo>
                <a:cubicBezTo>
                  <a:pt x="5" y="14"/>
                  <a:pt x="5" y="14"/>
                  <a:pt x="5" y="14"/>
                </a:cubicBezTo>
                <a:cubicBezTo>
                  <a:pt x="9" y="13"/>
                  <a:pt x="9" y="13"/>
                  <a:pt x="9" y="13"/>
                </a:cubicBezTo>
                <a:lnTo>
                  <a:pt x="14" y="1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1" name="Freeform 401"/>
          <p:cNvSpPr>
            <a:spLocks/>
          </p:cNvSpPr>
          <p:nvPr/>
        </p:nvSpPr>
        <p:spPr bwMode="auto">
          <a:xfrm>
            <a:off x="2252663" y="4389438"/>
            <a:ext cx="95250" cy="69850"/>
          </a:xfrm>
          <a:custGeom>
            <a:avLst/>
            <a:gdLst>
              <a:gd name="T0" fmla="*/ 2147483647 w 12"/>
              <a:gd name="T1" fmla="*/ 2147483647 h 9"/>
              <a:gd name="T2" fmla="*/ 2147483647 w 12"/>
              <a:gd name="T3" fmla="*/ 0 h 9"/>
              <a:gd name="T4" fmla="*/ 0 w 12"/>
              <a:gd name="T5" fmla="*/ 2147483647 h 9"/>
              <a:gd name="T6" fmla="*/ 2147483647 w 12"/>
              <a:gd name="T7" fmla="*/ 2147483647 h 9"/>
              <a:gd name="T8" fmla="*/ 2147483647 w 12"/>
              <a:gd name="T9" fmla="*/ 2147483647 h 9"/>
              <a:gd name="T10" fmla="*/ 2147483647 w 12"/>
              <a:gd name="T11" fmla="*/ 2147483647 h 9"/>
              <a:gd name="T12" fmla="*/ 2147483647 w 12"/>
              <a:gd name="T13" fmla="*/ 2147483647 h 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9">
                <a:moveTo>
                  <a:pt x="9" y="1"/>
                </a:moveTo>
                <a:cubicBezTo>
                  <a:pt x="4" y="0"/>
                  <a:pt x="4" y="0"/>
                  <a:pt x="4" y="0"/>
                </a:cubicBezTo>
                <a:cubicBezTo>
                  <a:pt x="0" y="1"/>
                  <a:pt x="0" y="1"/>
                  <a:pt x="0" y="1"/>
                </a:cubicBezTo>
                <a:cubicBezTo>
                  <a:pt x="2" y="3"/>
                  <a:pt x="2" y="3"/>
                  <a:pt x="2" y="3"/>
                </a:cubicBezTo>
                <a:cubicBezTo>
                  <a:pt x="11" y="9"/>
                  <a:pt x="11" y="9"/>
                  <a:pt x="11" y="9"/>
                </a:cubicBezTo>
                <a:cubicBezTo>
                  <a:pt x="12" y="5"/>
                  <a:pt x="12" y="5"/>
                  <a:pt x="12" y="5"/>
                </a:cubicBezTo>
                <a:cubicBezTo>
                  <a:pt x="11" y="4"/>
                  <a:pt x="10" y="2"/>
                  <a:pt x="9" y="1"/>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2" name="Freeform 402"/>
          <p:cNvSpPr>
            <a:spLocks/>
          </p:cNvSpPr>
          <p:nvPr/>
        </p:nvSpPr>
        <p:spPr bwMode="auto">
          <a:xfrm>
            <a:off x="2339975" y="4429125"/>
            <a:ext cx="141288" cy="60325"/>
          </a:xfrm>
          <a:custGeom>
            <a:avLst/>
            <a:gdLst>
              <a:gd name="T0" fmla="*/ 2147483647 w 18"/>
              <a:gd name="T1" fmla="*/ 2147483647 h 8"/>
              <a:gd name="T2" fmla="*/ 2147483647 w 18"/>
              <a:gd name="T3" fmla="*/ 2147483647 h 8"/>
              <a:gd name="T4" fmla="*/ 2147483647 w 18"/>
              <a:gd name="T5" fmla="*/ 2147483647 h 8"/>
              <a:gd name="T6" fmla="*/ 2147483647 w 18"/>
              <a:gd name="T7" fmla="*/ 0 h 8"/>
              <a:gd name="T8" fmla="*/ 0 w 18"/>
              <a:gd name="T9" fmla="*/ 2147483647 h 8"/>
              <a:gd name="T10" fmla="*/ 2147483647 w 18"/>
              <a:gd name="T11" fmla="*/ 2147483647 h 8"/>
              <a:gd name="T12" fmla="*/ 2147483647 w 18"/>
              <a:gd name="T13" fmla="*/ 2147483647 h 8"/>
              <a:gd name="T14" fmla="*/ 2147483647 w 18"/>
              <a:gd name="T15" fmla="*/ 2147483647 h 8"/>
              <a:gd name="T16" fmla="*/ 2147483647 w 18"/>
              <a:gd name="T17" fmla="*/ 2147483647 h 8"/>
              <a:gd name="T18" fmla="*/ 2147483647 w 18"/>
              <a:gd name="T19" fmla="*/ 2147483647 h 8"/>
              <a:gd name="T20" fmla="*/ 2147483647 w 18"/>
              <a:gd name="T21" fmla="*/ 2147483647 h 8"/>
              <a:gd name="T22" fmla="*/ 2147483647 w 18"/>
              <a:gd name="T23" fmla="*/ 2147483647 h 8"/>
              <a:gd name="T24" fmla="*/ 2147483647 w 18"/>
              <a:gd name="T25" fmla="*/ 2147483647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8">
                <a:moveTo>
                  <a:pt x="14" y="1"/>
                </a:moveTo>
                <a:cubicBezTo>
                  <a:pt x="9" y="1"/>
                  <a:pt x="9" y="1"/>
                  <a:pt x="9" y="1"/>
                </a:cubicBezTo>
                <a:cubicBezTo>
                  <a:pt x="9" y="1"/>
                  <a:pt x="3" y="2"/>
                  <a:pt x="2" y="1"/>
                </a:cubicBezTo>
                <a:cubicBezTo>
                  <a:pt x="1" y="1"/>
                  <a:pt x="1" y="1"/>
                  <a:pt x="1" y="0"/>
                </a:cubicBezTo>
                <a:cubicBezTo>
                  <a:pt x="0" y="4"/>
                  <a:pt x="0" y="4"/>
                  <a:pt x="0" y="4"/>
                </a:cubicBezTo>
                <a:cubicBezTo>
                  <a:pt x="0" y="4"/>
                  <a:pt x="3" y="7"/>
                  <a:pt x="4" y="8"/>
                </a:cubicBezTo>
                <a:cubicBezTo>
                  <a:pt x="5" y="8"/>
                  <a:pt x="6" y="8"/>
                  <a:pt x="6" y="8"/>
                </a:cubicBezTo>
                <a:cubicBezTo>
                  <a:pt x="7" y="6"/>
                  <a:pt x="7" y="6"/>
                  <a:pt x="7" y="6"/>
                </a:cubicBezTo>
                <a:cubicBezTo>
                  <a:pt x="10" y="3"/>
                  <a:pt x="10" y="3"/>
                  <a:pt x="10" y="3"/>
                </a:cubicBezTo>
                <a:cubicBezTo>
                  <a:pt x="14" y="4"/>
                  <a:pt x="14" y="4"/>
                  <a:pt x="14" y="4"/>
                </a:cubicBezTo>
                <a:cubicBezTo>
                  <a:pt x="15" y="7"/>
                  <a:pt x="15" y="7"/>
                  <a:pt x="15" y="7"/>
                </a:cubicBezTo>
                <a:cubicBezTo>
                  <a:pt x="18" y="4"/>
                  <a:pt x="18" y="4"/>
                  <a:pt x="18" y="4"/>
                </a:cubicBezTo>
                <a:lnTo>
                  <a:pt x="14" y="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3" name="Freeform 403"/>
          <p:cNvSpPr>
            <a:spLocks/>
          </p:cNvSpPr>
          <p:nvPr/>
        </p:nvSpPr>
        <p:spPr bwMode="auto">
          <a:xfrm>
            <a:off x="2433638" y="4359275"/>
            <a:ext cx="290512" cy="319088"/>
          </a:xfrm>
          <a:custGeom>
            <a:avLst/>
            <a:gdLst>
              <a:gd name="T0" fmla="*/ 2147483647 w 37"/>
              <a:gd name="T1" fmla="*/ 2147483647 h 41"/>
              <a:gd name="T2" fmla="*/ 2147483647 w 37"/>
              <a:gd name="T3" fmla="*/ 2147483647 h 41"/>
              <a:gd name="T4" fmla="*/ 2147483647 w 37"/>
              <a:gd name="T5" fmla="*/ 2147483647 h 41"/>
              <a:gd name="T6" fmla="*/ 2147483647 w 37"/>
              <a:gd name="T7" fmla="*/ 2147483647 h 41"/>
              <a:gd name="T8" fmla="*/ 2147483647 w 37"/>
              <a:gd name="T9" fmla="*/ 2147483647 h 41"/>
              <a:gd name="T10" fmla="*/ 2147483647 w 37"/>
              <a:gd name="T11" fmla="*/ 2147483647 h 41"/>
              <a:gd name="T12" fmla="*/ 2147483647 w 37"/>
              <a:gd name="T13" fmla="*/ 2147483647 h 41"/>
              <a:gd name="T14" fmla="*/ 2147483647 w 37"/>
              <a:gd name="T15" fmla="*/ 2147483647 h 41"/>
              <a:gd name="T16" fmla="*/ 2147483647 w 37"/>
              <a:gd name="T17" fmla="*/ 2147483647 h 41"/>
              <a:gd name="T18" fmla="*/ 2147483647 w 37"/>
              <a:gd name="T19" fmla="*/ 2147483647 h 41"/>
              <a:gd name="T20" fmla="*/ 2147483647 w 37"/>
              <a:gd name="T21" fmla="*/ 0 h 41"/>
              <a:gd name="T22" fmla="*/ 2147483647 w 37"/>
              <a:gd name="T23" fmla="*/ 2147483647 h 41"/>
              <a:gd name="T24" fmla="*/ 2147483647 w 37"/>
              <a:gd name="T25" fmla="*/ 2147483647 h 41"/>
              <a:gd name="T26" fmla="*/ 2147483647 w 37"/>
              <a:gd name="T27" fmla="*/ 2147483647 h 41"/>
              <a:gd name="T28" fmla="*/ 2147483647 w 37"/>
              <a:gd name="T29" fmla="*/ 2147483647 h 41"/>
              <a:gd name="T30" fmla="*/ 2147483647 w 37"/>
              <a:gd name="T31" fmla="*/ 2147483647 h 41"/>
              <a:gd name="T32" fmla="*/ 2147483647 w 37"/>
              <a:gd name="T33" fmla="*/ 2147483647 h 41"/>
              <a:gd name="T34" fmla="*/ 2147483647 w 37"/>
              <a:gd name="T35" fmla="*/ 2147483647 h 41"/>
              <a:gd name="T36" fmla="*/ 2147483647 w 37"/>
              <a:gd name="T37" fmla="*/ 2147483647 h 41"/>
              <a:gd name="T38" fmla="*/ 2147483647 w 37"/>
              <a:gd name="T39" fmla="*/ 2147483647 h 41"/>
              <a:gd name="T40" fmla="*/ 2147483647 w 37"/>
              <a:gd name="T41" fmla="*/ 2147483647 h 41"/>
              <a:gd name="T42" fmla="*/ 2147483647 w 37"/>
              <a:gd name="T43" fmla="*/ 2147483647 h 41"/>
              <a:gd name="T44" fmla="*/ 0 w 37"/>
              <a:gd name="T45" fmla="*/ 2147483647 h 41"/>
              <a:gd name="T46" fmla="*/ 2147483647 w 37"/>
              <a:gd name="T47" fmla="*/ 2147483647 h 41"/>
              <a:gd name="T48" fmla="*/ 2147483647 w 37"/>
              <a:gd name="T49" fmla="*/ 2147483647 h 4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7" h="41">
                <a:moveTo>
                  <a:pt x="37" y="34"/>
                </a:moveTo>
                <a:cubicBezTo>
                  <a:pt x="37" y="34"/>
                  <a:pt x="37" y="34"/>
                  <a:pt x="37" y="34"/>
                </a:cubicBezTo>
                <a:cubicBezTo>
                  <a:pt x="37" y="27"/>
                  <a:pt x="37" y="27"/>
                  <a:pt x="37" y="27"/>
                </a:cubicBezTo>
                <a:cubicBezTo>
                  <a:pt x="35" y="23"/>
                  <a:pt x="35" y="23"/>
                  <a:pt x="35" y="23"/>
                </a:cubicBezTo>
                <a:cubicBezTo>
                  <a:pt x="36" y="21"/>
                  <a:pt x="36" y="21"/>
                  <a:pt x="36" y="21"/>
                </a:cubicBezTo>
                <a:cubicBezTo>
                  <a:pt x="31" y="20"/>
                  <a:pt x="31" y="20"/>
                  <a:pt x="31" y="20"/>
                </a:cubicBezTo>
                <a:cubicBezTo>
                  <a:pt x="21" y="16"/>
                  <a:pt x="21" y="16"/>
                  <a:pt x="21" y="16"/>
                </a:cubicBezTo>
                <a:cubicBezTo>
                  <a:pt x="19" y="11"/>
                  <a:pt x="19" y="11"/>
                  <a:pt x="19" y="11"/>
                </a:cubicBezTo>
                <a:cubicBezTo>
                  <a:pt x="20" y="3"/>
                  <a:pt x="20" y="3"/>
                  <a:pt x="20" y="3"/>
                </a:cubicBezTo>
                <a:cubicBezTo>
                  <a:pt x="24" y="1"/>
                  <a:pt x="24" y="1"/>
                  <a:pt x="24" y="1"/>
                </a:cubicBezTo>
                <a:cubicBezTo>
                  <a:pt x="24" y="0"/>
                  <a:pt x="24" y="0"/>
                  <a:pt x="24" y="0"/>
                </a:cubicBezTo>
                <a:cubicBezTo>
                  <a:pt x="17" y="2"/>
                  <a:pt x="17" y="2"/>
                  <a:pt x="17" y="2"/>
                </a:cubicBezTo>
                <a:cubicBezTo>
                  <a:pt x="13" y="4"/>
                  <a:pt x="13" y="4"/>
                  <a:pt x="13" y="4"/>
                </a:cubicBezTo>
                <a:cubicBezTo>
                  <a:pt x="11" y="9"/>
                  <a:pt x="11" y="9"/>
                  <a:pt x="11" y="9"/>
                </a:cubicBezTo>
                <a:cubicBezTo>
                  <a:pt x="9" y="10"/>
                  <a:pt x="9" y="10"/>
                  <a:pt x="9" y="10"/>
                </a:cubicBezTo>
                <a:cubicBezTo>
                  <a:pt x="6" y="13"/>
                  <a:pt x="6" y="13"/>
                  <a:pt x="6" y="13"/>
                </a:cubicBezTo>
                <a:cubicBezTo>
                  <a:pt x="3" y="16"/>
                  <a:pt x="3" y="16"/>
                  <a:pt x="3" y="16"/>
                </a:cubicBezTo>
                <a:cubicBezTo>
                  <a:pt x="4" y="18"/>
                  <a:pt x="4" y="18"/>
                  <a:pt x="4" y="18"/>
                </a:cubicBezTo>
                <a:cubicBezTo>
                  <a:pt x="5" y="23"/>
                  <a:pt x="5" y="23"/>
                  <a:pt x="5" y="23"/>
                </a:cubicBezTo>
                <a:cubicBezTo>
                  <a:pt x="5" y="26"/>
                  <a:pt x="5" y="26"/>
                  <a:pt x="5" y="26"/>
                </a:cubicBezTo>
                <a:cubicBezTo>
                  <a:pt x="6" y="30"/>
                  <a:pt x="6" y="30"/>
                  <a:pt x="6" y="30"/>
                </a:cubicBezTo>
                <a:cubicBezTo>
                  <a:pt x="2" y="33"/>
                  <a:pt x="2" y="33"/>
                  <a:pt x="2" y="33"/>
                </a:cubicBezTo>
                <a:cubicBezTo>
                  <a:pt x="0" y="35"/>
                  <a:pt x="0" y="35"/>
                  <a:pt x="0" y="35"/>
                </a:cubicBezTo>
                <a:cubicBezTo>
                  <a:pt x="8" y="38"/>
                  <a:pt x="8" y="38"/>
                  <a:pt x="8" y="38"/>
                </a:cubicBezTo>
                <a:cubicBezTo>
                  <a:pt x="12" y="41"/>
                  <a:pt x="12" y="41"/>
                  <a:pt x="12" y="41"/>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4" name="Freeform 422"/>
          <p:cNvSpPr>
            <a:spLocks/>
          </p:cNvSpPr>
          <p:nvPr/>
        </p:nvSpPr>
        <p:spPr bwMode="auto">
          <a:xfrm>
            <a:off x="2173288" y="4264025"/>
            <a:ext cx="150812" cy="69850"/>
          </a:xfrm>
          <a:custGeom>
            <a:avLst/>
            <a:gdLst>
              <a:gd name="T0" fmla="*/ 2147483647 w 19"/>
              <a:gd name="T1" fmla="*/ 2147483647 h 9"/>
              <a:gd name="T2" fmla="*/ 2147483647 w 19"/>
              <a:gd name="T3" fmla="*/ 2147483647 h 9"/>
              <a:gd name="T4" fmla="*/ 2147483647 w 19"/>
              <a:gd name="T5" fmla="*/ 0 h 9"/>
              <a:gd name="T6" fmla="*/ 2147483647 w 19"/>
              <a:gd name="T7" fmla="*/ 2147483647 h 9"/>
              <a:gd name="T8" fmla="*/ 0 w 19"/>
              <a:gd name="T9" fmla="*/ 2147483647 h 9"/>
              <a:gd name="T10" fmla="*/ 0 w 19"/>
              <a:gd name="T11" fmla="*/ 2147483647 h 9"/>
              <a:gd name="T12" fmla="*/ 2147483647 w 19"/>
              <a:gd name="T13" fmla="*/ 2147483647 h 9"/>
              <a:gd name="T14" fmla="*/ 2147483647 w 19"/>
              <a:gd name="T15" fmla="*/ 2147483647 h 9"/>
              <a:gd name="T16" fmla="*/ 2147483647 w 19"/>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9">
                <a:moveTo>
                  <a:pt x="19" y="3"/>
                </a:moveTo>
                <a:cubicBezTo>
                  <a:pt x="19" y="3"/>
                  <a:pt x="10" y="1"/>
                  <a:pt x="8" y="1"/>
                </a:cubicBezTo>
                <a:cubicBezTo>
                  <a:pt x="7" y="1"/>
                  <a:pt x="6" y="0"/>
                  <a:pt x="5" y="0"/>
                </a:cubicBezTo>
                <a:cubicBezTo>
                  <a:pt x="1" y="3"/>
                  <a:pt x="1" y="3"/>
                  <a:pt x="1" y="3"/>
                </a:cubicBezTo>
                <a:cubicBezTo>
                  <a:pt x="0" y="6"/>
                  <a:pt x="0" y="6"/>
                  <a:pt x="0" y="6"/>
                </a:cubicBezTo>
                <a:cubicBezTo>
                  <a:pt x="0" y="6"/>
                  <a:pt x="0" y="6"/>
                  <a:pt x="0" y="6"/>
                </a:cubicBezTo>
                <a:cubicBezTo>
                  <a:pt x="5" y="9"/>
                  <a:pt x="5" y="9"/>
                  <a:pt x="5" y="9"/>
                </a:cubicBezTo>
                <a:cubicBezTo>
                  <a:pt x="12" y="6"/>
                  <a:pt x="12" y="6"/>
                  <a:pt x="12" y="6"/>
                </a:cubicBezTo>
                <a:lnTo>
                  <a:pt x="19" y="3"/>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5" name="Freeform 423"/>
          <p:cNvSpPr>
            <a:spLocks/>
          </p:cNvSpPr>
          <p:nvPr/>
        </p:nvSpPr>
        <p:spPr bwMode="auto">
          <a:xfrm>
            <a:off x="2093913" y="4222750"/>
            <a:ext cx="119062" cy="98425"/>
          </a:xfrm>
          <a:custGeom>
            <a:avLst/>
            <a:gdLst>
              <a:gd name="T0" fmla="*/ 2147483647 w 15"/>
              <a:gd name="T1" fmla="*/ 2147483647 h 12"/>
              <a:gd name="T2" fmla="*/ 2147483647 w 15"/>
              <a:gd name="T3" fmla="*/ 2147483647 h 12"/>
              <a:gd name="T4" fmla="*/ 2147483647 w 15"/>
              <a:gd name="T5" fmla="*/ 0 h 12"/>
              <a:gd name="T6" fmla="*/ 2147483647 w 15"/>
              <a:gd name="T7" fmla="*/ 0 h 12"/>
              <a:gd name="T8" fmla="*/ 2147483647 w 15"/>
              <a:gd name="T9" fmla="*/ 2147483647 h 12"/>
              <a:gd name="T10" fmla="*/ 2147483647 w 15"/>
              <a:gd name="T11" fmla="*/ 2147483647 h 12"/>
              <a:gd name="T12" fmla="*/ 2147483647 w 15"/>
              <a:gd name="T13" fmla="*/ 2147483647 h 12"/>
              <a:gd name="T14" fmla="*/ 2147483647 w 15"/>
              <a:gd name="T15" fmla="*/ 2147483647 h 12"/>
              <a:gd name="T16" fmla="*/ 0 w 15"/>
              <a:gd name="T17" fmla="*/ 2147483647 h 12"/>
              <a:gd name="T18" fmla="*/ 2147483647 w 15"/>
              <a:gd name="T19" fmla="*/ 2147483647 h 12"/>
              <a:gd name="T20" fmla="*/ 2147483647 w 15"/>
              <a:gd name="T21" fmla="*/ 2147483647 h 12"/>
              <a:gd name="T22" fmla="*/ 2147483647 w 15"/>
              <a:gd name="T23" fmla="*/ 2147483647 h 12"/>
              <a:gd name="T24" fmla="*/ 2147483647 w 15"/>
              <a:gd name="T25" fmla="*/ 2147483647 h 12"/>
              <a:gd name="T26" fmla="*/ 2147483647 w 15"/>
              <a:gd name="T27" fmla="*/ 2147483647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 h="12">
                <a:moveTo>
                  <a:pt x="15" y="5"/>
                </a:moveTo>
                <a:cubicBezTo>
                  <a:pt x="13" y="5"/>
                  <a:pt x="11" y="4"/>
                  <a:pt x="11" y="4"/>
                </a:cubicBezTo>
                <a:cubicBezTo>
                  <a:pt x="11" y="0"/>
                  <a:pt x="11" y="0"/>
                  <a:pt x="11" y="0"/>
                </a:cubicBezTo>
                <a:cubicBezTo>
                  <a:pt x="6" y="0"/>
                  <a:pt x="6" y="0"/>
                  <a:pt x="6" y="0"/>
                </a:cubicBezTo>
                <a:cubicBezTo>
                  <a:pt x="4" y="1"/>
                  <a:pt x="4" y="1"/>
                  <a:pt x="4" y="1"/>
                </a:cubicBezTo>
                <a:cubicBezTo>
                  <a:pt x="6" y="5"/>
                  <a:pt x="6" y="5"/>
                  <a:pt x="6" y="5"/>
                </a:cubicBezTo>
                <a:cubicBezTo>
                  <a:pt x="3" y="5"/>
                  <a:pt x="3" y="5"/>
                  <a:pt x="3" y="5"/>
                </a:cubicBezTo>
                <a:cubicBezTo>
                  <a:pt x="1" y="8"/>
                  <a:pt x="1" y="8"/>
                  <a:pt x="1" y="8"/>
                </a:cubicBezTo>
                <a:cubicBezTo>
                  <a:pt x="0" y="10"/>
                  <a:pt x="0" y="10"/>
                  <a:pt x="0" y="10"/>
                </a:cubicBezTo>
                <a:cubicBezTo>
                  <a:pt x="1" y="11"/>
                  <a:pt x="1" y="11"/>
                  <a:pt x="1" y="11"/>
                </a:cubicBezTo>
                <a:cubicBezTo>
                  <a:pt x="7" y="12"/>
                  <a:pt x="7" y="12"/>
                  <a:pt x="7" y="12"/>
                </a:cubicBezTo>
                <a:cubicBezTo>
                  <a:pt x="10" y="11"/>
                  <a:pt x="10" y="11"/>
                  <a:pt x="10" y="11"/>
                </a:cubicBezTo>
                <a:cubicBezTo>
                  <a:pt x="11" y="8"/>
                  <a:pt x="11" y="8"/>
                  <a:pt x="11" y="8"/>
                </a:cubicBezTo>
                <a:lnTo>
                  <a:pt x="15" y="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6" name="Freeform 424"/>
          <p:cNvSpPr>
            <a:spLocks/>
          </p:cNvSpPr>
          <p:nvPr/>
        </p:nvSpPr>
        <p:spPr bwMode="auto">
          <a:xfrm>
            <a:off x="1484313" y="3810000"/>
            <a:ext cx="754062" cy="493713"/>
          </a:xfrm>
          <a:custGeom>
            <a:avLst/>
            <a:gdLst>
              <a:gd name="T0" fmla="*/ 2147483647 w 576"/>
              <a:gd name="T1" fmla="*/ 2147483647 h 379"/>
              <a:gd name="T2" fmla="*/ 2147483647 w 576"/>
              <a:gd name="T3" fmla="*/ 2147483647 h 379"/>
              <a:gd name="T4" fmla="*/ 2147483647 w 576"/>
              <a:gd name="T5" fmla="*/ 2147483647 h 379"/>
              <a:gd name="T6" fmla="*/ 2147483647 w 576"/>
              <a:gd name="T7" fmla="*/ 2147483647 h 379"/>
              <a:gd name="T8" fmla="*/ 2147483647 w 576"/>
              <a:gd name="T9" fmla="*/ 2147483647 h 379"/>
              <a:gd name="T10" fmla="*/ 2147483647 w 576"/>
              <a:gd name="T11" fmla="*/ 2147483647 h 379"/>
              <a:gd name="T12" fmla="*/ 2147483647 w 576"/>
              <a:gd name="T13" fmla="*/ 2147483647 h 379"/>
              <a:gd name="T14" fmla="*/ 2147483647 w 576"/>
              <a:gd name="T15" fmla="*/ 2147483647 h 379"/>
              <a:gd name="T16" fmla="*/ 2147483647 w 576"/>
              <a:gd name="T17" fmla="*/ 2147483647 h 379"/>
              <a:gd name="T18" fmla="*/ 2147483647 w 576"/>
              <a:gd name="T19" fmla="*/ 2147483647 h 379"/>
              <a:gd name="T20" fmla="*/ 2147483647 w 576"/>
              <a:gd name="T21" fmla="*/ 2147483647 h 379"/>
              <a:gd name="T22" fmla="*/ 2147483647 w 576"/>
              <a:gd name="T23" fmla="*/ 2147483647 h 379"/>
              <a:gd name="T24" fmla="*/ 2147483647 w 576"/>
              <a:gd name="T25" fmla="*/ 2147483647 h 379"/>
              <a:gd name="T26" fmla="*/ 2147483647 w 576"/>
              <a:gd name="T27" fmla="*/ 2147483647 h 379"/>
              <a:gd name="T28" fmla="*/ 2147483647 w 576"/>
              <a:gd name="T29" fmla="*/ 2147483647 h 379"/>
              <a:gd name="T30" fmla="*/ 2147483647 w 576"/>
              <a:gd name="T31" fmla="*/ 2147483647 h 379"/>
              <a:gd name="T32" fmla="*/ 2147483647 w 576"/>
              <a:gd name="T33" fmla="*/ 2147483647 h 379"/>
              <a:gd name="T34" fmla="*/ 2147483647 w 576"/>
              <a:gd name="T35" fmla="*/ 2147483647 h 379"/>
              <a:gd name="T36" fmla="*/ 2147483647 w 576"/>
              <a:gd name="T37" fmla="*/ 2147483647 h 379"/>
              <a:gd name="T38" fmla="*/ 2147483647 w 576"/>
              <a:gd name="T39" fmla="*/ 2147483647 h 379"/>
              <a:gd name="T40" fmla="*/ 2147483647 w 576"/>
              <a:gd name="T41" fmla="*/ 2147483647 h 379"/>
              <a:gd name="T42" fmla="*/ 2147483647 w 576"/>
              <a:gd name="T43" fmla="*/ 2147483647 h 379"/>
              <a:gd name="T44" fmla="*/ 2147483647 w 576"/>
              <a:gd name="T45" fmla="*/ 2147483647 h 379"/>
              <a:gd name="T46" fmla="*/ 2147483647 w 576"/>
              <a:gd name="T47" fmla="*/ 2147483647 h 379"/>
              <a:gd name="T48" fmla="*/ 2147483647 w 576"/>
              <a:gd name="T49" fmla="*/ 0 h 379"/>
              <a:gd name="T50" fmla="*/ 0 w 576"/>
              <a:gd name="T51" fmla="*/ 2147483647 h 379"/>
              <a:gd name="T52" fmla="*/ 2147483647 w 576"/>
              <a:gd name="T53" fmla="*/ 2147483647 h 379"/>
              <a:gd name="T54" fmla="*/ 2147483647 w 576"/>
              <a:gd name="T55" fmla="*/ 2147483647 h 379"/>
              <a:gd name="T56" fmla="*/ 2147483647 w 576"/>
              <a:gd name="T57" fmla="*/ 2147483647 h 379"/>
              <a:gd name="T58" fmla="*/ 2147483647 w 576"/>
              <a:gd name="T59" fmla="*/ 2147483647 h 379"/>
              <a:gd name="T60" fmla="*/ 2147483647 w 576"/>
              <a:gd name="T61" fmla="*/ 2147483647 h 379"/>
              <a:gd name="T62" fmla="*/ 2147483647 w 576"/>
              <a:gd name="T63" fmla="*/ 2147483647 h 379"/>
              <a:gd name="T64" fmla="*/ 2147483647 w 576"/>
              <a:gd name="T65" fmla="*/ 2147483647 h 379"/>
              <a:gd name="T66" fmla="*/ 2147483647 w 576"/>
              <a:gd name="T67" fmla="*/ 2147483647 h 379"/>
              <a:gd name="T68" fmla="*/ 2147483647 w 576"/>
              <a:gd name="T69" fmla="*/ 2147483647 h 379"/>
              <a:gd name="T70" fmla="*/ 2147483647 w 576"/>
              <a:gd name="T71" fmla="*/ 2147483647 h 379"/>
              <a:gd name="T72" fmla="*/ 2147483647 w 576"/>
              <a:gd name="T73" fmla="*/ 2147483647 h 379"/>
              <a:gd name="T74" fmla="*/ 2147483647 w 576"/>
              <a:gd name="T75" fmla="*/ 2147483647 h 379"/>
              <a:gd name="T76" fmla="*/ 2147483647 w 576"/>
              <a:gd name="T77" fmla="*/ 2147483647 h 379"/>
              <a:gd name="T78" fmla="*/ 2147483647 w 576"/>
              <a:gd name="T79" fmla="*/ 2147483647 h 379"/>
              <a:gd name="T80" fmla="*/ 2147483647 w 576"/>
              <a:gd name="T81" fmla="*/ 2147483647 h 379"/>
              <a:gd name="T82" fmla="*/ 2147483647 w 576"/>
              <a:gd name="T83" fmla="*/ 2147483647 h 379"/>
              <a:gd name="T84" fmla="*/ 2147483647 w 576"/>
              <a:gd name="T85" fmla="*/ 2147483647 h 379"/>
              <a:gd name="T86" fmla="*/ 2147483647 w 576"/>
              <a:gd name="T87" fmla="*/ 2147483647 h 379"/>
              <a:gd name="T88" fmla="*/ 2147483647 w 576"/>
              <a:gd name="T89" fmla="*/ 2147483647 h 379"/>
              <a:gd name="T90" fmla="*/ 2147483647 w 576"/>
              <a:gd name="T91" fmla="*/ 2147483647 h 379"/>
              <a:gd name="T92" fmla="*/ 2147483647 w 576"/>
              <a:gd name="T93" fmla="*/ 2147483647 h 379"/>
              <a:gd name="T94" fmla="*/ 2147483647 w 576"/>
              <a:gd name="T95" fmla="*/ 2147483647 h 379"/>
              <a:gd name="T96" fmla="*/ 2147483647 w 576"/>
              <a:gd name="T97" fmla="*/ 2147483647 h 379"/>
              <a:gd name="T98" fmla="*/ 2147483647 w 576"/>
              <a:gd name="T99" fmla="*/ 2147483647 h 379"/>
              <a:gd name="T100" fmla="*/ 2147483647 w 576"/>
              <a:gd name="T101" fmla="*/ 2147483647 h 379"/>
              <a:gd name="T102" fmla="*/ 2147483647 w 576"/>
              <a:gd name="T103" fmla="*/ 2147483647 h 379"/>
              <a:gd name="T104" fmla="*/ 2147483647 w 576"/>
              <a:gd name="T105" fmla="*/ 2147483647 h 379"/>
              <a:gd name="T106" fmla="*/ 2147483647 w 576"/>
              <a:gd name="T107" fmla="*/ 2147483647 h 379"/>
              <a:gd name="T108" fmla="*/ 2147483647 w 576"/>
              <a:gd name="T109" fmla="*/ 2147483647 h 379"/>
              <a:gd name="T110" fmla="*/ 2147483647 w 576"/>
              <a:gd name="T111" fmla="*/ 2147483647 h 37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76" h="379">
                <a:moveTo>
                  <a:pt x="486" y="348"/>
                </a:moveTo>
                <a:lnTo>
                  <a:pt x="504" y="348"/>
                </a:lnTo>
                <a:lnTo>
                  <a:pt x="492" y="324"/>
                </a:lnTo>
                <a:lnTo>
                  <a:pt x="504" y="318"/>
                </a:lnTo>
                <a:lnTo>
                  <a:pt x="534" y="318"/>
                </a:lnTo>
                <a:lnTo>
                  <a:pt x="528" y="312"/>
                </a:lnTo>
                <a:lnTo>
                  <a:pt x="546" y="300"/>
                </a:lnTo>
                <a:lnTo>
                  <a:pt x="564" y="288"/>
                </a:lnTo>
                <a:lnTo>
                  <a:pt x="576" y="240"/>
                </a:lnTo>
                <a:lnTo>
                  <a:pt x="504" y="252"/>
                </a:lnTo>
                <a:lnTo>
                  <a:pt x="474" y="294"/>
                </a:lnTo>
                <a:lnTo>
                  <a:pt x="426" y="300"/>
                </a:lnTo>
                <a:lnTo>
                  <a:pt x="378" y="240"/>
                </a:lnTo>
                <a:lnTo>
                  <a:pt x="372" y="162"/>
                </a:lnTo>
                <a:lnTo>
                  <a:pt x="384" y="144"/>
                </a:lnTo>
                <a:lnTo>
                  <a:pt x="354" y="138"/>
                </a:lnTo>
                <a:lnTo>
                  <a:pt x="330" y="114"/>
                </a:lnTo>
                <a:lnTo>
                  <a:pt x="312" y="84"/>
                </a:lnTo>
                <a:lnTo>
                  <a:pt x="288" y="66"/>
                </a:lnTo>
                <a:lnTo>
                  <a:pt x="252" y="78"/>
                </a:lnTo>
                <a:lnTo>
                  <a:pt x="204" y="24"/>
                </a:lnTo>
                <a:lnTo>
                  <a:pt x="174" y="18"/>
                </a:lnTo>
                <a:lnTo>
                  <a:pt x="156" y="30"/>
                </a:lnTo>
                <a:lnTo>
                  <a:pt x="108" y="30"/>
                </a:lnTo>
                <a:lnTo>
                  <a:pt x="48" y="0"/>
                </a:lnTo>
                <a:lnTo>
                  <a:pt x="0" y="6"/>
                </a:lnTo>
                <a:lnTo>
                  <a:pt x="36" y="72"/>
                </a:lnTo>
                <a:lnTo>
                  <a:pt x="60" y="108"/>
                </a:lnTo>
                <a:lnTo>
                  <a:pt x="54" y="120"/>
                </a:lnTo>
                <a:lnTo>
                  <a:pt x="96" y="150"/>
                </a:lnTo>
                <a:lnTo>
                  <a:pt x="102" y="180"/>
                </a:lnTo>
                <a:lnTo>
                  <a:pt x="120" y="192"/>
                </a:lnTo>
                <a:lnTo>
                  <a:pt x="144" y="216"/>
                </a:lnTo>
                <a:lnTo>
                  <a:pt x="150" y="198"/>
                </a:lnTo>
                <a:lnTo>
                  <a:pt x="126" y="180"/>
                </a:lnTo>
                <a:lnTo>
                  <a:pt x="102" y="126"/>
                </a:lnTo>
                <a:lnTo>
                  <a:pt x="60" y="66"/>
                </a:lnTo>
                <a:lnTo>
                  <a:pt x="48" y="30"/>
                </a:lnTo>
                <a:lnTo>
                  <a:pt x="78" y="42"/>
                </a:lnTo>
                <a:lnTo>
                  <a:pt x="108" y="102"/>
                </a:lnTo>
                <a:lnTo>
                  <a:pt x="120" y="120"/>
                </a:lnTo>
                <a:lnTo>
                  <a:pt x="150" y="138"/>
                </a:lnTo>
                <a:lnTo>
                  <a:pt x="150" y="156"/>
                </a:lnTo>
                <a:lnTo>
                  <a:pt x="174" y="168"/>
                </a:lnTo>
                <a:lnTo>
                  <a:pt x="186" y="186"/>
                </a:lnTo>
                <a:lnTo>
                  <a:pt x="216" y="216"/>
                </a:lnTo>
                <a:lnTo>
                  <a:pt x="222" y="258"/>
                </a:lnTo>
                <a:lnTo>
                  <a:pt x="222" y="276"/>
                </a:lnTo>
                <a:lnTo>
                  <a:pt x="300" y="324"/>
                </a:lnTo>
                <a:lnTo>
                  <a:pt x="336" y="342"/>
                </a:lnTo>
                <a:lnTo>
                  <a:pt x="402" y="360"/>
                </a:lnTo>
                <a:lnTo>
                  <a:pt x="420" y="354"/>
                </a:lnTo>
                <a:lnTo>
                  <a:pt x="438" y="354"/>
                </a:lnTo>
                <a:lnTo>
                  <a:pt x="468" y="379"/>
                </a:lnTo>
                <a:lnTo>
                  <a:pt x="474" y="366"/>
                </a:lnTo>
                <a:lnTo>
                  <a:pt x="486" y="34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7" name="Freeform 425"/>
          <p:cNvSpPr>
            <a:spLocks/>
          </p:cNvSpPr>
          <p:nvPr/>
        </p:nvSpPr>
        <p:spPr bwMode="auto">
          <a:xfrm rot="20747712">
            <a:off x="2717800" y="1831975"/>
            <a:ext cx="812800" cy="896938"/>
          </a:xfrm>
          <a:custGeom>
            <a:avLst/>
            <a:gdLst>
              <a:gd name="T0" fmla="*/ 2147483647 w 1125"/>
              <a:gd name="T1" fmla="*/ 2147483647 h 2047"/>
              <a:gd name="T2" fmla="*/ 2147483647 w 1125"/>
              <a:gd name="T3" fmla="*/ 2147483647 h 2047"/>
              <a:gd name="T4" fmla="*/ 2147483647 w 1125"/>
              <a:gd name="T5" fmla="*/ 2147483647 h 2047"/>
              <a:gd name="T6" fmla="*/ 2147483647 w 1125"/>
              <a:gd name="T7" fmla="*/ 2147483647 h 2047"/>
              <a:gd name="T8" fmla="*/ 2147483647 w 1125"/>
              <a:gd name="T9" fmla="*/ 2147483647 h 2047"/>
              <a:gd name="T10" fmla="*/ 2147483647 w 1125"/>
              <a:gd name="T11" fmla="*/ 2147483647 h 2047"/>
              <a:gd name="T12" fmla="*/ 2147483647 w 1125"/>
              <a:gd name="T13" fmla="*/ 2147483647 h 2047"/>
              <a:gd name="T14" fmla="*/ 2147483647 w 1125"/>
              <a:gd name="T15" fmla="*/ 2147483647 h 2047"/>
              <a:gd name="T16" fmla="*/ 2147483647 w 1125"/>
              <a:gd name="T17" fmla="*/ 2147483647 h 2047"/>
              <a:gd name="T18" fmla="*/ 2147483647 w 1125"/>
              <a:gd name="T19" fmla="*/ 2147483647 h 2047"/>
              <a:gd name="T20" fmla="*/ 2147483647 w 1125"/>
              <a:gd name="T21" fmla="*/ 2147483647 h 2047"/>
              <a:gd name="T22" fmla="*/ 2147483647 w 1125"/>
              <a:gd name="T23" fmla="*/ 2147483647 h 2047"/>
              <a:gd name="T24" fmla="*/ 2147483647 w 1125"/>
              <a:gd name="T25" fmla="*/ 2147483647 h 2047"/>
              <a:gd name="T26" fmla="*/ 2147483647 w 1125"/>
              <a:gd name="T27" fmla="*/ 2147483647 h 2047"/>
              <a:gd name="T28" fmla="*/ 2147483647 w 1125"/>
              <a:gd name="T29" fmla="*/ 2147483647 h 2047"/>
              <a:gd name="T30" fmla="*/ 2147483647 w 1125"/>
              <a:gd name="T31" fmla="*/ 2147483647 h 2047"/>
              <a:gd name="T32" fmla="*/ 2147483647 w 1125"/>
              <a:gd name="T33" fmla="*/ 2147483647 h 2047"/>
              <a:gd name="T34" fmla="*/ 2147483647 w 1125"/>
              <a:gd name="T35" fmla="*/ 2147483647 h 2047"/>
              <a:gd name="T36" fmla="*/ 2147483647 w 1125"/>
              <a:gd name="T37" fmla="*/ 2147483647 h 2047"/>
              <a:gd name="T38" fmla="*/ 2147483647 w 1125"/>
              <a:gd name="T39" fmla="*/ 2147483647 h 2047"/>
              <a:gd name="T40" fmla="*/ 2147483647 w 1125"/>
              <a:gd name="T41" fmla="*/ 2147483647 h 2047"/>
              <a:gd name="T42" fmla="*/ 2147483647 w 1125"/>
              <a:gd name="T43" fmla="*/ 2147483647 h 2047"/>
              <a:gd name="T44" fmla="*/ 2147483647 w 1125"/>
              <a:gd name="T45" fmla="*/ 2147483647 h 2047"/>
              <a:gd name="T46" fmla="*/ 2147483647 w 1125"/>
              <a:gd name="T47" fmla="*/ 2147483647 h 2047"/>
              <a:gd name="T48" fmla="*/ 2147483647 w 1125"/>
              <a:gd name="T49" fmla="*/ 2147483647 h 2047"/>
              <a:gd name="T50" fmla="*/ 2147483647 w 1125"/>
              <a:gd name="T51" fmla="*/ 2147483647 h 2047"/>
              <a:gd name="T52" fmla="*/ 2147483647 w 1125"/>
              <a:gd name="T53" fmla="*/ 2147483647 h 2047"/>
              <a:gd name="T54" fmla="*/ 2147483647 w 1125"/>
              <a:gd name="T55" fmla="*/ 2147483647 h 2047"/>
              <a:gd name="T56" fmla="*/ 2147483647 w 1125"/>
              <a:gd name="T57" fmla="*/ 2147483647 h 2047"/>
              <a:gd name="T58" fmla="*/ 2147483647 w 1125"/>
              <a:gd name="T59" fmla="*/ 2147483647 h 2047"/>
              <a:gd name="T60" fmla="*/ 2147483647 w 1125"/>
              <a:gd name="T61" fmla="*/ 2147483647 h 2047"/>
              <a:gd name="T62" fmla="*/ 2147483647 w 1125"/>
              <a:gd name="T63" fmla="*/ 2147483647 h 2047"/>
              <a:gd name="T64" fmla="*/ 2147483647 w 1125"/>
              <a:gd name="T65" fmla="*/ 2147483647 h 2047"/>
              <a:gd name="T66" fmla="*/ 2147483647 w 1125"/>
              <a:gd name="T67" fmla="*/ 2147483647 h 2047"/>
              <a:gd name="T68" fmla="*/ 2147483647 w 1125"/>
              <a:gd name="T69" fmla="*/ 2147483647 h 2047"/>
              <a:gd name="T70" fmla="*/ 2147483647 w 1125"/>
              <a:gd name="T71" fmla="*/ 2147483647 h 2047"/>
              <a:gd name="T72" fmla="*/ 2147483647 w 1125"/>
              <a:gd name="T73" fmla="*/ 2147483647 h 2047"/>
              <a:gd name="T74" fmla="*/ 2147483647 w 1125"/>
              <a:gd name="T75" fmla="*/ 2147483647 h 2047"/>
              <a:gd name="T76" fmla="*/ 2147483647 w 1125"/>
              <a:gd name="T77" fmla="*/ 2147483647 h 2047"/>
              <a:gd name="T78" fmla="*/ 2147483647 w 1125"/>
              <a:gd name="T79" fmla="*/ 2147483647 h 2047"/>
              <a:gd name="T80" fmla="*/ 2147483647 w 1125"/>
              <a:gd name="T81" fmla="*/ 2147483647 h 2047"/>
              <a:gd name="T82" fmla="*/ 2147483647 w 1125"/>
              <a:gd name="T83" fmla="*/ 2147483647 h 2047"/>
              <a:gd name="T84" fmla="*/ 2147483647 w 1125"/>
              <a:gd name="T85" fmla="*/ 2147483647 h 2047"/>
              <a:gd name="T86" fmla="*/ 2147483647 w 1125"/>
              <a:gd name="T87" fmla="*/ 2147483647 h 2047"/>
              <a:gd name="T88" fmla="*/ 2147483647 w 1125"/>
              <a:gd name="T89" fmla="*/ 2147483647 h 2047"/>
              <a:gd name="T90" fmla="*/ 2147483647 w 1125"/>
              <a:gd name="T91" fmla="*/ 2147483647 h 2047"/>
              <a:gd name="T92" fmla="*/ 2147483647 w 1125"/>
              <a:gd name="T93" fmla="*/ 2147483647 h 2047"/>
              <a:gd name="T94" fmla="*/ 2147483647 w 1125"/>
              <a:gd name="T95" fmla="*/ 2147483647 h 2047"/>
              <a:gd name="T96" fmla="*/ 2147483647 w 1125"/>
              <a:gd name="T97" fmla="*/ 2147483647 h 2047"/>
              <a:gd name="T98" fmla="*/ 2147483647 w 1125"/>
              <a:gd name="T99" fmla="*/ 2147483647 h 2047"/>
              <a:gd name="T100" fmla="*/ 2147483647 w 1125"/>
              <a:gd name="T101" fmla="*/ 2147483647 h 2047"/>
              <a:gd name="T102" fmla="*/ 2147483647 w 1125"/>
              <a:gd name="T103" fmla="*/ 2147483647 h 2047"/>
              <a:gd name="T104" fmla="*/ 2147483647 w 1125"/>
              <a:gd name="T105" fmla="*/ 2147483647 h 2047"/>
              <a:gd name="T106" fmla="*/ 2147483647 w 1125"/>
              <a:gd name="T107" fmla="*/ 2147483647 h 2047"/>
              <a:gd name="T108" fmla="*/ 2147483647 w 1125"/>
              <a:gd name="T109" fmla="*/ 2147483647 h 2047"/>
              <a:gd name="T110" fmla="*/ 2147483647 w 1125"/>
              <a:gd name="T111" fmla="*/ 2147483647 h 2047"/>
              <a:gd name="T112" fmla="*/ 2147483647 w 1125"/>
              <a:gd name="T113" fmla="*/ 2147483647 h 2047"/>
              <a:gd name="T114" fmla="*/ 2147483647 w 1125"/>
              <a:gd name="T115" fmla="*/ 2147483647 h 2047"/>
              <a:gd name="T116" fmla="*/ 2147483647 w 1125"/>
              <a:gd name="T117" fmla="*/ 2147483647 h 2047"/>
              <a:gd name="T118" fmla="*/ 2147483647 w 1125"/>
              <a:gd name="T119" fmla="*/ 2147483647 h 2047"/>
              <a:gd name="T120" fmla="*/ 2147483647 w 1125"/>
              <a:gd name="T121" fmla="*/ 2147483647 h 2047"/>
              <a:gd name="T122" fmla="*/ 2147483647 w 1125"/>
              <a:gd name="T123" fmla="*/ 2147483647 h 2047"/>
              <a:gd name="T124" fmla="*/ 2147483647 w 1125"/>
              <a:gd name="T125" fmla="*/ 2147483647 h 20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125" h="2047">
                <a:moveTo>
                  <a:pt x="718" y="105"/>
                </a:moveTo>
                <a:lnTo>
                  <a:pt x="722" y="102"/>
                </a:lnTo>
                <a:lnTo>
                  <a:pt x="730" y="95"/>
                </a:lnTo>
                <a:lnTo>
                  <a:pt x="740" y="83"/>
                </a:lnTo>
                <a:lnTo>
                  <a:pt x="751" y="70"/>
                </a:lnTo>
                <a:lnTo>
                  <a:pt x="760" y="58"/>
                </a:lnTo>
                <a:lnTo>
                  <a:pt x="764" y="46"/>
                </a:lnTo>
                <a:lnTo>
                  <a:pt x="761" y="37"/>
                </a:lnTo>
                <a:lnTo>
                  <a:pt x="748" y="32"/>
                </a:lnTo>
                <a:lnTo>
                  <a:pt x="735" y="30"/>
                </a:lnTo>
                <a:lnTo>
                  <a:pt x="725" y="27"/>
                </a:lnTo>
                <a:lnTo>
                  <a:pt x="716" y="22"/>
                </a:lnTo>
                <a:lnTo>
                  <a:pt x="708" y="17"/>
                </a:lnTo>
                <a:lnTo>
                  <a:pt x="700" y="13"/>
                </a:lnTo>
                <a:lnTo>
                  <a:pt x="693" y="8"/>
                </a:lnTo>
                <a:lnTo>
                  <a:pt x="686" y="4"/>
                </a:lnTo>
                <a:lnTo>
                  <a:pt x="678" y="1"/>
                </a:lnTo>
                <a:lnTo>
                  <a:pt x="672" y="0"/>
                </a:lnTo>
                <a:lnTo>
                  <a:pt x="665" y="0"/>
                </a:lnTo>
                <a:lnTo>
                  <a:pt x="658" y="0"/>
                </a:lnTo>
                <a:lnTo>
                  <a:pt x="651" y="2"/>
                </a:lnTo>
                <a:lnTo>
                  <a:pt x="633" y="7"/>
                </a:lnTo>
                <a:lnTo>
                  <a:pt x="610" y="13"/>
                </a:lnTo>
                <a:lnTo>
                  <a:pt x="583" y="19"/>
                </a:lnTo>
                <a:lnTo>
                  <a:pt x="558" y="25"/>
                </a:lnTo>
                <a:lnTo>
                  <a:pt x="534" y="34"/>
                </a:lnTo>
                <a:lnTo>
                  <a:pt x="512" y="42"/>
                </a:lnTo>
                <a:lnTo>
                  <a:pt x="496" y="52"/>
                </a:lnTo>
                <a:lnTo>
                  <a:pt x="487" y="62"/>
                </a:lnTo>
                <a:lnTo>
                  <a:pt x="483" y="74"/>
                </a:lnTo>
                <a:lnTo>
                  <a:pt x="478" y="84"/>
                </a:lnTo>
                <a:lnTo>
                  <a:pt x="474" y="93"/>
                </a:lnTo>
                <a:lnTo>
                  <a:pt x="468" y="102"/>
                </a:lnTo>
                <a:lnTo>
                  <a:pt x="461" y="107"/>
                </a:lnTo>
                <a:lnTo>
                  <a:pt x="452" y="110"/>
                </a:lnTo>
                <a:lnTo>
                  <a:pt x="440" y="110"/>
                </a:lnTo>
                <a:lnTo>
                  <a:pt x="426" y="105"/>
                </a:lnTo>
                <a:lnTo>
                  <a:pt x="409" y="100"/>
                </a:lnTo>
                <a:lnTo>
                  <a:pt x="391" y="98"/>
                </a:lnTo>
                <a:lnTo>
                  <a:pt x="371" y="100"/>
                </a:lnTo>
                <a:lnTo>
                  <a:pt x="351" y="105"/>
                </a:lnTo>
                <a:lnTo>
                  <a:pt x="334" y="112"/>
                </a:lnTo>
                <a:lnTo>
                  <a:pt x="319" y="120"/>
                </a:lnTo>
                <a:lnTo>
                  <a:pt x="306" y="130"/>
                </a:lnTo>
                <a:lnTo>
                  <a:pt x="300" y="141"/>
                </a:lnTo>
                <a:lnTo>
                  <a:pt x="291" y="151"/>
                </a:lnTo>
                <a:lnTo>
                  <a:pt x="278" y="161"/>
                </a:lnTo>
                <a:lnTo>
                  <a:pt x="260" y="172"/>
                </a:lnTo>
                <a:lnTo>
                  <a:pt x="241" y="182"/>
                </a:lnTo>
                <a:lnTo>
                  <a:pt x="221" y="194"/>
                </a:lnTo>
                <a:lnTo>
                  <a:pt x="204" y="208"/>
                </a:lnTo>
                <a:lnTo>
                  <a:pt x="191" y="224"/>
                </a:lnTo>
                <a:lnTo>
                  <a:pt x="184" y="242"/>
                </a:lnTo>
                <a:lnTo>
                  <a:pt x="180" y="261"/>
                </a:lnTo>
                <a:lnTo>
                  <a:pt x="172" y="277"/>
                </a:lnTo>
                <a:lnTo>
                  <a:pt x="160" y="289"/>
                </a:lnTo>
                <a:lnTo>
                  <a:pt x="146" y="299"/>
                </a:lnTo>
                <a:lnTo>
                  <a:pt x="130" y="305"/>
                </a:lnTo>
                <a:lnTo>
                  <a:pt x="113" y="311"/>
                </a:lnTo>
                <a:lnTo>
                  <a:pt x="94" y="314"/>
                </a:lnTo>
                <a:lnTo>
                  <a:pt x="76" y="315"/>
                </a:lnTo>
                <a:lnTo>
                  <a:pt x="59" y="316"/>
                </a:lnTo>
                <a:lnTo>
                  <a:pt x="44" y="319"/>
                </a:lnTo>
                <a:lnTo>
                  <a:pt x="31" y="325"/>
                </a:lnTo>
                <a:lnTo>
                  <a:pt x="22" y="332"/>
                </a:lnTo>
                <a:lnTo>
                  <a:pt x="16" y="342"/>
                </a:lnTo>
                <a:lnTo>
                  <a:pt x="13" y="355"/>
                </a:lnTo>
                <a:lnTo>
                  <a:pt x="11" y="369"/>
                </a:lnTo>
                <a:lnTo>
                  <a:pt x="15" y="386"/>
                </a:lnTo>
                <a:lnTo>
                  <a:pt x="17" y="402"/>
                </a:lnTo>
                <a:lnTo>
                  <a:pt x="16" y="415"/>
                </a:lnTo>
                <a:lnTo>
                  <a:pt x="13" y="425"/>
                </a:lnTo>
                <a:lnTo>
                  <a:pt x="9" y="434"/>
                </a:lnTo>
                <a:lnTo>
                  <a:pt x="4" y="444"/>
                </a:lnTo>
                <a:lnTo>
                  <a:pt x="1" y="454"/>
                </a:lnTo>
                <a:lnTo>
                  <a:pt x="0" y="466"/>
                </a:lnTo>
                <a:lnTo>
                  <a:pt x="2" y="482"/>
                </a:lnTo>
                <a:lnTo>
                  <a:pt x="7" y="499"/>
                </a:lnTo>
                <a:lnTo>
                  <a:pt x="13" y="515"/>
                </a:lnTo>
                <a:lnTo>
                  <a:pt x="18" y="530"/>
                </a:lnTo>
                <a:lnTo>
                  <a:pt x="25" y="543"/>
                </a:lnTo>
                <a:lnTo>
                  <a:pt x="34" y="553"/>
                </a:lnTo>
                <a:lnTo>
                  <a:pt x="45" y="562"/>
                </a:lnTo>
                <a:lnTo>
                  <a:pt x="59" y="568"/>
                </a:lnTo>
                <a:lnTo>
                  <a:pt x="76" y="572"/>
                </a:lnTo>
                <a:lnTo>
                  <a:pt x="94" y="575"/>
                </a:lnTo>
                <a:lnTo>
                  <a:pt x="113" y="579"/>
                </a:lnTo>
                <a:lnTo>
                  <a:pt x="130" y="584"/>
                </a:lnTo>
                <a:lnTo>
                  <a:pt x="145" y="593"/>
                </a:lnTo>
                <a:lnTo>
                  <a:pt x="159" y="605"/>
                </a:lnTo>
                <a:lnTo>
                  <a:pt x="169" y="621"/>
                </a:lnTo>
                <a:lnTo>
                  <a:pt x="176" y="642"/>
                </a:lnTo>
                <a:lnTo>
                  <a:pt x="179" y="668"/>
                </a:lnTo>
                <a:lnTo>
                  <a:pt x="181" y="695"/>
                </a:lnTo>
                <a:lnTo>
                  <a:pt x="185" y="718"/>
                </a:lnTo>
                <a:lnTo>
                  <a:pt x="191" y="740"/>
                </a:lnTo>
                <a:lnTo>
                  <a:pt x="198" y="762"/>
                </a:lnTo>
                <a:lnTo>
                  <a:pt x="203" y="785"/>
                </a:lnTo>
                <a:lnTo>
                  <a:pt x="206" y="810"/>
                </a:lnTo>
                <a:lnTo>
                  <a:pt x="207" y="841"/>
                </a:lnTo>
                <a:lnTo>
                  <a:pt x="203" y="878"/>
                </a:lnTo>
                <a:lnTo>
                  <a:pt x="196" y="915"/>
                </a:lnTo>
                <a:lnTo>
                  <a:pt x="190" y="945"/>
                </a:lnTo>
                <a:lnTo>
                  <a:pt x="184" y="968"/>
                </a:lnTo>
                <a:lnTo>
                  <a:pt x="181" y="986"/>
                </a:lnTo>
                <a:lnTo>
                  <a:pt x="180" y="999"/>
                </a:lnTo>
                <a:lnTo>
                  <a:pt x="180" y="1009"/>
                </a:lnTo>
                <a:lnTo>
                  <a:pt x="184" y="1016"/>
                </a:lnTo>
                <a:lnTo>
                  <a:pt x="191" y="1022"/>
                </a:lnTo>
                <a:lnTo>
                  <a:pt x="200" y="1028"/>
                </a:lnTo>
                <a:lnTo>
                  <a:pt x="210" y="1034"/>
                </a:lnTo>
                <a:lnTo>
                  <a:pt x="218" y="1042"/>
                </a:lnTo>
                <a:lnTo>
                  <a:pt x="225" y="1050"/>
                </a:lnTo>
                <a:lnTo>
                  <a:pt x="227" y="1057"/>
                </a:lnTo>
                <a:lnTo>
                  <a:pt x="225" y="1062"/>
                </a:lnTo>
                <a:lnTo>
                  <a:pt x="217" y="1067"/>
                </a:lnTo>
                <a:lnTo>
                  <a:pt x="203" y="1068"/>
                </a:lnTo>
                <a:lnTo>
                  <a:pt x="189" y="1070"/>
                </a:lnTo>
                <a:lnTo>
                  <a:pt x="183" y="1075"/>
                </a:lnTo>
                <a:lnTo>
                  <a:pt x="183" y="1082"/>
                </a:lnTo>
                <a:lnTo>
                  <a:pt x="188" y="1089"/>
                </a:lnTo>
                <a:lnTo>
                  <a:pt x="194" y="1097"/>
                </a:lnTo>
                <a:lnTo>
                  <a:pt x="200" y="1104"/>
                </a:lnTo>
                <a:lnTo>
                  <a:pt x="206" y="1108"/>
                </a:lnTo>
                <a:lnTo>
                  <a:pt x="208" y="1111"/>
                </a:lnTo>
                <a:lnTo>
                  <a:pt x="206" y="1111"/>
                </a:lnTo>
                <a:lnTo>
                  <a:pt x="200" y="1110"/>
                </a:lnTo>
                <a:lnTo>
                  <a:pt x="191" y="1108"/>
                </a:lnTo>
                <a:lnTo>
                  <a:pt x="182" y="1108"/>
                </a:lnTo>
                <a:lnTo>
                  <a:pt x="172" y="1111"/>
                </a:lnTo>
                <a:lnTo>
                  <a:pt x="162" y="1115"/>
                </a:lnTo>
                <a:lnTo>
                  <a:pt x="157" y="1123"/>
                </a:lnTo>
                <a:lnTo>
                  <a:pt x="154" y="1135"/>
                </a:lnTo>
                <a:lnTo>
                  <a:pt x="157" y="1149"/>
                </a:lnTo>
                <a:lnTo>
                  <a:pt x="164" y="1163"/>
                </a:lnTo>
                <a:lnTo>
                  <a:pt x="173" y="1176"/>
                </a:lnTo>
                <a:lnTo>
                  <a:pt x="184" y="1187"/>
                </a:lnTo>
                <a:lnTo>
                  <a:pt x="196" y="1196"/>
                </a:lnTo>
                <a:lnTo>
                  <a:pt x="207" y="1201"/>
                </a:lnTo>
                <a:lnTo>
                  <a:pt x="219" y="1201"/>
                </a:lnTo>
                <a:lnTo>
                  <a:pt x="227" y="1195"/>
                </a:lnTo>
                <a:lnTo>
                  <a:pt x="234" y="1186"/>
                </a:lnTo>
                <a:lnTo>
                  <a:pt x="238" y="1178"/>
                </a:lnTo>
                <a:lnTo>
                  <a:pt x="244" y="1171"/>
                </a:lnTo>
                <a:lnTo>
                  <a:pt x="249" y="1165"/>
                </a:lnTo>
                <a:lnTo>
                  <a:pt x="252" y="1161"/>
                </a:lnTo>
                <a:lnTo>
                  <a:pt x="258" y="1158"/>
                </a:lnTo>
                <a:lnTo>
                  <a:pt x="263" y="1158"/>
                </a:lnTo>
                <a:lnTo>
                  <a:pt x="270" y="1159"/>
                </a:lnTo>
                <a:lnTo>
                  <a:pt x="278" y="1174"/>
                </a:lnTo>
                <a:lnTo>
                  <a:pt x="275" y="1202"/>
                </a:lnTo>
                <a:lnTo>
                  <a:pt x="267" y="1233"/>
                </a:lnTo>
                <a:lnTo>
                  <a:pt x="258" y="1255"/>
                </a:lnTo>
                <a:lnTo>
                  <a:pt x="252" y="1261"/>
                </a:lnTo>
                <a:lnTo>
                  <a:pt x="244" y="1265"/>
                </a:lnTo>
                <a:lnTo>
                  <a:pt x="234" y="1270"/>
                </a:lnTo>
                <a:lnTo>
                  <a:pt x="223" y="1273"/>
                </a:lnTo>
                <a:lnTo>
                  <a:pt x="212" y="1279"/>
                </a:lnTo>
                <a:lnTo>
                  <a:pt x="202" y="1285"/>
                </a:lnTo>
                <a:lnTo>
                  <a:pt x="192" y="1292"/>
                </a:lnTo>
                <a:lnTo>
                  <a:pt x="184" y="1302"/>
                </a:lnTo>
                <a:lnTo>
                  <a:pt x="177" y="1318"/>
                </a:lnTo>
                <a:lnTo>
                  <a:pt x="169" y="1340"/>
                </a:lnTo>
                <a:lnTo>
                  <a:pt x="161" y="1369"/>
                </a:lnTo>
                <a:lnTo>
                  <a:pt x="154" y="1399"/>
                </a:lnTo>
                <a:lnTo>
                  <a:pt x="149" y="1430"/>
                </a:lnTo>
                <a:lnTo>
                  <a:pt x="144" y="1459"/>
                </a:lnTo>
                <a:lnTo>
                  <a:pt x="142" y="1483"/>
                </a:lnTo>
                <a:lnTo>
                  <a:pt x="143" y="1500"/>
                </a:lnTo>
                <a:lnTo>
                  <a:pt x="146" y="1514"/>
                </a:lnTo>
                <a:lnTo>
                  <a:pt x="153" y="1530"/>
                </a:lnTo>
                <a:lnTo>
                  <a:pt x="160" y="1547"/>
                </a:lnTo>
                <a:lnTo>
                  <a:pt x="168" y="1566"/>
                </a:lnTo>
                <a:lnTo>
                  <a:pt x="174" y="1585"/>
                </a:lnTo>
                <a:lnTo>
                  <a:pt x="180" y="1606"/>
                </a:lnTo>
                <a:lnTo>
                  <a:pt x="181" y="1628"/>
                </a:lnTo>
                <a:lnTo>
                  <a:pt x="179" y="1650"/>
                </a:lnTo>
                <a:lnTo>
                  <a:pt x="176" y="1672"/>
                </a:lnTo>
                <a:lnTo>
                  <a:pt x="179" y="1694"/>
                </a:lnTo>
                <a:lnTo>
                  <a:pt x="184" y="1714"/>
                </a:lnTo>
                <a:lnTo>
                  <a:pt x="191" y="1735"/>
                </a:lnTo>
                <a:lnTo>
                  <a:pt x="200" y="1754"/>
                </a:lnTo>
                <a:lnTo>
                  <a:pt x="210" y="1772"/>
                </a:lnTo>
                <a:lnTo>
                  <a:pt x="219" y="1791"/>
                </a:lnTo>
                <a:lnTo>
                  <a:pt x="227" y="1807"/>
                </a:lnTo>
                <a:lnTo>
                  <a:pt x="235" y="1825"/>
                </a:lnTo>
                <a:lnTo>
                  <a:pt x="245" y="1847"/>
                </a:lnTo>
                <a:lnTo>
                  <a:pt x="257" y="1872"/>
                </a:lnTo>
                <a:lnTo>
                  <a:pt x="270" y="1897"/>
                </a:lnTo>
                <a:lnTo>
                  <a:pt x="283" y="1918"/>
                </a:lnTo>
                <a:lnTo>
                  <a:pt x="300" y="1937"/>
                </a:lnTo>
                <a:lnTo>
                  <a:pt x="315" y="1948"/>
                </a:lnTo>
                <a:lnTo>
                  <a:pt x="331" y="1951"/>
                </a:lnTo>
                <a:lnTo>
                  <a:pt x="346" y="1950"/>
                </a:lnTo>
                <a:lnTo>
                  <a:pt x="358" y="1953"/>
                </a:lnTo>
                <a:lnTo>
                  <a:pt x="370" y="1959"/>
                </a:lnTo>
                <a:lnTo>
                  <a:pt x="379" y="1967"/>
                </a:lnTo>
                <a:lnTo>
                  <a:pt x="386" y="1977"/>
                </a:lnTo>
                <a:lnTo>
                  <a:pt x="392" y="1988"/>
                </a:lnTo>
                <a:lnTo>
                  <a:pt x="395" y="1999"/>
                </a:lnTo>
                <a:lnTo>
                  <a:pt x="396" y="2011"/>
                </a:lnTo>
                <a:lnTo>
                  <a:pt x="398" y="2016"/>
                </a:lnTo>
                <a:lnTo>
                  <a:pt x="401" y="2022"/>
                </a:lnTo>
                <a:lnTo>
                  <a:pt x="406" y="2028"/>
                </a:lnTo>
                <a:lnTo>
                  <a:pt x="413" y="2032"/>
                </a:lnTo>
                <a:lnTo>
                  <a:pt x="421" y="2037"/>
                </a:lnTo>
                <a:lnTo>
                  <a:pt x="430" y="2042"/>
                </a:lnTo>
                <a:lnTo>
                  <a:pt x="439" y="2044"/>
                </a:lnTo>
                <a:lnTo>
                  <a:pt x="449" y="2046"/>
                </a:lnTo>
                <a:lnTo>
                  <a:pt x="460" y="2047"/>
                </a:lnTo>
                <a:lnTo>
                  <a:pt x="470" y="2046"/>
                </a:lnTo>
                <a:lnTo>
                  <a:pt x="479" y="2044"/>
                </a:lnTo>
                <a:lnTo>
                  <a:pt x="489" y="2039"/>
                </a:lnTo>
                <a:lnTo>
                  <a:pt x="497" y="2034"/>
                </a:lnTo>
                <a:lnTo>
                  <a:pt x="504" y="2024"/>
                </a:lnTo>
                <a:lnTo>
                  <a:pt x="508" y="2013"/>
                </a:lnTo>
                <a:lnTo>
                  <a:pt x="512" y="1998"/>
                </a:lnTo>
                <a:lnTo>
                  <a:pt x="515" y="1969"/>
                </a:lnTo>
                <a:lnTo>
                  <a:pt x="519" y="1947"/>
                </a:lnTo>
                <a:lnTo>
                  <a:pt x="522" y="1930"/>
                </a:lnTo>
                <a:lnTo>
                  <a:pt x="524" y="1916"/>
                </a:lnTo>
                <a:lnTo>
                  <a:pt x="529" y="1906"/>
                </a:lnTo>
                <a:lnTo>
                  <a:pt x="534" y="1898"/>
                </a:lnTo>
                <a:lnTo>
                  <a:pt x="539" y="1891"/>
                </a:lnTo>
                <a:lnTo>
                  <a:pt x="547" y="1884"/>
                </a:lnTo>
                <a:lnTo>
                  <a:pt x="557" y="1865"/>
                </a:lnTo>
                <a:lnTo>
                  <a:pt x="555" y="1840"/>
                </a:lnTo>
                <a:lnTo>
                  <a:pt x="551" y="1816"/>
                </a:lnTo>
                <a:lnTo>
                  <a:pt x="554" y="1800"/>
                </a:lnTo>
                <a:lnTo>
                  <a:pt x="561" y="1792"/>
                </a:lnTo>
                <a:lnTo>
                  <a:pt x="570" y="1779"/>
                </a:lnTo>
                <a:lnTo>
                  <a:pt x="582" y="1762"/>
                </a:lnTo>
                <a:lnTo>
                  <a:pt x="595" y="1741"/>
                </a:lnTo>
                <a:lnTo>
                  <a:pt x="605" y="1718"/>
                </a:lnTo>
                <a:lnTo>
                  <a:pt x="614" y="1695"/>
                </a:lnTo>
                <a:lnTo>
                  <a:pt x="620" y="1672"/>
                </a:lnTo>
                <a:lnTo>
                  <a:pt x="621" y="1650"/>
                </a:lnTo>
                <a:lnTo>
                  <a:pt x="622" y="1629"/>
                </a:lnTo>
                <a:lnTo>
                  <a:pt x="630" y="1607"/>
                </a:lnTo>
                <a:lnTo>
                  <a:pt x="642" y="1587"/>
                </a:lnTo>
                <a:lnTo>
                  <a:pt x="658" y="1567"/>
                </a:lnTo>
                <a:lnTo>
                  <a:pt x="675" y="1550"/>
                </a:lnTo>
                <a:lnTo>
                  <a:pt x="692" y="1536"/>
                </a:lnTo>
                <a:lnTo>
                  <a:pt x="707" y="1528"/>
                </a:lnTo>
                <a:lnTo>
                  <a:pt x="718" y="1524"/>
                </a:lnTo>
                <a:lnTo>
                  <a:pt x="728" y="1523"/>
                </a:lnTo>
                <a:lnTo>
                  <a:pt x="743" y="1519"/>
                </a:lnTo>
                <a:lnTo>
                  <a:pt x="760" y="1511"/>
                </a:lnTo>
                <a:lnTo>
                  <a:pt x="777" y="1498"/>
                </a:lnTo>
                <a:lnTo>
                  <a:pt x="795" y="1482"/>
                </a:lnTo>
                <a:lnTo>
                  <a:pt x="814" y="1461"/>
                </a:lnTo>
                <a:lnTo>
                  <a:pt x="831" y="1436"/>
                </a:lnTo>
                <a:lnTo>
                  <a:pt x="846" y="1405"/>
                </a:lnTo>
                <a:lnTo>
                  <a:pt x="858" y="1375"/>
                </a:lnTo>
                <a:lnTo>
                  <a:pt x="867" y="1354"/>
                </a:lnTo>
                <a:lnTo>
                  <a:pt x="875" y="1338"/>
                </a:lnTo>
                <a:lnTo>
                  <a:pt x="881" y="1327"/>
                </a:lnTo>
                <a:lnTo>
                  <a:pt x="888" y="1320"/>
                </a:lnTo>
                <a:lnTo>
                  <a:pt x="893" y="1316"/>
                </a:lnTo>
                <a:lnTo>
                  <a:pt x="901" y="1312"/>
                </a:lnTo>
                <a:lnTo>
                  <a:pt x="912" y="1309"/>
                </a:lnTo>
                <a:lnTo>
                  <a:pt x="919" y="1305"/>
                </a:lnTo>
                <a:lnTo>
                  <a:pt x="929" y="1299"/>
                </a:lnTo>
                <a:lnTo>
                  <a:pt x="943" y="1289"/>
                </a:lnTo>
                <a:lnTo>
                  <a:pt x="958" y="1279"/>
                </a:lnTo>
                <a:lnTo>
                  <a:pt x="974" y="1265"/>
                </a:lnTo>
                <a:lnTo>
                  <a:pt x="991" y="1251"/>
                </a:lnTo>
                <a:lnTo>
                  <a:pt x="1009" y="1236"/>
                </a:lnTo>
                <a:lnTo>
                  <a:pt x="1027" y="1220"/>
                </a:lnTo>
                <a:lnTo>
                  <a:pt x="1045" y="1204"/>
                </a:lnTo>
                <a:lnTo>
                  <a:pt x="1062" y="1188"/>
                </a:lnTo>
                <a:lnTo>
                  <a:pt x="1078" y="1173"/>
                </a:lnTo>
                <a:lnTo>
                  <a:pt x="1092" y="1158"/>
                </a:lnTo>
                <a:lnTo>
                  <a:pt x="1103" y="1143"/>
                </a:lnTo>
                <a:lnTo>
                  <a:pt x="1111" y="1130"/>
                </a:lnTo>
                <a:lnTo>
                  <a:pt x="1117" y="1120"/>
                </a:lnTo>
                <a:lnTo>
                  <a:pt x="1119" y="1111"/>
                </a:lnTo>
                <a:lnTo>
                  <a:pt x="1116" y="1097"/>
                </a:lnTo>
                <a:lnTo>
                  <a:pt x="1104" y="1087"/>
                </a:lnTo>
                <a:lnTo>
                  <a:pt x="1088" y="1080"/>
                </a:lnTo>
                <a:lnTo>
                  <a:pt x="1070" y="1077"/>
                </a:lnTo>
                <a:lnTo>
                  <a:pt x="1048" y="1077"/>
                </a:lnTo>
                <a:lnTo>
                  <a:pt x="1027" y="1082"/>
                </a:lnTo>
                <a:lnTo>
                  <a:pt x="1007" y="1088"/>
                </a:lnTo>
                <a:lnTo>
                  <a:pt x="991" y="1098"/>
                </a:lnTo>
                <a:lnTo>
                  <a:pt x="983" y="1105"/>
                </a:lnTo>
                <a:lnTo>
                  <a:pt x="983" y="1102"/>
                </a:lnTo>
                <a:lnTo>
                  <a:pt x="988" y="1093"/>
                </a:lnTo>
                <a:lnTo>
                  <a:pt x="995" y="1081"/>
                </a:lnTo>
                <a:lnTo>
                  <a:pt x="999" y="1066"/>
                </a:lnTo>
                <a:lnTo>
                  <a:pt x="998" y="1053"/>
                </a:lnTo>
                <a:lnTo>
                  <a:pt x="989" y="1043"/>
                </a:lnTo>
                <a:lnTo>
                  <a:pt x="967" y="1039"/>
                </a:lnTo>
                <a:lnTo>
                  <a:pt x="958" y="1038"/>
                </a:lnTo>
                <a:lnTo>
                  <a:pt x="961" y="1034"/>
                </a:lnTo>
                <a:lnTo>
                  <a:pt x="975" y="1028"/>
                </a:lnTo>
                <a:lnTo>
                  <a:pt x="994" y="1022"/>
                </a:lnTo>
                <a:lnTo>
                  <a:pt x="1015" y="1019"/>
                </a:lnTo>
                <a:lnTo>
                  <a:pt x="1035" y="1017"/>
                </a:lnTo>
                <a:lnTo>
                  <a:pt x="1051" y="1020"/>
                </a:lnTo>
                <a:lnTo>
                  <a:pt x="1058" y="1028"/>
                </a:lnTo>
                <a:lnTo>
                  <a:pt x="1063" y="1037"/>
                </a:lnTo>
                <a:lnTo>
                  <a:pt x="1071" y="1043"/>
                </a:lnTo>
                <a:lnTo>
                  <a:pt x="1082" y="1045"/>
                </a:lnTo>
                <a:lnTo>
                  <a:pt x="1094" y="1043"/>
                </a:lnTo>
                <a:lnTo>
                  <a:pt x="1105" y="1038"/>
                </a:lnTo>
                <a:lnTo>
                  <a:pt x="1116" y="1030"/>
                </a:lnTo>
                <a:lnTo>
                  <a:pt x="1123" y="1019"/>
                </a:lnTo>
                <a:lnTo>
                  <a:pt x="1125" y="1004"/>
                </a:lnTo>
                <a:lnTo>
                  <a:pt x="1124" y="989"/>
                </a:lnTo>
                <a:lnTo>
                  <a:pt x="1120" y="976"/>
                </a:lnTo>
                <a:lnTo>
                  <a:pt x="1115" y="966"/>
                </a:lnTo>
                <a:lnTo>
                  <a:pt x="1107" y="955"/>
                </a:lnTo>
                <a:lnTo>
                  <a:pt x="1096" y="946"/>
                </a:lnTo>
                <a:lnTo>
                  <a:pt x="1085" y="937"/>
                </a:lnTo>
                <a:lnTo>
                  <a:pt x="1070" y="929"/>
                </a:lnTo>
                <a:lnTo>
                  <a:pt x="1052" y="920"/>
                </a:lnTo>
                <a:lnTo>
                  <a:pt x="1036" y="913"/>
                </a:lnTo>
                <a:lnTo>
                  <a:pt x="1022" y="909"/>
                </a:lnTo>
                <a:lnTo>
                  <a:pt x="1013" y="908"/>
                </a:lnTo>
                <a:lnTo>
                  <a:pt x="1007" y="908"/>
                </a:lnTo>
                <a:lnTo>
                  <a:pt x="1003" y="908"/>
                </a:lnTo>
                <a:lnTo>
                  <a:pt x="1002" y="907"/>
                </a:lnTo>
                <a:lnTo>
                  <a:pt x="1002" y="903"/>
                </a:lnTo>
                <a:lnTo>
                  <a:pt x="1003" y="896"/>
                </a:lnTo>
                <a:lnTo>
                  <a:pt x="1009" y="891"/>
                </a:lnTo>
                <a:lnTo>
                  <a:pt x="1018" y="891"/>
                </a:lnTo>
                <a:lnTo>
                  <a:pt x="1029" y="893"/>
                </a:lnTo>
                <a:lnTo>
                  <a:pt x="1042" y="896"/>
                </a:lnTo>
                <a:lnTo>
                  <a:pt x="1051" y="899"/>
                </a:lnTo>
                <a:lnTo>
                  <a:pt x="1058" y="898"/>
                </a:lnTo>
                <a:lnTo>
                  <a:pt x="1059" y="892"/>
                </a:lnTo>
                <a:lnTo>
                  <a:pt x="1052" y="878"/>
                </a:lnTo>
                <a:lnTo>
                  <a:pt x="1041" y="862"/>
                </a:lnTo>
                <a:lnTo>
                  <a:pt x="1030" y="848"/>
                </a:lnTo>
                <a:lnTo>
                  <a:pt x="1021" y="838"/>
                </a:lnTo>
                <a:lnTo>
                  <a:pt x="1014" y="830"/>
                </a:lnTo>
                <a:lnTo>
                  <a:pt x="1010" y="823"/>
                </a:lnTo>
                <a:lnTo>
                  <a:pt x="1009" y="818"/>
                </a:lnTo>
                <a:lnTo>
                  <a:pt x="1013" y="815"/>
                </a:lnTo>
                <a:lnTo>
                  <a:pt x="1021" y="812"/>
                </a:lnTo>
                <a:lnTo>
                  <a:pt x="1033" y="808"/>
                </a:lnTo>
                <a:lnTo>
                  <a:pt x="1043" y="801"/>
                </a:lnTo>
                <a:lnTo>
                  <a:pt x="1051" y="790"/>
                </a:lnTo>
                <a:lnTo>
                  <a:pt x="1059" y="780"/>
                </a:lnTo>
                <a:lnTo>
                  <a:pt x="1064" y="767"/>
                </a:lnTo>
                <a:lnTo>
                  <a:pt x="1067" y="756"/>
                </a:lnTo>
                <a:lnTo>
                  <a:pt x="1067" y="744"/>
                </a:lnTo>
                <a:lnTo>
                  <a:pt x="1064" y="734"/>
                </a:lnTo>
                <a:lnTo>
                  <a:pt x="1062" y="725"/>
                </a:lnTo>
                <a:lnTo>
                  <a:pt x="1063" y="716"/>
                </a:lnTo>
                <a:lnTo>
                  <a:pt x="1066" y="706"/>
                </a:lnTo>
                <a:lnTo>
                  <a:pt x="1071" y="698"/>
                </a:lnTo>
                <a:lnTo>
                  <a:pt x="1074" y="689"/>
                </a:lnTo>
                <a:lnTo>
                  <a:pt x="1075" y="680"/>
                </a:lnTo>
                <a:lnTo>
                  <a:pt x="1072" y="672"/>
                </a:lnTo>
                <a:lnTo>
                  <a:pt x="1064" y="663"/>
                </a:lnTo>
                <a:lnTo>
                  <a:pt x="1056" y="655"/>
                </a:lnTo>
                <a:lnTo>
                  <a:pt x="1051" y="646"/>
                </a:lnTo>
                <a:lnTo>
                  <a:pt x="1051" y="640"/>
                </a:lnTo>
                <a:lnTo>
                  <a:pt x="1052" y="632"/>
                </a:lnTo>
                <a:lnTo>
                  <a:pt x="1054" y="625"/>
                </a:lnTo>
                <a:lnTo>
                  <a:pt x="1055" y="618"/>
                </a:lnTo>
                <a:lnTo>
                  <a:pt x="1052" y="610"/>
                </a:lnTo>
                <a:lnTo>
                  <a:pt x="1045" y="602"/>
                </a:lnTo>
                <a:lnTo>
                  <a:pt x="1034" y="592"/>
                </a:lnTo>
                <a:lnTo>
                  <a:pt x="1020" y="582"/>
                </a:lnTo>
                <a:lnTo>
                  <a:pt x="1005" y="570"/>
                </a:lnTo>
                <a:lnTo>
                  <a:pt x="990" y="559"/>
                </a:lnTo>
                <a:lnTo>
                  <a:pt x="980" y="547"/>
                </a:lnTo>
                <a:lnTo>
                  <a:pt x="974" y="535"/>
                </a:lnTo>
                <a:lnTo>
                  <a:pt x="975" y="523"/>
                </a:lnTo>
                <a:lnTo>
                  <a:pt x="986" y="512"/>
                </a:lnTo>
                <a:lnTo>
                  <a:pt x="998" y="501"/>
                </a:lnTo>
                <a:lnTo>
                  <a:pt x="1006" y="491"/>
                </a:lnTo>
                <a:lnTo>
                  <a:pt x="1010" y="482"/>
                </a:lnTo>
                <a:lnTo>
                  <a:pt x="1010" y="474"/>
                </a:lnTo>
                <a:lnTo>
                  <a:pt x="1006" y="468"/>
                </a:lnTo>
                <a:lnTo>
                  <a:pt x="999" y="463"/>
                </a:lnTo>
                <a:lnTo>
                  <a:pt x="990" y="460"/>
                </a:lnTo>
                <a:lnTo>
                  <a:pt x="979" y="459"/>
                </a:lnTo>
                <a:lnTo>
                  <a:pt x="969" y="456"/>
                </a:lnTo>
                <a:lnTo>
                  <a:pt x="964" y="452"/>
                </a:lnTo>
                <a:lnTo>
                  <a:pt x="960" y="444"/>
                </a:lnTo>
                <a:lnTo>
                  <a:pt x="958" y="436"/>
                </a:lnTo>
                <a:lnTo>
                  <a:pt x="956" y="428"/>
                </a:lnTo>
                <a:lnTo>
                  <a:pt x="952" y="421"/>
                </a:lnTo>
                <a:lnTo>
                  <a:pt x="946" y="416"/>
                </a:lnTo>
                <a:lnTo>
                  <a:pt x="937" y="416"/>
                </a:lnTo>
                <a:lnTo>
                  <a:pt x="920" y="405"/>
                </a:lnTo>
                <a:lnTo>
                  <a:pt x="913" y="371"/>
                </a:lnTo>
                <a:lnTo>
                  <a:pt x="912" y="328"/>
                </a:lnTo>
                <a:lnTo>
                  <a:pt x="912" y="290"/>
                </a:lnTo>
                <a:lnTo>
                  <a:pt x="914" y="263"/>
                </a:lnTo>
                <a:lnTo>
                  <a:pt x="920" y="240"/>
                </a:lnTo>
                <a:lnTo>
                  <a:pt x="922" y="219"/>
                </a:lnTo>
                <a:lnTo>
                  <a:pt x="919" y="195"/>
                </a:lnTo>
                <a:lnTo>
                  <a:pt x="917" y="173"/>
                </a:lnTo>
                <a:lnTo>
                  <a:pt x="924" y="146"/>
                </a:lnTo>
                <a:lnTo>
                  <a:pt x="934" y="120"/>
                </a:lnTo>
                <a:lnTo>
                  <a:pt x="939" y="95"/>
                </a:lnTo>
                <a:lnTo>
                  <a:pt x="939" y="84"/>
                </a:lnTo>
                <a:lnTo>
                  <a:pt x="937" y="75"/>
                </a:lnTo>
                <a:lnTo>
                  <a:pt x="932" y="68"/>
                </a:lnTo>
                <a:lnTo>
                  <a:pt x="924" y="62"/>
                </a:lnTo>
                <a:lnTo>
                  <a:pt x="917" y="60"/>
                </a:lnTo>
                <a:lnTo>
                  <a:pt x="911" y="59"/>
                </a:lnTo>
                <a:lnTo>
                  <a:pt x="904" y="59"/>
                </a:lnTo>
                <a:lnTo>
                  <a:pt x="898" y="59"/>
                </a:lnTo>
                <a:lnTo>
                  <a:pt x="889" y="62"/>
                </a:lnTo>
                <a:lnTo>
                  <a:pt x="879" y="68"/>
                </a:lnTo>
                <a:lnTo>
                  <a:pt x="871" y="76"/>
                </a:lnTo>
                <a:lnTo>
                  <a:pt x="863" y="84"/>
                </a:lnTo>
                <a:lnTo>
                  <a:pt x="856" y="93"/>
                </a:lnTo>
                <a:lnTo>
                  <a:pt x="851" y="104"/>
                </a:lnTo>
                <a:lnTo>
                  <a:pt x="845" y="113"/>
                </a:lnTo>
                <a:lnTo>
                  <a:pt x="839" y="122"/>
                </a:lnTo>
                <a:lnTo>
                  <a:pt x="832" y="133"/>
                </a:lnTo>
                <a:lnTo>
                  <a:pt x="826" y="140"/>
                </a:lnTo>
                <a:lnTo>
                  <a:pt x="821" y="143"/>
                </a:lnTo>
                <a:lnTo>
                  <a:pt x="816" y="144"/>
                </a:lnTo>
                <a:lnTo>
                  <a:pt x="813" y="143"/>
                </a:lnTo>
                <a:lnTo>
                  <a:pt x="809" y="140"/>
                </a:lnTo>
                <a:lnTo>
                  <a:pt x="806" y="133"/>
                </a:lnTo>
                <a:lnTo>
                  <a:pt x="803" y="122"/>
                </a:lnTo>
                <a:lnTo>
                  <a:pt x="800" y="114"/>
                </a:lnTo>
                <a:lnTo>
                  <a:pt x="795" y="110"/>
                </a:lnTo>
                <a:lnTo>
                  <a:pt x="790" y="111"/>
                </a:lnTo>
                <a:lnTo>
                  <a:pt x="783" y="114"/>
                </a:lnTo>
                <a:lnTo>
                  <a:pt x="776" y="120"/>
                </a:lnTo>
                <a:lnTo>
                  <a:pt x="769" y="128"/>
                </a:lnTo>
                <a:lnTo>
                  <a:pt x="761" y="137"/>
                </a:lnTo>
                <a:lnTo>
                  <a:pt x="754" y="146"/>
                </a:lnTo>
                <a:lnTo>
                  <a:pt x="750" y="151"/>
                </a:lnTo>
                <a:lnTo>
                  <a:pt x="750" y="149"/>
                </a:lnTo>
                <a:lnTo>
                  <a:pt x="753" y="142"/>
                </a:lnTo>
                <a:lnTo>
                  <a:pt x="755" y="133"/>
                </a:lnTo>
                <a:lnTo>
                  <a:pt x="754" y="121"/>
                </a:lnTo>
                <a:lnTo>
                  <a:pt x="749" y="112"/>
                </a:lnTo>
                <a:lnTo>
                  <a:pt x="738" y="106"/>
                </a:lnTo>
                <a:lnTo>
                  <a:pt x="718" y="10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8" name="Freeform 426"/>
          <p:cNvSpPr>
            <a:spLocks/>
          </p:cNvSpPr>
          <p:nvPr/>
        </p:nvSpPr>
        <p:spPr bwMode="auto">
          <a:xfrm>
            <a:off x="1751013" y="2073275"/>
            <a:ext cx="41275" cy="36513"/>
          </a:xfrm>
          <a:custGeom>
            <a:avLst/>
            <a:gdLst>
              <a:gd name="T0" fmla="*/ 2147483647 w 40"/>
              <a:gd name="T1" fmla="*/ 2147483647 h 36"/>
              <a:gd name="T2" fmla="*/ 2147483647 w 40"/>
              <a:gd name="T3" fmla="*/ 2147483647 h 36"/>
              <a:gd name="T4" fmla="*/ 2147483647 w 40"/>
              <a:gd name="T5" fmla="*/ 2147483647 h 36"/>
              <a:gd name="T6" fmla="*/ 2147483647 w 40"/>
              <a:gd name="T7" fmla="*/ 2147483647 h 36"/>
              <a:gd name="T8" fmla="*/ 2147483647 w 40"/>
              <a:gd name="T9" fmla="*/ 2147483647 h 36"/>
              <a:gd name="T10" fmla="*/ 2147483647 w 40"/>
              <a:gd name="T11" fmla="*/ 2147483647 h 36"/>
              <a:gd name="T12" fmla="*/ 2147483647 w 40"/>
              <a:gd name="T13" fmla="*/ 2147483647 h 36"/>
              <a:gd name="T14" fmla="*/ 2147483647 w 40"/>
              <a:gd name="T15" fmla="*/ 2147483647 h 36"/>
              <a:gd name="T16" fmla="*/ 2147483647 w 40"/>
              <a:gd name="T17" fmla="*/ 2147483647 h 36"/>
              <a:gd name="T18" fmla="*/ 2147483647 w 40"/>
              <a:gd name="T19" fmla="*/ 2147483647 h 36"/>
              <a:gd name="T20" fmla="*/ 2147483647 w 40"/>
              <a:gd name="T21" fmla="*/ 2147483647 h 36"/>
              <a:gd name="T22" fmla="*/ 2147483647 w 40"/>
              <a:gd name="T23" fmla="*/ 2147483647 h 36"/>
              <a:gd name="T24" fmla="*/ 2147483647 w 40"/>
              <a:gd name="T25" fmla="*/ 2147483647 h 36"/>
              <a:gd name="T26" fmla="*/ 2147483647 w 40"/>
              <a:gd name="T27" fmla="*/ 2147483647 h 36"/>
              <a:gd name="T28" fmla="*/ 0 w 40"/>
              <a:gd name="T29" fmla="*/ 2147483647 h 36"/>
              <a:gd name="T30" fmla="*/ 2147483647 w 40"/>
              <a:gd name="T31" fmla="*/ 2147483647 h 36"/>
              <a:gd name="T32" fmla="*/ 2147483647 w 40"/>
              <a:gd name="T33" fmla="*/ 2147483647 h 36"/>
              <a:gd name="T34" fmla="*/ 2147483647 w 40"/>
              <a:gd name="T35" fmla="*/ 2147483647 h 36"/>
              <a:gd name="T36" fmla="*/ 2147483647 w 40"/>
              <a:gd name="T37" fmla="*/ 2147483647 h 36"/>
              <a:gd name="T38" fmla="*/ 2147483647 w 40"/>
              <a:gd name="T39" fmla="*/ 0 h 36"/>
              <a:gd name="T40" fmla="*/ 2147483647 w 40"/>
              <a:gd name="T41" fmla="*/ 2147483647 h 36"/>
              <a:gd name="T42" fmla="*/ 2147483647 w 40"/>
              <a:gd name="T43" fmla="*/ 2147483647 h 36"/>
              <a:gd name="T44" fmla="*/ 2147483647 w 40"/>
              <a:gd name="T45" fmla="*/ 2147483647 h 36"/>
              <a:gd name="T46" fmla="*/ 2147483647 w 40"/>
              <a:gd name="T47" fmla="*/ 2147483647 h 36"/>
              <a:gd name="T48" fmla="*/ 2147483647 w 40"/>
              <a:gd name="T49" fmla="*/ 214748364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 h="36">
                <a:moveTo>
                  <a:pt x="39" y="19"/>
                </a:moveTo>
                <a:lnTo>
                  <a:pt x="38" y="21"/>
                </a:lnTo>
                <a:lnTo>
                  <a:pt x="35" y="25"/>
                </a:lnTo>
                <a:lnTo>
                  <a:pt x="31" y="29"/>
                </a:lnTo>
                <a:lnTo>
                  <a:pt x="27" y="33"/>
                </a:lnTo>
                <a:lnTo>
                  <a:pt x="23" y="35"/>
                </a:lnTo>
                <a:lnTo>
                  <a:pt x="18" y="36"/>
                </a:lnTo>
                <a:lnTo>
                  <a:pt x="13" y="36"/>
                </a:lnTo>
                <a:lnTo>
                  <a:pt x="12" y="36"/>
                </a:lnTo>
                <a:lnTo>
                  <a:pt x="11" y="35"/>
                </a:lnTo>
                <a:lnTo>
                  <a:pt x="10" y="33"/>
                </a:lnTo>
                <a:lnTo>
                  <a:pt x="8" y="31"/>
                </a:lnTo>
                <a:lnTo>
                  <a:pt x="4" y="27"/>
                </a:lnTo>
                <a:lnTo>
                  <a:pt x="1" y="24"/>
                </a:lnTo>
                <a:lnTo>
                  <a:pt x="0" y="19"/>
                </a:lnTo>
                <a:lnTo>
                  <a:pt x="1" y="16"/>
                </a:lnTo>
                <a:lnTo>
                  <a:pt x="7" y="11"/>
                </a:lnTo>
                <a:lnTo>
                  <a:pt x="12" y="6"/>
                </a:lnTo>
                <a:lnTo>
                  <a:pt x="16" y="2"/>
                </a:lnTo>
                <a:lnTo>
                  <a:pt x="19" y="0"/>
                </a:lnTo>
                <a:lnTo>
                  <a:pt x="24" y="1"/>
                </a:lnTo>
                <a:lnTo>
                  <a:pt x="31" y="3"/>
                </a:lnTo>
                <a:lnTo>
                  <a:pt x="37" y="6"/>
                </a:lnTo>
                <a:lnTo>
                  <a:pt x="40" y="11"/>
                </a:lnTo>
                <a:lnTo>
                  <a:pt x="39" y="1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39" name="Freeform 427"/>
          <p:cNvSpPr>
            <a:spLocks/>
          </p:cNvSpPr>
          <p:nvPr/>
        </p:nvSpPr>
        <p:spPr bwMode="auto">
          <a:xfrm>
            <a:off x="2103438" y="2368550"/>
            <a:ext cx="0" cy="4763"/>
          </a:xfrm>
          <a:custGeom>
            <a:avLst/>
            <a:gdLst>
              <a:gd name="T0" fmla="*/ 1 w 1"/>
              <a:gd name="T1" fmla="*/ 2147483647 h 4"/>
              <a:gd name="T2" fmla="*/ 1 w 1"/>
              <a:gd name="T3" fmla="*/ 2147483647 h 4"/>
              <a:gd name="T4" fmla="*/ 1 w 1"/>
              <a:gd name="T5" fmla="*/ 2147483647 h 4"/>
              <a:gd name="T6" fmla="*/ 0 w 1"/>
              <a:gd name="T7" fmla="*/ 0 h 4"/>
              <a:gd name="T8" fmla="*/ 0 w 1"/>
              <a:gd name="T9" fmla="*/ 0 h 4"/>
              <a:gd name="T10" fmla="*/ 1 w 1"/>
              <a:gd name="T11" fmla="*/ 2147483647 h 4"/>
              <a:gd name="T12" fmla="*/ 1 w 1"/>
              <a:gd name="T13" fmla="*/ 2147483647 h 4"/>
              <a:gd name="T14" fmla="*/ 1 w 1"/>
              <a:gd name="T15" fmla="*/ 2147483647 h 4"/>
              <a:gd name="T16" fmla="*/ 1 w 1"/>
              <a:gd name="T17" fmla="*/ 2147483647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 h="4">
                <a:moveTo>
                  <a:pt x="1" y="2"/>
                </a:moveTo>
                <a:lnTo>
                  <a:pt x="1" y="1"/>
                </a:lnTo>
                <a:lnTo>
                  <a:pt x="0" y="0"/>
                </a:lnTo>
                <a:lnTo>
                  <a:pt x="1" y="2"/>
                </a:lnTo>
                <a:lnTo>
                  <a:pt x="1" y="4"/>
                </a:lnTo>
                <a:lnTo>
                  <a:pt x="1" y="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40" name="Freeform 428"/>
          <p:cNvSpPr>
            <a:spLocks/>
          </p:cNvSpPr>
          <p:nvPr/>
        </p:nvSpPr>
        <p:spPr bwMode="auto">
          <a:xfrm>
            <a:off x="2460625" y="2401888"/>
            <a:ext cx="3175" cy="6350"/>
          </a:xfrm>
          <a:custGeom>
            <a:avLst/>
            <a:gdLst>
              <a:gd name="T0" fmla="*/ 2147483647 w 5"/>
              <a:gd name="T1" fmla="*/ 2147483647 h 8"/>
              <a:gd name="T2" fmla="*/ 2147483647 w 5"/>
              <a:gd name="T3" fmla="*/ 2147483647 h 8"/>
              <a:gd name="T4" fmla="*/ 2147483647 w 5"/>
              <a:gd name="T5" fmla="*/ 2147483647 h 8"/>
              <a:gd name="T6" fmla="*/ 2147483647 w 5"/>
              <a:gd name="T7" fmla="*/ 2147483647 h 8"/>
              <a:gd name="T8" fmla="*/ 2147483647 w 5"/>
              <a:gd name="T9" fmla="*/ 0 h 8"/>
              <a:gd name="T10" fmla="*/ 0 w 5"/>
              <a:gd name="T11" fmla="*/ 0 h 8"/>
              <a:gd name="T12" fmla="*/ 0 w 5"/>
              <a:gd name="T13" fmla="*/ 2147483647 h 8"/>
              <a:gd name="T14" fmla="*/ 2147483647 w 5"/>
              <a:gd name="T15" fmla="*/ 2147483647 h 8"/>
              <a:gd name="T16" fmla="*/ 2147483647 w 5"/>
              <a:gd name="T17" fmla="*/ 2147483647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8">
                <a:moveTo>
                  <a:pt x="5" y="8"/>
                </a:moveTo>
                <a:lnTo>
                  <a:pt x="5" y="6"/>
                </a:lnTo>
                <a:lnTo>
                  <a:pt x="5" y="5"/>
                </a:lnTo>
                <a:lnTo>
                  <a:pt x="5" y="2"/>
                </a:lnTo>
                <a:lnTo>
                  <a:pt x="3" y="0"/>
                </a:lnTo>
                <a:lnTo>
                  <a:pt x="0" y="0"/>
                </a:lnTo>
                <a:lnTo>
                  <a:pt x="0" y="1"/>
                </a:lnTo>
                <a:lnTo>
                  <a:pt x="2" y="5"/>
                </a:lnTo>
                <a:lnTo>
                  <a:pt x="5" y="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41" name="Freeform 429"/>
          <p:cNvSpPr>
            <a:spLocks/>
          </p:cNvSpPr>
          <p:nvPr/>
        </p:nvSpPr>
        <p:spPr bwMode="auto">
          <a:xfrm>
            <a:off x="2109788" y="1984375"/>
            <a:ext cx="14287" cy="14288"/>
          </a:xfrm>
          <a:custGeom>
            <a:avLst/>
            <a:gdLst>
              <a:gd name="T0" fmla="*/ 2147483647 w 14"/>
              <a:gd name="T1" fmla="*/ 2147483647 h 15"/>
              <a:gd name="T2" fmla="*/ 2147483647 w 14"/>
              <a:gd name="T3" fmla="*/ 2147483647 h 15"/>
              <a:gd name="T4" fmla="*/ 2147483647 w 14"/>
              <a:gd name="T5" fmla="*/ 2147483647 h 15"/>
              <a:gd name="T6" fmla="*/ 2147483647 w 14"/>
              <a:gd name="T7" fmla="*/ 2147483647 h 15"/>
              <a:gd name="T8" fmla="*/ 2147483647 w 14"/>
              <a:gd name="T9" fmla="*/ 2147483647 h 15"/>
              <a:gd name="T10" fmla="*/ 2147483647 w 14"/>
              <a:gd name="T11" fmla="*/ 2147483647 h 15"/>
              <a:gd name="T12" fmla="*/ 2147483647 w 14"/>
              <a:gd name="T13" fmla="*/ 2147483647 h 15"/>
              <a:gd name="T14" fmla="*/ 2147483647 w 14"/>
              <a:gd name="T15" fmla="*/ 2147483647 h 15"/>
              <a:gd name="T16" fmla="*/ 2147483647 w 14"/>
              <a:gd name="T17" fmla="*/ 0 h 15"/>
              <a:gd name="T18" fmla="*/ 2147483647 w 14"/>
              <a:gd name="T19" fmla="*/ 2147483647 h 15"/>
              <a:gd name="T20" fmla="*/ 2147483647 w 14"/>
              <a:gd name="T21" fmla="*/ 2147483647 h 15"/>
              <a:gd name="T22" fmla="*/ 2147483647 w 14"/>
              <a:gd name="T23" fmla="*/ 2147483647 h 15"/>
              <a:gd name="T24" fmla="*/ 0 w 14"/>
              <a:gd name="T25" fmla="*/ 2147483647 h 15"/>
              <a:gd name="T26" fmla="*/ 2147483647 w 14"/>
              <a:gd name="T27" fmla="*/ 2147483647 h 15"/>
              <a:gd name="T28" fmla="*/ 2147483647 w 14"/>
              <a:gd name="T29" fmla="*/ 2147483647 h 15"/>
              <a:gd name="T30" fmla="*/ 2147483647 w 14"/>
              <a:gd name="T31" fmla="*/ 2147483647 h 15"/>
              <a:gd name="T32" fmla="*/ 2147483647 w 14"/>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5">
                <a:moveTo>
                  <a:pt x="2" y="7"/>
                </a:moveTo>
                <a:lnTo>
                  <a:pt x="9" y="13"/>
                </a:lnTo>
                <a:lnTo>
                  <a:pt x="14" y="15"/>
                </a:lnTo>
                <a:lnTo>
                  <a:pt x="14" y="14"/>
                </a:lnTo>
                <a:lnTo>
                  <a:pt x="10" y="7"/>
                </a:lnTo>
                <a:lnTo>
                  <a:pt x="9" y="5"/>
                </a:lnTo>
                <a:lnTo>
                  <a:pt x="9" y="3"/>
                </a:lnTo>
                <a:lnTo>
                  <a:pt x="8" y="1"/>
                </a:lnTo>
                <a:lnTo>
                  <a:pt x="7" y="0"/>
                </a:lnTo>
                <a:lnTo>
                  <a:pt x="6" y="1"/>
                </a:lnTo>
                <a:lnTo>
                  <a:pt x="3" y="2"/>
                </a:lnTo>
                <a:lnTo>
                  <a:pt x="2" y="3"/>
                </a:lnTo>
                <a:lnTo>
                  <a:pt x="0" y="5"/>
                </a:lnTo>
                <a:lnTo>
                  <a:pt x="1" y="6"/>
                </a:lnTo>
                <a:lnTo>
                  <a:pt x="2" y="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42" name="Freeform 430"/>
          <p:cNvSpPr>
            <a:spLocks/>
          </p:cNvSpPr>
          <p:nvPr/>
        </p:nvSpPr>
        <p:spPr bwMode="auto">
          <a:xfrm>
            <a:off x="2297113" y="2452688"/>
            <a:ext cx="144462" cy="120650"/>
          </a:xfrm>
          <a:custGeom>
            <a:avLst/>
            <a:gdLst>
              <a:gd name="T0" fmla="*/ 2147483647 w 135"/>
              <a:gd name="T1" fmla="*/ 2147483647 h 119"/>
              <a:gd name="T2" fmla="*/ 2147483647 w 135"/>
              <a:gd name="T3" fmla="*/ 2147483647 h 119"/>
              <a:gd name="T4" fmla="*/ 2147483647 w 135"/>
              <a:gd name="T5" fmla="*/ 2147483647 h 119"/>
              <a:gd name="T6" fmla="*/ 2147483647 w 135"/>
              <a:gd name="T7" fmla="*/ 2147483647 h 119"/>
              <a:gd name="T8" fmla="*/ 2147483647 w 135"/>
              <a:gd name="T9" fmla="*/ 2147483647 h 119"/>
              <a:gd name="T10" fmla="*/ 2147483647 w 135"/>
              <a:gd name="T11" fmla="*/ 2147483647 h 119"/>
              <a:gd name="T12" fmla="*/ 2147483647 w 135"/>
              <a:gd name="T13" fmla="*/ 2147483647 h 119"/>
              <a:gd name="T14" fmla="*/ 2147483647 w 135"/>
              <a:gd name="T15" fmla="*/ 2147483647 h 119"/>
              <a:gd name="T16" fmla="*/ 2147483647 w 135"/>
              <a:gd name="T17" fmla="*/ 2147483647 h 119"/>
              <a:gd name="T18" fmla="*/ 2147483647 w 135"/>
              <a:gd name="T19" fmla="*/ 2147483647 h 119"/>
              <a:gd name="T20" fmla="*/ 2147483647 w 135"/>
              <a:gd name="T21" fmla="*/ 2147483647 h 119"/>
              <a:gd name="T22" fmla="*/ 2147483647 w 135"/>
              <a:gd name="T23" fmla="*/ 2147483647 h 119"/>
              <a:gd name="T24" fmla="*/ 2147483647 w 135"/>
              <a:gd name="T25" fmla="*/ 2147483647 h 119"/>
              <a:gd name="T26" fmla="*/ 2147483647 w 135"/>
              <a:gd name="T27" fmla="*/ 2147483647 h 119"/>
              <a:gd name="T28" fmla="*/ 2147483647 w 135"/>
              <a:gd name="T29" fmla="*/ 2147483647 h 119"/>
              <a:gd name="T30" fmla="*/ 2147483647 w 135"/>
              <a:gd name="T31" fmla="*/ 2147483647 h 119"/>
              <a:gd name="T32" fmla="*/ 2147483647 w 135"/>
              <a:gd name="T33" fmla="*/ 2147483647 h 119"/>
              <a:gd name="T34" fmla="*/ 2147483647 w 135"/>
              <a:gd name="T35" fmla="*/ 2147483647 h 119"/>
              <a:gd name="T36" fmla="*/ 2147483647 w 135"/>
              <a:gd name="T37" fmla="*/ 2147483647 h 119"/>
              <a:gd name="T38" fmla="*/ 2147483647 w 135"/>
              <a:gd name="T39" fmla="*/ 2147483647 h 119"/>
              <a:gd name="T40" fmla="*/ 2147483647 w 135"/>
              <a:gd name="T41" fmla="*/ 2147483647 h 119"/>
              <a:gd name="T42" fmla="*/ 2147483647 w 135"/>
              <a:gd name="T43" fmla="*/ 2147483647 h 119"/>
              <a:gd name="T44" fmla="*/ 2147483647 w 135"/>
              <a:gd name="T45" fmla="*/ 2147483647 h 119"/>
              <a:gd name="T46" fmla="*/ 2147483647 w 135"/>
              <a:gd name="T47" fmla="*/ 2147483647 h 119"/>
              <a:gd name="T48" fmla="*/ 2147483647 w 135"/>
              <a:gd name="T49" fmla="*/ 2147483647 h 119"/>
              <a:gd name="T50" fmla="*/ 2147483647 w 135"/>
              <a:gd name="T51" fmla="*/ 2147483647 h 119"/>
              <a:gd name="T52" fmla="*/ 2147483647 w 135"/>
              <a:gd name="T53" fmla="*/ 2147483647 h 119"/>
              <a:gd name="T54" fmla="*/ 2147483647 w 135"/>
              <a:gd name="T55" fmla="*/ 2147483647 h 119"/>
              <a:gd name="T56" fmla="*/ 2147483647 w 135"/>
              <a:gd name="T57" fmla="*/ 2147483647 h 119"/>
              <a:gd name="T58" fmla="*/ 2147483647 w 135"/>
              <a:gd name="T59" fmla="*/ 2147483647 h 119"/>
              <a:gd name="T60" fmla="*/ 2147483647 w 135"/>
              <a:gd name="T61" fmla="*/ 2147483647 h 119"/>
              <a:gd name="T62" fmla="*/ 2147483647 w 135"/>
              <a:gd name="T63" fmla="*/ 2147483647 h 119"/>
              <a:gd name="T64" fmla="*/ 2147483647 w 135"/>
              <a:gd name="T65" fmla="*/ 2147483647 h 119"/>
              <a:gd name="T66" fmla="*/ 2147483647 w 135"/>
              <a:gd name="T67" fmla="*/ 2147483647 h 119"/>
              <a:gd name="T68" fmla="*/ 2147483647 w 135"/>
              <a:gd name="T69" fmla="*/ 2147483647 h 119"/>
              <a:gd name="T70" fmla="*/ 2147483647 w 135"/>
              <a:gd name="T71" fmla="*/ 2147483647 h 119"/>
              <a:gd name="T72" fmla="*/ 2147483647 w 135"/>
              <a:gd name="T73" fmla="*/ 2147483647 h 119"/>
              <a:gd name="T74" fmla="*/ 2147483647 w 135"/>
              <a:gd name="T75" fmla="*/ 2147483647 h 119"/>
              <a:gd name="T76" fmla="*/ 2147483647 w 135"/>
              <a:gd name="T77" fmla="*/ 2147483647 h 119"/>
              <a:gd name="T78" fmla="*/ 2147483647 w 135"/>
              <a:gd name="T79" fmla="*/ 2147483647 h 119"/>
              <a:gd name="T80" fmla="*/ 2147483647 w 135"/>
              <a:gd name="T81" fmla="*/ 2147483647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5" h="119">
                <a:moveTo>
                  <a:pt x="122" y="59"/>
                </a:moveTo>
                <a:lnTo>
                  <a:pt x="124" y="60"/>
                </a:lnTo>
                <a:lnTo>
                  <a:pt x="130" y="62"/>
                </a:lnTo>
                <a:lnTo>
                  <a:pt x="135" y="67"/>
                </a:lnTo>
                <a:lnTo>
                  <a:pt x="133" y="71"/>
                </a:lnTo>
                <a:lnTo>
                  <a:pt x="129" y="76"/>
                </a:lnTo>
                <a:lnTo>
                  <a:pt x="126" y="78"/>
                </a:lnTo>
                <a:lnTo>
                  <a:pt x="124" y="81"/>
                </a:lnTo>
                <a:lnTo>
                  <a:pt x="121" y="83"/>
                </a:lnTo>
                <a:lnTo>
                  <a:pt x="118" y="83"/>
                </a:lnTo>
                <a:lnTo>
                  <a:pt x="116" y="83"/>
                </a:lnTo>
                <a:lnTo>
                  <a:pt x="114" y="82"/>
                </a:lnTo>
                <a:lnTo>
                  <a:pt x="108" y="79"/>
                </a:lnTo>
                <a:lnTo>
                  <a:pt x="101" y="77"/>
                </a:lnTo>
                <a:lnTo>
                  <a:pt x="95" y="75"/>
                </a:lnTo>
                <a:lnTo>
                  <a:pt x="91" y="74"/>
                </a:lnTo>
                <a:lnTo>
                  <a:pt x="86" y="71"/>
                </a:lnTo>
                <a:lnTo>
                  <a:pt x="82" y="68"/>
                </a:lnTo>
                <a:lnTo>
                  <a:pt x="77" y="66"/>
                </a:lnTo>
                <a:lnTo>
                  <a:pt x="72" y="66"/>
                </a:lnTo>
                <a:lnTo>
                  <a:pt x="70" y="70"/>
                </a:lnTo>
                <a:lnTo>
                  <a:pt x="71" y="78"/>
                </a:lnTo>
                <a:lnTo>
                  <a:pt x="72" y="85"/>
                </a:lnTo>
                <a:lnTo>
                  <a:pt x="72" y="92"/>
                </a:lnTo>
                <a:lnTo>
                  <a:pt x="68" y="96"/>
                </a:lnTo>
                <a:lnTo>
                  <a:pt x="61" y="99"/>
                </a:lnTo>
                <a:lnTo>
                  <a:pt x="58" y="102"/>
                </a:lnTo>
                <a:lnTo>
                  <a:pt x="57" y="107"/>
                </a:lnTo>
                <a:lnTo>
                  <a:pt x="56" y="111"/>
                </a:lnTo>
                <a:lnTo>
                  <a:pt x="53" y="114"/>
                </a:lnTo>
                <a:lnTo>
                  <a:pt x="48" y="117"/>
                </a:lnTo>
                <a:lnTo>
                  <a:pt x="44" y="119"/>
                </a:lnTo>
                <a:lnTo>
                  <a:pt x="40" y="116"/>
                </a:lnTo>
                <a:lnTo>
                  <a:pt x="39" y="111"/>
                </a:lnTo>
                <a:lnTo>
                  <a:pt x="38" y="105"/>
                </a:lnTo>
                <a:lnTo>
                  <a:pt x="34" y="100"/>
                </a:lnTo>
                <a:lnTo>
                  <a:pt x="29" y="99"/>
                </a:lnTo>
                <a:lnTo>
                  <a:pt x="23" y="99"/>
                </a:lnTo>
                <a:lnTo>
                  <a:pt x="20" y="100"/>
                </a:lnTo>
                <a:lnTo>
                  <a:pt x="17" y="101"/>
                </a:lnTo>
                <a:lnTo>
                  <a:pt x="10" y="104"/>
                </a:lnTo>
                <a:lnTo>
                  <a:pt x="3" y="105"/>
                </a:lnTo>
                <a:lnTo>
                  <a:pt x="0" y="101"/>
                </a:lnTo>
                <a:lnTo>
                  <a:pt x="1" y="97"/>
                </a:lnTo>
                <a:lnTo>
                  <a:pt x="4" y="90"/>
                </a:lnTo>
                <a:lnTo>
                  <a:pt x="9" y="84"/>
                </a:lnTo>
                <a:lnTo>
                  <a:pt x="12" y="82"/>
                </a:lnTo>
                <a:lnTo>
                  <a:pt x="16" y="79"/>
                </a:lnTo>
                <a:lnTo>
                  <a:pt x="16" y="75"/>
                </a:lnTo>
                <a:lnTo>
                  <a:pt x="14" y="68"/>
                </a:lnTo>
                <a:lnTo>
                  <a:pt x="12" y="61"/>
                </a:lnTo>
                <a:lnTo>
                  <a:pt x="11" y="55"/>
                </a:lnTo>
                <a:lnTo>
                  <a:pt x="12" y="48"/>
                </a:lnTo>
                <a:lnTo>
                  <a:pt x="12" y="44"/>
                </a:lnTo>
                <a:lnTo>
                  <a:pt x="10" y="39"/>
                </a:lnTo>
                <a:lnTo>
                  <a:pt x="8" y="35"/>
                </a:lnTo>
                <a:lnTo>
                  <a:pt x="8" y="26"/>
                </a:lnTo>
                <a:lnTo>
                  <a:pt x="8" y="16"/>
                </a:lnTo>
                <a:lnTo>
                  <a:pt x="8" y="8"/>
                </a:lnTo>
                <a:lnTo>
                  <a:pt x="9" y="2"/>
                </a:lnTo>
                <a:lnTo>
                  <a:pt x="12" y="0"/>
                </a:lnTo>
                <a:lnTo>
                  <a:pt x="18" y="1"/>
                </a:lnTo>
                <a:lnTo>
                  <a:pt x="24" y="3"/>
                </a:lnTo>
                <a:lnTo>
                  <a:pt x="27" y="9"/>
                </a:lnTo>
                <a:lnTo>
                  <a:pt x="30" y="18"/>
                </a:lnTo>
                <a:lnTo>
                  <a:pt x="32" y="26"/>
                </a:lnTo>
                <a:lnTo>
                  <a:pt x="33" y="30"/>
                </a:lnTo>
                <a:lnTo>
                  <a:pt x="37" y="30"/>
                </a:lnTo>
                <a:lnTo>
                  <a:pt x="40" y="28"/>
                </a:lnTo>
                <a:lnTo>
                  <a:pt x="44" y="25"/>
                </a:lnTo>
                <a:lnTo>
                  <a:pt x="48" y="23"/>
                </a:lnTo>
                <a:lnTo>
                  <a:pt x="54" y="23"/>
                </a:lnTo>
                <a:lnTo>
                  <a:pt x="61" y="24"/>
                </a:lnTo>
                <a:lnTo>
                  <a:pt x="70" y="26"/>
                </a:lnTo>
                <a:lnTo>
                  <a:pt x="78" y="30"/>
                </a:lnTo>
                <a:lnTo>
                  <a:pt x="85" y="33"/>
                </a:lnTo>
                <a:lnTo>
                  <a:pt x="90" y="40"/>
                </a:lnTo>
                <a:lnTo>
                  <a:pt x="93" y="48"/>
                </a:lnTo>
                <a:lnTo>
                  <a:pt x="98" y="54"/>
                </a:lnTo>
                <a:lnTo>
                  <a:pt x="100" y="58"/>
                </a:lnTo>
                <a:lnTo>
                  <a:pt x="101" y="59"/>
                </a:lnTo>
                <a:lnTo>
                  <a:pt x="122" y="59"/>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43" name="Freeform 431"/>
          <p:cNvSpPr>
            <a:spLocks/>
          </p:cNvSpPr>
          <p:nvPr/>
        </p:nvSpPr>
        <p:spPr bwMode="auto">
          <a:xfrm>
            <a:off x="2181225" y="2090738"/>
            <a:ext cx="598488" cy="400050"/>
          </a:xfrm>
          <a:custGeom>
            <a:avLst/>
            <a:gdLst>
              <a:gd name="T0" fmla="*/ 2147483647 w 556"/>
              <a:gd name="T1" fmla="*/ 2147483647 h 395"/>
              <a:gd name="T2" fmla="*/ 2147483647 w 556"/>
              <a:gd name="T3" fmla="*/ 2147483647 h 395"/>
              <a:gd name="T4" fmla="*/ 2147483647 w 556"/>
              <a:gd name="T5" fmla="*/ 2147483647 h 395"/>
              <a:gd name="T6" fmla="*/ 2147483647 w 556"/>
              <a:gd name="T7" fmla="*/ 2147483647 h 395"/>
              <a:gd name="T8" fmla="*/ 2147483647 w 556"/>
              <a:gd name="T9" fmla="*/ 2147483647 h 395"/>
              <a:gd name="T10" fmla="*/ 2147483647 w 556"/>
              <a:gd name="T11" fmla="*/ 2147483647 h 395"/>
              <a:gd name="T12" fmla="*/ 2147483647 w 556"/>
              <a:gd name="T13" fmla="*/ 2147483647 h 395"/>
              <a:gd name="T14" fmla="*/ 2147483647 w 556"/>
              <a:gd name="T15" fmla="*/ 2147483647 h 395"/>
              <a:gd name="T16" fmla="*/ 2147483647 w 556"/>
              <a:gd name="T17" fmla="*/ 2147483647 h 395"/>
              <a:gd name="T18" fmla="*/ 2147483647 w 556"/>
              <a:gd name="T19" fmla="*/ 2147483647 h 395"/>
              <a:gd name="T20" fmla="*/ 2147483647 w 556"/>
              <a:gd name="T21" fmla="*/ 2147483647 h 395"/>
              <a:gd name="T22" fmla="*/ 2147483647 w 556"/>
              <a:gd name="T23" fmla="*/ 2147483647 h 395"/>
              <a:gd name="T24" fmla="*/ 2147483647 w 556"/>
              <a:gd name="T25" fmla="*/ 2147483647 h 395"/>
              <a:gd name="T26" fmla="*/ 2147483647 w 556"/>
              <a:gd name="T27" fmla="*/ 2147483647 h 395"/>
              <a:gd name="T28" fmla="*/ 2147483647 w 556"/>
              <a:gd name="T29" fmla="*/ 2147483647 h 395"/>
              <a:gd name="T30" fmla="*/ 2147483647 w 556"/>
              <a:gd name="T31" fmla="*/ 2147483647 h 395"/>
              <a:gd name="T32" fmla="*/ 2147483647 w 556"/>
              <a:gd name="T33" fmla="*/ 2147483647 h 395"/>
              <a:gd name="T34" fmla="*/ 2147483647 w 556"/>
              <a:gd name="T35" fmla="*/ 2147483647 h 395"/>
              <a:gd name="T36" fmla="*/ 2147483647 w 556"/>
              <a:gd name="T37" fmla="*/ 2147483647 h 395"/>
              <a:gd name="T38" fmla="*/ 2147483647 w 556"/>
              <a:gd name="T39" fmla="*/ 2147483647 h 395"/>
              <a:gd name="T40" fmla="*/ 2147483647 w 556"/>
              <a:gd name="T41" fmla="*/ 2147483647 h 395"/>
              <a:gd name="T42" fmla="*/ 2147483647 w 556"/>
              <a:gd name="T43" fmla="*/ 2147483647 h 395"/>
              <a:gd name="T44" fmla="*/ 2147483647 w 556"/>
              <a:gd name="T45" fmla="*/ 2147483647 h 395"/>
              <a:gd name="T46" fmla="*/ 2147483647 w 556"/>
              <a:gd name="T47" fmla="*/ 2147483647 h 395"/>
              <a:gd name="T48" fmla="*/ 2147483647 w 556"/>
              <a:gd name="T49" fmla="*/ 2147483647 h 395"/>
              <a:gd name="T50" fmla="*/ 0 w 556"/>
              <a:gd name="T51" fmla="*/ 2147483647 h 395"/>
              <a:gd name="T52" fmla="*/ 2147483647 w 556"/>
              <a:gd name="T53" fmla="*/ 2147483647 h 395"/>
              <a:gd name="T54" fmla="*/ 2147483647 w 556"/>
              <a:gd name="T55" fmla="*/ 2147483647 h 395"/>
              <a:gd name="T56" fmla="*/ 2147483647 w 556"/>
              <a:gd name="T57" fmla="*/ 2147483647 h 395"/>
              <a:gd name="T58" fmla="*/ 2147483647 w 556"/>
              <a:gd name="T59" fmla="*/ 2147483647 h 395"/>
              <a:gd name="T60" fmla="*/ 2147483647 w 556"/>
              <a:gd name="T61" fmla="*/ 2147483647 h 395"/>
              <a:gd name="T62" fmla="*/ 2147483647 w 556"/>
              <a:gd name="T63" fmla="*/ 2147483647 h 395"/>
              <a:gd name="T64" fmla="*/ 2147483647 w 556"/>
              <a:gd name="T65" fmla="*/ 2147483647 h 395"/>
              <a:gd name="T66" fmla="*/ 2147483647 w 556"/>
              <a:gd name="T67" fmla="*/ 2147483647 h 395"/>
              <a:gd name="T68" fmla="*/ 2147483647 w 556"/>
              <a:gd name="T69" fmla="*/ 2147483647 h 395"/>
              <a:gd name="T70" fmla="*/ 2147483647 w 556"/>
              <a:gd name="T71" fmla="*/ 2147483647 h 395"/>
              <a:gd name="T72" fmla="*/ 2147483647 w 556"/>
              <a:gd name="T73" fmla="*/ 2147483647 h 395"/>
              <a:gd name="T74" fmla="*/ 2147483647 w 556"/>
              <a:gd name="T75" fmla="*/ 2147483647 h 395"/>
              <a:gd name="T76" fmla="*/ 2147483647 w 556"/>
              <a:gd name="T77" fmla="*/ 2147483647 h 395"/>
              <a:gd name="T78" fmla="*/ 2147483647 w 556"/>
              <a:gd name="T79" fmla="*/ 2147483647 h 395"/>
              <a:gd name="T80" fmla="*/ 2147483647 w 556"/>
              <a:gd name="T81" fmla="*/ 2147483647 h 395"/>
              <a:gd name="T82" fmla="*/ 2147483647 w 556"/>
              <a:gd name="T83" fmla="*/ 2147483647 h 395"/>
              <a:gd name="T84" fmla="*/ 2147483647 w 556"/>
              <a:gd name="T85" fmla="*/ 2147483647 h 395"/>
              <a:gd name="T86" fmla="*/ 2147483647 w 556"/>
              <a:gd name="T87" fmla="*/ 2147483647 h 395"/>
              <a:gd name="T88" fmla="*/ 2147483647 w 556"/>
              <a:gd name="T89" fmla="*/ 2147483647 h 395"/>
              <a:gd name="T90" fmla="*/ 2147483647 w 556"/>
              <a:gd name="T91" fmla="*/ 2147483647 h 395"/>
              <a:gd name="T92" fmla="*/ 2147483647 w 556"/>
              <a:gd name="T93" fmla="*/ 2147483647 h 395"/>
              <a:gd name="T94" fmla="*/ 2147483647 w 556"/>
              <a:gd name="T95" fmla="*/ 2147483647 h 395"/>
              <a:gd name="T96" fmla="*/ 2147483647 w 556"/>
              <a:gd name="T97" fmla="*/ 2147483647 h 395"/>
              <a:gd name="T98" fmla="*/ 2147483647 w 556"/>
              <a:gd name="T99" fmla="*/ 2147483647 h 395"/>
              <a:gd name="T100" fmla="*/ 2147483647 w 556"/>
              <a:gd name="T101" fmla="*/ 2147483647 h 395"/>
              <a:gd name="T102" fmla="*/ 2147483647 w 556"/>
              <a:gd name="T103" fmla="*/ 2147483647 h 395"/>
              <a:gd name="T104" fmla="*/ 2147483647 w 556"/>
              <a:gd name="T105" fmla="*/ 2147483647 h 395"/>
              <a:gd name="T106" fmla="*/ 2147483647 w 556"/>
              <a:gd name="T107" fmla="*/ 2147483647 h 395"/>
              <a:gd name="T108" fmla="*/ 2147483647 w 556"/>
              <a:gd name="T109" fmla="*/ 2147483647 h 395"/>
              <a:gd name="T110" fmla="*/ 2147483647 w 556"/>
              <a:gd name="T111" fmla="*/ 2147483647 h 395"/>
              <a:gd name="T112" fmla="*/ 2147483647 w 556"/>
              <a:gd name="T113" fmla="*/ 2147483647 h 395"/>
              <a:gd name="T114" fmla="*/ 2147483647 w 556"/>
              <a:gd name="T115" fmla="*/ 2147483647 h 395"/>
              <a:gd name="T116" fmla="*/ 2147483647 w 556"/>
              <a:gd name="T117" fmla="*/ 2147483647 h 395"/>
              <a:gd name="T118" fmla="*/ 2147483647 w 556"/>
              <a:gd name="T119" fmla="*/ 2147483647 h 395"/>
              <a:gd name="T120" fmla="*/ 2147483647 w 556"/>
              <a:gd name="T121" fmla="*/ 2147483647 h 395"/>
              <a:gd name="T122" fmla="*/ 2147483647 w 556"/>
              <a:gd name="T123" fmla="*/ 2147483647 h 395"/>
              <a:gd name="T124" fmla="*/ 2147483647 w 556"/>
              <a:gd name="T125" fmla="*/ 2147483647 h 39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6" h="395">
                <a:moveTo>
                  <a:pt x="539" y="379"/>
                </a:moveTo>
                <a:lnTo>
                  <a:pt x="540" y="380"/>
                </a:lnTo>
                <a:lnTo>
                  <a:pt x="542" y="383"/>
                </a:lnTo>
                <a:lnTo>
                  <a:pt x="541" y="387"/>
                </a:lnTo>
                <a:lnTo>
                  <a:pt x="533" y="388"/>
                </a:lnTo>
                <a:lnTo>
                  <a:pt x="527" y="388"/>
                </a:lnTo>
                <a:lnTo>
                  <a:pt x="523" y="387"/>
                </a:lnTo>
                <a:lnTo>
                  <a:pt x="518" y="387"/>
                </a:lnTo>
                <a:lnTo>
                  <a:pt x="514" y="388"/>
                </a:lnTo>
                <a:lnTo>
                  <a:pt x="510" y="388"/>
                </a:lnTo>
                <a:lnTo>
                  <a:pt x="506" y="389"/>
                </a:lnTo>
                <a:lnTo>
                  <a:pt x="501" y="390"/>
                </a:lnTo>
                <a:lnTo>
                  <a:pt x="495" y="392"/>
                </a:lnTo>
                <a:lnTo>
                  <a:pt x="488" y="393"/>
                </a:lnTo>
                <a:lnTo>
                  <a:pt x="482" y="394"/>
                </a:lnTo>
                <a:lnTo>
                  <a:pt x="478" y="395"/>
                </a:lnTo>
                <a:lnTo>
                  <a:pt x="473" y="395"/>
                </a:lnTo>
                <a:lnTo>
                  <a:pt x="468" y="395"/>
                </a:lnTo>
                <a:lnTo>
                  <a:pt x="464" y="394"/>
                </a:lnTo>
                <a:lnTo>
                  <a:pt x="459" y="394"/>
                </a:lnTo>
                <a:lnTo>
                  <a:pt x="453" y="393"/>
                </a:lnTo>
                <a:lnTo>
                  <a:pt x="449" y="393"/>
                </a:lnTo>
                <a:lnTo>
                  <a:pt x="444" y="393"/>
                </a:lnTo>
                <a:lnTo>
                  <a:pt x="440" y="394"/>
                </a:lnTo>
                <a:lnTo>
                  <a:pt x="435" y="395"/>
                </a:lnTo>
                <a:lnTo>
                  <a:pt x="430" y="395"/>
                </a:lnTo>
                <a:lnTo>
                  <a:pt x="427" y="395"/>
                </a:lnTo>
                <a:lnTo>
                  <a:pt x="422" y="394"/>
                </a:lnTo>
                <a:lnTo>
                  <a:pt x="419" y="392"/>
                </a:lnTo>
                <a:lnTo>
                  <a:pt x="414" y="386"/>
                </a:lnTo>
                <a:lnTo>
                  <a:pt x="413" y="380"/>
                </a:lnTo>
                <a:lnTo>
                  <a:pt x="409" y="375"/>
                </a:lnTo>
                <a:lnTo>
                  <a:pt x="397" y="372"/>
                </a:lnTo>
                <a:lnTo>
                  <a:pt x="389" y="371"/>
                </a:lnTo>
                <a:lnTo>
                  <a:pt x="382" y="368"/>
                </a:lnTo>
                <a:lnTo>
                  <a:pt x="376" y="366"/>
                </a:lnTo>
                <a:lnTo>
                  <a:pt x="372" y="364"/>
                </a:lnTo>
                <a:lnTo>
                  <a:pt x="368" y="362"/>
                </a:lnTo>
                <a:lnTo>
                  <a:pt x="365" y="359"/>
                </a:lnTo>
                <a:lnTo>
                  <a:pt x="362" y="358"/>
                </a:lnTo>
                <a:lnTo>
                  <a:pt x="359" y="356"/>
                </a:lnTo>
                <a:lnTo>
                  <a:pt x="354" y="352"/>
                </a:lnTo>
                <a:lnTo>
                  <a:pt x="350" y="351"/>
                </a:lnTo>
                <a:lnTo>
                  <a:pt x="344" y="352"/>
                </a:lnTo>
                <a:lnTo>
                  <a:pt x="335" y="357"/>
                </a:lnTo>
                <a:lnTo>
                  <a:pt x="324" y="362"/>
                </a:lnTo>
                <a:lnTo>
                  <a:pt x="316" y="363"/>
                </a:lnTo>
                <a:lnTo>
                  <a:pt x="309" y="365"/>
                </a:lnTo>
                <a:lnTo>
                  <a:pt x="304" y="370"/>
                </a:lnTo>
                <a:lnTo>
                  <a:pt x="297" y="377"/>
                </a:lnTo>
                <a:lnTo>
                  <a:pt x="290" y="381"/>
                </a:lnTo>
                <a:lnTo>
                  <a:pt x="283" y="381"/>
                </a:lnTo>
                <a:lnTo>
                  <a:pt x="276" y="377"/>
                </a:lnTo>
                <a:lnTo>
                  <a:pt x="271" y="373"/>
                </a:lnTo>
                <a:lnTo>
                  <a:pt x="267" y="370"/>
                </a:lnTo>
                <a:lnTo>
                  <a:pt x="262" y="366"/>
                </a:lnTo>
                <a:lnTo>
                  <a:pt x="259" y="363"/>
                </a:lnTo>
                <a:lnTo>
                  <a:pt x="256" y="358"/>
                </a:lnTo>
                <a:lnTo>
                  <a:pt x="256" y="355"/>
                </a:lnTo>
                <a:lnTo>
                  <a:pt x="260" y="350"/>
                </a:lnTo>
                <a:lnTo>
                  <a:pt x="268" y="344"/>
                </a:lnTo>
                <a:lnTo>
                  <a:pt x="277" y="340"/>
                </a:lnTo>
                <a:lnTo>
                  <a:pt x="283" y="337"/>
                </a:lnTo>
                <a:lnTo>
                  <a:pt x="288" y="337"/>
                </a:lnTo>
                <a:lnTo>
                  <a:pt x="291" y="337"/>
                </a:lnTo>
                <a:lnTo>
                  <a:pt x="293" y="337"/>
                </a:lnTo>
                <a:lnTo>
                  <a:pt x="296" y="336"/>
                </a:lnTo>
                <a:lnTo>
                  <a:pt x="300" y="334"/>
                </a:lnTo>
                <a:lnTo>
                  <a:pt x="305" y="329"/>
                </a:lnTo>
                <a:lnTo>
                  <a:pt x="316" y="320"/>
                </a:lnTo>
                <a:lnTo>
                  <a:pt x="326" y="313"/>
                </a:lnTo>
                <a:lnTo>
                  <a:pt x="330" y="307"/>
                </a:lnTo>
                <a:lnTo>
                  <a:pt x="327" y="301"/>
                </a:lnTo>
                <a:lnTo>
                  <a:pt x="318" y="295"/>
                </a:lnTo>
                <a:lnTo>
                  <a:pt x="308" y="292"/>
                </a:lnTo>
                <a:lnTo>
                  <a:pt x="305" y="287"/>
                </a:lnTo>
                <a:lnTo>
                  <a:pt x="309" y="273"/>
                </a:lnTo>
                <a:lnTo>
                  <a:pt x="320" y="258"/>
                </a:lnTo>
                <a:lnTo>
                  <a:pt x="328" y="246"/>
                </a:lnTo>
                <a:lnTo>
                  <a:pt x="327" y="235"/>
                </a:lnTo>
                <a:lnTo>
                  <a:pt x="315" y="218"/>
                </a:lnTo>
                <a:lnTo>
                  <a:pt x="306" y="208"/>
                </a:lnTo>
                <a:lnTo>
                  <a:pt x="297" y="200"/>
                </a:lnTo>
                <a:lnTo>
                  <a:pt x="289" y="193"/>
                </a:lnTo>
                <a:lnTo>
                  <a:pt x="282" y="188"/>
                </a:lnTo>
                <a:lnTo>
                  <a:pt x="274" y="183"/>
                </a:lnTo>
                <a:lnTo>
                  <a:pt x="267" y="180"/>
                </a:lnTo>
                <a:lnTo>
                  <a:pt x="260" y="176"/>
                </a:lnTo>
                <a:lnTo>
                  <a:pt x="252" y="173"/>
                </a:lnTo>
                <a:lnTo>
                  <a:pt x="244" y="169"/>
                </a:lnTo>
                <a:lnTo>
                  <a:pt x="236" y="166"/>
                </a:lnTo>
                <a:lnTo>
                  <a:pt x="228" y="161"/>
                </a:lnTo>
                <a:lnTo>
                  <a:pt x="221" y="156"/>
                </a:lnTo>
                <a:lnTo>
                  <a:pt x="214" y="152"/>
                </a:lnTo>
                <a:lnTo>
                  <a:pt x="208" y="148"/>
                </a:lnTo>
                <a:lnTo>
                  <a:pt x="202" y="145"/>
                </a:lnTo>
                <a:lnTo>
                  <a:pt x="199" y="142"/>
                </a:lnTo>
                <a:lnTo>
                  <a:pt x="191" y="137"/>
                </a:lnTo>
                <a:lnTo>
                  <a:pt x="183" y="132"/>
                </a:lnTo>
                <a:lnTo>
                  <a:pt x="178" y="131"/>
                </a:lnTo>
                <a:lnTo>
                  <a:pt x="179" y="137"/>
                </a:lnTo>
                <a:lnTo>
                  <a:pt x="185" y="146"/>
                </a:lnTo>
                <a:lnTo>
                  <a:pt x="186" y="152"/>
                </a:lnTo>
                <a:lnTo>
                  <a:pt x="183" y="155"/>
                </a:lnTo>
                <a:lnTo>
                  <a:pt x="171" y="155"/>
                </a:lnTo>
                <a:lnTo>
                  <a:pt x="163" y="155"/>
                </a:lnTo>
                <a:lnTo>
                  <a:pt x="159" y="155"/>
                </a:lnTo>
                <a:lnTo>
                  <a:pt x="154" y="156"/>
                </a:lnTo>
                <a:lnTo>
                  <a:pt x="151" y="159"/>
                </a:lnTo>
                <a:lnTo>
                  <a:pt x="147" y="161"/>
                </a:lnTo>
                <a:lnTo>
                  <a:pt x="142" y="162"/>
                </a:lnTo>
                <a:lnTo>
                  <a:pt x="138" y="163"/>
                </a:lnTo>
                <a:lnTo>
                  <a:pt x="131" y="165"/>
                </a:lnTo>
                <a:lnTo>
                  <a:pt x="124" y="166"/>
                </a:lnTo>
                <a:lnTo>
                  <a:pt x="118" y="167"/>
                </a:lnTo>
                <a:lnTo>
                  <a:pt x="114" y="168"/>
                </a:lnTo>
                <a:lnTo>
                  <a:pt x="110" y="169"/>
                </a:lnTo>
                <a:lnTo>
                  <a:pt x="106" y="170"/>
                </a:lnTo>
                <a:lnTo>
                  <a:pt x="101" y="170"/>
                </a:lnTo>
                <a:lnTo>
                  <a:pt x="95" y="170"/>
                </a:lnTo>
                <a:lnTo>
                  <a:pt x="87" y="169"/>
                </a:lnTo>
                <a:lnTo>
                  <a:pt x="74" y="166"/>
                </a:lnTo>
                <a:lnTo>
                  <a:pt x="70" y="162"/>
                </a:lnTo>
                <a:lnTo>
                  <a:pt x="66" y="160"/>
                </a:lnTo>
                <a:lnTo>
                  <a:pt x="60" y="161"/>
                </a:lnTo>
                <a:lnTo>
                  <a:pt x="51" y="166"/>
                </a:lnTo>
                <a:lnTo>
                  <a:pt x="47" y="168"/>
                </a:lnTo>
                <a:lnTo>
                  <a:pt x="43" y="168"/>
                </a:lnTo>
                <a:lnTo>
                  <a:pt x="35" y="163"/>
                </a:lnTo>
                <a:lnTo>
                  <a:pt x="30" y="160"/>
                </a:lnTo>
                <a:lnTo>
                  <a:pt x="24" y="156"/>
                </a:lnTo>
                <a:lnTo>
                  <a:pt x="18" y="153"/>
                </a:lnTo>
                <a:lnTo>
                  <a:pt x="13" y="151"/>
                </a:lnTo>
                <a:lnTo>
                  <a:pt x="10" y="148"/>
                </a:lnTo>
                <a:lnTo>
                  <a:pt x="9" y="145"/>
                </a:lnTo>
                <a:lnTo>
                  <a:pt x="11" y="143"/>
                </a:lnTo>
                <a:lnTo>
                  <a:pt x="16" y="140"/>
                </a:lnTo>
                <a:lnTo>
                  <a:pt x="23" y="138"/>
                </a:lnTo>
                <a:lnTo>
                  <a:pt x="30" y="137"/>
                </a:lnTo>
                <a:lnTo>
                  <a:pt x="36" y="136"/>
                </a:lnTo>
                <a:lnTo>
                  <a:pt x="41" y="135"/>
                </a:lnTo>
                <a:lnTo>
                  <a:pt x="45" y="133"/>
                </a:lnTo>
                <a:lnTo>
                  <a:pt x="45" y="132"/>
                </a:lnTo>
                <a:lnTo>
                  <a:pt x="42" y="130"/>
                </a:lnTo>
                <a:lnTo>
                  <a:pt x="35" y="128"/>
                </a:lnTo>
                <a:lnTo>
                  <a:pt x="27" y="125"/>
                </a:lnTo>
                <a:lnTo>
                  <a:pt x="19" y="123"/>
                </a:lnTo>
                <a:lnTo>
                  <a:pt x="13" y="122"/>
                </a:lnTo>
                <a:lnTo>
                  <a:pt x="9" y="121"/>
                </a:lnTo>
                <a:lnTo>
                  <a:pt x="4" y="118"/>
                </a:lnTo>
                <a:lnTo>
                  <a:pt x="2" y="116"/>
                </a:lnTo>
                <a:lnTo>
                  <a:pt x="0" y="112"/>
                </a:lnTo>
                <a:lnTo>
                  <a:pt x="0" y="105"/>
                </a:lnTo>
                <a:lnTo>
                  <a:pt x="0" y="93"/>
                </a:lnTo>
                <a:lnTo>
                  <a:pt x="0" y="85"/>
                </a:lnTo>
                <a:lnTo>
                  <a:pt x="0" y="76"/>
                </a:lnTo>
                <a:lnTo>
                  <a:pt x="1" y="60"/>
                </a:lnTo>
                <a:lnTo>
                  <a:pt x="5" y="39"/>
                </a:lnTo>
                <a:lnTo>
                  <a:pt x="12" y="21"/>
                </a:lnTo>
                <a:lnTo>
                  <a:pt x="22" y="9"/>
                </a:lnTo>
                <a:lnTo>
                  <a:pt x="31" y="3"/>
                </a:lnTo>
                <a:lnTo>
                  <a:pt x="39" y="3"/>
                </a:lnTo>
                <a:lnTo>
                  <a:pt x="46" y="6"/>
                </a:lnTo>
                <a:lnTo>
                  <a:pt x="50" y="10"/>
                </a:lnTo>
                <a:lnTo>
                  <a:pt x="49" y="19"/>
                </a:lnTo>
                <a:lnTo>
                  <a:pt x="43" y="40"/>
                </a:lnTo>
                <a:lnTo>
                  <a:pt x="42" y="56"/>
                </a:lnTo>
                <a:lnTo>
                  <a:pt x="45" y="70"/>
                </a:lnTo>
                <a:lnTo>
                  <a:pt x="50" y="80"/>
                </a:lnTo>
                <a:lnTo>
                  <a:pt x="56" y="90"/>
                </a:lnTo>
                <a:lnTo>
                  <a:pt x="62" y="97"/>
                </a:lnTo>
                <a:lnTo>
                  <a:pt x="68" y="102"/>
                </a:lnTo>
                <a:lnTo>
                  <a:pt x="71" y="108"/>
                </a:lnTo>
                <a:lnTo>
                  <a:pt x="70" y="107"/>
                </a:lnTo>
                <a:lnTo>
                  <a:pt x="63" y="87"/>
                </a:lnTo>
                <a:lnTo>
                  <a:pt x="56" y="62"/>
                </a:lnTo>
                <a:lnTo>
                  <a:pt x="55" y="41"/>
                </a:lnTo>
                <a:lnTo>
                  <a:pt x="58" y="26"/>
                </a:lnTo>
                <a:lnTo>
                  <a:pt x="62" y="12"/>
                </a:lnTo>
                <a:lnTo>
                  <a:pt x="69" y="3"/>
                </a:lnTo>
                <a:lnTo>
                  <a:pt x="79" y="0"/>
                </a:lnTo>
                <a:lnTo>
                  <a:pt x="91" y="2"/>
                </a:lnTo>
                <a:lnTo>
                  <a:pt x="100" y="7"/>
                </a:lnTo>
                <a:lnTo>
                  <a:pt x="106" y="14"/>
                </a:lnTo>
                <a:lnTo>
                  <a:pt x="109" y="21"/>
                </a:lnTo>
                <a:lnTo>
                  <a:pt x="111" y="26"/>
                </a:lnTo>
                <a:lnTo>
                  <a:pt x="114" y="32"/>
                </a:lnTo>
                <a:lnTo>
                  <a:pt x="115" y="39"/>
                </a:lnTo>
                <a:lnTo>
                  <a:pt x="116" y="47"/>
                </a:lnTo>
                <a:lnTo>
                  <a:pt x="118" y="53"/>
                </a:lnTo>
                <a:lnTo>
                  <a:pt x="124" y="54"/>
                </a:lnTo>
                <a:lnTo>
                  <a:pt x="132" y="52"/>
                </a:lnTo>
                <a:lnTo>
                  <a:pt x="140" y="47"/>
                </a:lnTo>
                <a:lnTo>
                  <a:pt x="146" y="41"/>
                </a:lnTo>
                <a:lnTo>
                  <a:pt x="147" y="36"/>
                </a:lnTo>
                <a:lnTo>
                  <a:pt x="149" y="31"/>
                </a:lnTo>
                <a:lnTo>
                  <a:pt x="156" y="27"/>
                </a:lnTo>
                <a:lnTo>
                  <a:pt x="164" y="23"/>
                </a:lnTo>
                <a:lnTo>
                  <a:pt x="169" y="19"/>
                </a:lnTo>
                <a:lnTo>
                  <a:pt x="175" y="19"/>
                </a:lnTo>
                <a:lnTo>
                  <a:pt x="185" y="24"/>
                </a:lnTo>
                <a:lnTo>
                  <a:pt x="197" y="32"/>
                </a:lnTo>
                <a:lnTo>
                  <a:pt x="202" y="38"/>
                </a:lnTo>
                <a:lnTo>
                  <a:pt x="206" y="44"/>
                </a:lnTo>
                <a:lnTo>
                  <a:pt x="209" y="49"/>
                </a:lnTo>
                <a:lnTo>
                  <a:pt x="214" y="55"/>
                </a:lnTo>
                <a:lnTo>
                  <a:pt x="221" y="60"/>
                </a:lnTo>
                <a:lnTo>
                  <a:pt x="227" y="61"/>
                </a:lnTo>
                <a:lnTo>
                  <a:pt x="231" y="56"/>
                </a:lnTo>
                <a:lnTo>
                  <a:pt x="237" y="49"/>
                </a:lnTo>
                <a:lnTo>
                  <a:pt x="246" y="46"/>
                </a:lnTo>
                <a:lnTo>
                  <a:pt x="256" y="46"/>
                </a:lnTo>
                <a:lnTo>
                  <a:pt x="263" y="49"/>
                </a:lnTo>
                <a:lnTo>
                  <a:pt x="266" y="54"/>
                </a:lnTo>
                <a:lnTo>
                  <a:pt x="268" y="56"/>
                </a:lnTo>
                <a:lnTo>
                  <a:pt x="271" y="59"/>
                </a:lnTo>
                <a:lnTo>
                  <a:pt x="281" y="61"/>
                </a:lnTo>
                <a:lnTo>
                  <a:pt x="288" y="62"/>
                </a:lnTo>
                <a:lnTo>
                  <a:pt x="296" y="62"/>
                </a:lnTo>
                <a:lnTo>
                  <a:pt x="304" y="63"/>
                </a:lnTo>
                <a:lnTo>
                  <a:pt x="311" y="63"/>
                </a:lnTo>
                <a:lnTo>
                  <a:pt x="318" y="63"/>
                </a:lnTo>
                <a:lnTo>
                  <a:pt x="321" y="64"/>
                </a:lnTo>
                <a:lnTo>
                  <a:pt x="323" y="67"/>
                </a:lnTo>
                <a:lnTo>
                  <a:pt x="321" y="69"/>
                </a:lnTo>
                <a:lnTo>
                  <a:pt x="319" y="72"/>
                </a:lnTo>
                <a:lnTo>
                  <a:pt x="322" y="72"/>
                </a:lnTo>
                <a:lnTo>
                  <a:pt x="329" y="72"/>
                </a:lnTo>
                <a:lnTo>
                  <a:pt x="335" y="74"/>
                </a:lnTo>
                <a:lnTo>
                  <a:pt x="339" y="78"/>
                </a:lnTo>
                <a:lnTo>
                  <a:pt x="345" y="83"/>
                </a:lnTo>
                <a:lnTo>
                  <a:pt x="349" y="86"/>
                </a:lnTo>
                <a:lnTo>
                  <a:pt x="351" y="87"/>
                </a:lnTo>
                <a:lnTo>
                  <a:pt x="350" y="87"/>
                </a:lnTo>
                <a:lnTo>
                  <a:pt x="345" y="89"/>
                </a:lnTo>
                <a:lnTo>
                  <a:pt x="342" y="91"/>
                </a:lnTo>
                <a:lnTo>
                  <a:pt x="339" y="93"/>
                </a:lnTo>
                <a:lnTo>
                  <a:pt x="343" y="97"/>
                </a:lnTo>
                <a:lnTo>
                  <a:pt x="352" y="100"/>
                </a:lnTo>
                <a:lnTo>
                  <a:pt x="361" y="102"/>
                </a:lnTo>
                <a:lnTo>
                  <a:pt x="361" y="105"/>
                </a:lnTo>
                <a:lnTo>
                  <a:pt x="357" y="107"/>
                </a:lnTo>
                <a:lnTo>
                  <a:pt x="353" y="108"/>
                </a:lnTo>
                <a:lnTo>
                  <a:pt x="351" y="110"/>
                </a:lnTo>
                <a:lnTo>
                  <a:pt x="351" y="115"/>
                </a:lnTo>
                <a:lnTo>
                  <a:pt x="350" y="118"/>
                </a:lnTo>
                <a:lnTo>
                  <a:pt x="349" y="123"/>
                </a:lnTo>
                <a:lnTo>
                  <a:pt x="349" y="127"/>
                </a:lnTo>
                <a:lnTo>
                  <a:pt x="353" y="132"/>
                </a:lnTo>
                <a:lnTo>
                  <a:pt x="361" y="135"/>
                </a:lnTo>
                <a:lnTo>
                  <a:pt x="371" y="133"/>
                </a:lnTo>
                <a:lnTo>
                  <a:pt x="377" y="133"/>
                </a:lnTo>
                <a:lnTo>
                  <a:pt x="384" y="136"/>
                </a:lnTo>
                <a:lnTo>
                  <a:pt x="392" y="143"/>
                </a:lnTo>
                <a:lnTo>
                  <a:pt x="400" y="150"/>
                </a:lnTo>
                <a:lnTo>
                  <a:pt x="407" y="152"/>
                </a:lnTo>
                <a:lnTo>
                  <a:pt x="409" y="150"/>
                </a:lnTo>
                <a:lnTo>
                  <a:pt x="406" y="144"/>
                </a:lnTo>
                <a:lnTo>
                  <a:pt x="403" y="139"/>
                </a:lnTo>
                <a:lnTo>
                  <a:pt x="403" y="137"/>
                </a:lnTo>
                <a:lnTo>
                  <a:pt x="409" y="139"/>
                </a:lnTo>
                <a:lnTo>
                  <a:pt x="414" y="140"/>
                </a:lnTo>
                <a:lnTo>
                  <a:pt x="421" y="142"/>
                </a:lnTo>
                <a:lnTo>
                  <a:pt x="429" y="143"/>
                </a:lnTo>
                <a:lnTo>
                  <a:pt x="436" y="143"/>
                </a:lnTo>
                <a:lnTo>
                  <a:pt x="442" y="144"/>
                </a:lnTo>
                <a:lnTo>
                  <a:pt x="447" y="145"/>
                </a:lnTo>
                <a:lnTo>
                  <a:pt x="450" y="146"/>
                </a:lnTo>
                <a:lnTo>
                  <a:pt x="451" y="148"/>
                </a:lnTo>
                <a:lnTo>
                  <a:pt x="450" y="152"/>
                </a:lnTo>
                <a:lnTo>
                  <a:pt x="451" y="154"/>
                </a:lnTo>
                <a:lnTo>
                  <a:pt x="453" y="155"/>
                </a:lnTo>
                <a:lnTo>
                  <a:pt x="457" y="155"/>
                </a:lnTo>
                <a:lnTo>
                  <a:pt x="461" y="155"/>
                </a:lnTo>
                <a:lnTo>
                  <a:pt x="466" y="153"/>
                </a:lnTo>
                <a:lnTo>
                  <a:pt x="472" y="152"/>
                </a:lnTo>
                <a:lnTo>
                  <a:pt x="480" y="152"/>
                </a:lnTo>
                <a:lnTo>
                  <a:pt x="490" y="153"/>
                </a:lnTo>
                <a:lnTo>
                  <a:pt x="501" y="154"/>
                </a:lnTo>
                <a:lnTo>
                  <a:pt x="509" y="158"/>
                </a:lnTo>
                <a:lnTo>
                  <a:pt x="511" y="163"/>
                </a:lnTo>
                <a:lnTo>
                  <a:pt x="508" y="169"/>
                </a:lnTo>
                <a:lnTo>
                  <a:pt x="501" y="173"/>
                </a:lnTo>
                <a:lnTo>
                  <a:pt x="496" y="176"/>
                </a:lnTo>
                <a:lnTo>
                  <a:pt x="496" y="180"/>
                </a:lnTo>
                <a:lnTo>
                  <a:pt x="501" y="183"/>
                </a:lnTo>
                <a:lnTo>
                  <a:pt x="505" y="186"/>
                </a:lnTo>
                <a:lnTo>
                  <a:pt x="510" y="191"/>
                </a:lnTo>
                <a:lnTo>
                  <a:pt x="511" y="196"/>
                </a:lnTo>
                <a:lnTo>
                  <a:pt x="511" y="200"/>
                </a:lnTo>
                <a:lnTo>
                  <a:pt x="509" y="204"/>
                </a:lnTo>
                <a:lnTo>
                  <a:pt x="505" y="207"/>
                </a:lnTo>
                <a:lnTo>
                  <a:pt x="501" y="209"/>
                </a:lnTo>
                <a:lnTo>
                  <a:pt x="497" y="212"/>
                </a:lnTo>
                <a:lnTo>
                  <a:pt x="497" y="214"/>
                </a:lnTo>
                <a:lnTo>
                  <a:pt x="499" y="219"/>
                </a:lnTo>
                <a:lnTo>
                  <a:pt x="505" y="223"/>
                </a:lnTo>
                <a:lnTo>
                  <a:pt x="511" y="228"/>
                </a:lnTo>
                <a:lnTo>
                  <a:pt x="514" y="234"/>
                </a:lnTo>
                <a:lnTo>
                  <a:pt x="514" y="239"/>
                </a:lnTo>
                <a:lnTo>
                  <a:pt x="511" y="244"/>
                </a:lnTo>
                <a:lnTo>
                  <a:pt x="506" y="248"/>
                </a:lnTo>
                <a:lnTo>
                  <a:pt x="503" y="249"/>
                </a:lnTo>
                <a:lnTo>
                  <a:pt x="501" y="249"/>
                </a:lnTo>
                <a:lnTo>
                  <a:pt x="495" y="245"/>
                </a:lnTo>
                <a:lnTo>
                  <a:pt x="487" y="242"/>
                </a:lnTo>
                <a:lnTo>
                  <a:pt x="480" y="238"/>
                </a:lnTo>
                <a:lnTo>
                  <a:pt x="474" y="235"/>
                </a:lnTo>
                <a:lnTo>
                  <a:pt x="468" y="231"/>
                </a:lnTo>
                <a:lnTo>
                  <a:pt x="465" y="229"/>
                </a:lnTo>
                <a:lnTo>
                  <a:pt x="460" y="228"/>
                </a:lnTo>
                <a:lnTo>
                  <a:pt x="456" y="226"/>
                </a:lnTo>
                <a:lnTo>
                  <a:pt x="449" y="223"/>
                </a:lnTo>
                <a:lnTo>
                  <a:pt x="440" y="220"/>
                </a:lnTo>
                <a:lnTo>
                  <a:pt x="432" y="219"/>
                </a:lnTo>
                <a:lnTo>
                  <a:pt x="425" y="220"/>
                </a:lnTo>
                <a:lnTo>
                  <a:pt x="421" y="224"/>
                </a:lnTo>
                <a:lnTo>
                  <a:pt x="421" y="230"/>
                </a:lnTo>
                <a:lnTo>
                  <a:pt x="423" y="236"/>
                </a:lnTo>
                <a:lnTo>
                  <a:pt x="428" y="243"/>
                </a:lnTo>
                <a:lnTo>
                  <a:pt x="435" y="251"/>
                </a:lnTo>
                <a:lnTo>
                  <a:pt x="440" y="254"/>
                </a:lnTo>
                <a:lnTo>
                  <a:pt x="443" y="259"/>
                </a:lnTo>
                <a:lnTo>
                  <a:pt x="449" y="262"/>
                </a:lnTo>
                <a:lnTo>
                  <a:pt x="453" y="265"/>
                </a:lnTo>
                <a:lnTo>
                  <a:pt x="459" y="268"/>
                </a:lnTo>
                <a:lnTo>
                  <a:pt x="465" y="271"/>
                </a:lnTo>
                <a:lnTo>
                  <a:pt x="471" y="272"/>
                </a:lnTo>
                <a:lnTo>
                  <a:pt x="476" y="273"/>
                </a:lnTo>
                <a:lnTo>
                  <a:pt x="487" y="275"/>
                </a:lnTo>
                <a:lnTo>
                  <a:pt x="495" y="277"/>
                </a:lnTo>
                <a:lnTo>
                  <a:pt x="501" y="281"/>
                </a:lnTo>
                <a:lnTo>
                  <a:pt x="505" y="286"/>
                </a:lnTo>
                <a:lnTo>
                  <a:pt x="512" y="289"/>
                </a:lnTo>
                <a:lnTo>
                  <a:pt x="520" y="291"/>
                </a:lnTo>
                <a:lnTo>
                  <a:pt x="528" y="294"/>
                </a:lnTo>
                <a:lnTo>
                  <a:pt x="533" y="301"/>
                </a:lnTo>
                <a:lnTo>
                  <a:pt x="534" y="307"/>
                </a:lnTo>
                <a:lnTo>
                  <a:pt x="533" y="311"/>
                </a:lnTo>
                <a:lnTo>
                  <a:pt x="533" y="315"/>
                </a:lnTo>
                <a:lnTo>
                  <a:pt x="536" y="324"/>
                </a:lnTo>
                <a:lnTo>
                  <a:pt x="541" y="332"/>
                </a:lnTo>
                <a:lnTo>
                  <a:pt x="543" y="337"/>
                </a:lnTo>
                <a:lnTo>
                  <a:pt x="544" y="342"/>
                </a:lnTo>
                <a:lnTo>
                  <a:pt x="548" y="345"/>
                </a:lnTo>
                <a:lnTo>
                  <a:pt x="552" y="350"/>
                </a:lnTo>
                <a:lnTo>
                  <a:pt x="556" y="354"/>
                </a:lnTo>
                <a:lnTo>
                  <a:pt x="555" y="357"/>
                </a:lnTo>
                <a:lnTo>
                  <a:pt x="549" y="356"/>
                </a:lnTo>
                <a:lnTo>
                  <a:pt x="544" y="352"/>
                </a:lnTo>
                <a:lnTo>
                  <a:pt x="541" y="349"/>
                </a:lnTo>
                <a:lnTo>
                  <a:pt x="535" y="345"/>
                </a:lnTo>
                <a:lnTo>
                  <a:pt x="525" y="345"/>
                </a:lnTo>
                <a:lnTo>
                  <a:pt x="513" y="348"/>
                </a:lnTo>
                <a:lnTo>
                  <a:pt x="505" y="349"/>
                </a:lnTo>
                <a:lnTo>
                  <a:pt x="499" y="349"/>
                </a:lnTo>
                <a:lnTo>
                  <a:pt x="493" y="345"/>
                </a:lnTo>
                <a:lnTo>
                  <a:pt x="488" y="343"/>
                </a:lnTo>
                <a:lnTo>
                  <a:pt x="483" y="342"/>
                </a:lnTo>
                <a:lnTo>
                  <a:pt x="478" y="340"/>
                </a:lnTo>
                <a:lnTo>
                  <a:pt x="472" y="339"/>
                </a:lnTo>
                <a:lnTo>
                  <a:pt x="466" y="337"/>
                </a:lnTo>
                <a:lnTo>
                  <a:pt x="461" y="337"/>
                </a:lnTo>
                <a:lnTo>
                  <a:pt x="457" y="337"/>
                </a:lnTo>
                <a:lnTo>
                  <a:pt x="453" y="337"/>
                </a:lnTo>
                <a:lnTo>
                  <a:pt x="451" y="340"/>
                </a:lnTo>
                <a:lnTo>
                  <a:pt x="455" y="343"/>
                </a:lnTo>
                <a:lnTo>
                  <a:pt x="463" y="347"/>
                </a:lnTo>
                <a:lnTo>
                  <a:pt x="476" y="352"/>
                </a:lnTo>
                <a:lnTo>
                  <a:pt x="485" y="355"/>
                </a:lnTo>
                <a:lnTo>
                  <a:pt x="490" y="357"/>
                </a:lnTo>
                <a:lnTo>
                  <a:pt x="496" y="358"/>
                </a:lnTo>
                <a:lnTo>
                  <a:pt x="499" y="358"/>
                </a:lnTo>
                <a:lnTo>
                  <a:pt x="503" y="359"/>
                </a:lnTo>
                <a:lnTo>
                  <a:pt x="506" y="360"/>
                </a:lnTo>
                <a:lnTo>
                  <a:pt x="509" y="362"/>
                </a:lnTo>
                <a:lnTo>
                  <a:pt x="511" y="364"/>
                </a:lnTo>
                <a:lnTo>
                  <a:pt x="517" y="367"/>
                </a:lnTo>
                <a:lnTo>
                  <a:pt x="525" y="371"/>
                </a:lnTo>
                <a:lnTo>
                  <a:pt x="533" y="374"/>
                </a:lnTo>
                <a:lnTo>
                  <a:pt x="539" y="379"/>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44" name="Freeform 432"/>
          <p:cNvSpPr>
            <a:spLocks/>
          </p:cNvSpPr>
          <p:nvPr/>
        </p:nvSpPr>
        <p:spPr bwMode="auto">
          <a:xfrm>
            <a:off x="1663700" y="2024063"/>
            <a:ext cx="158750" cy="146050"/>
          </a:xfrm>
          <a:custGeom>
            <a:avLst/>
            <a:gdLst>
              <a:gd name="T0" fmla="*/ 2147483647 w 148"/>
              <a:gd name="T1" fmla="*/ 2147483647 h 146"/>
              <a:gd name="T2" fmla="*/ 2147483647 w 148"/>
              <a:gd name="T3" fmla="*/ 2147483647 h 146"/>
              <a:gd name="T4" fmla="*/ 2147483647 w 148"/>
              <a:gd name="T5" fmla="*/ 2147483647 h 146"/>
              <a:gd name="T6" fmla="*/ 2147483647 w 148"/>
              <a:gd name="T7" fmla="*/ 2147483647 h 146"/>
              <a:gd name="T8" fmla="*/ 2147483647 w 148"/>
              <a:gd name="T9" fmla="*/ 2147483647 h 146"/>
              <a:gd name="T10" fmla="*/ 2147483647 w 148"/>
              <a:gd name="T11" fmla="*/ 2147483647 h 146"/>
              <a:gd name="T12" fmla="*/ 2147483647 w 148"/>
              <a:gd name="T13" fmla="*/ 2147483647 h 146"/>
              <a:gd name="T14" fmla="*/ 2147483647 w 148"/>
              <a:gd name="T15" fmla="*/ 2147483647 h 146"/>
              <a:gd name="T16" fmla="*/ 2147483647 w 148"/>
              <a:gd name="T17" fmla="*/ 2147483647 h 146"/>
              <a:gd name="T18" fmla="*/ 2147483647 w 148"/>
              <a:gd name="T19" fmla="*/ 0 h 146"/>
              <a:gd name="T20" fmla="*/ 2147483647 w 148"/>
              <a:gd name="T21" fmla="*/ 2147483647 h 146"/>
              <a:gd name="T22" fmla="*/ 2147483647 w 148"/>
              <a:gd name="T23" fmla="*/ 2147483647 h 146"/>
              <a:gd name="T24" fmla="*/ 2147483647 w 148"/>
              <a:gd name="T25" fmla="*/ 2147483647 h 146"/>
              <a:gd name="T26" fmla="*/ 2147483647 w 148"/>
              <a:gd name="T27" fmla="*/ 2147483647 h 146"/>
              <a:gd name="T28" fmla="*/ 2147483647 w 148"/>
              <a:gd name="T29" fmla="*/ 2147483647 h 146"/>
              <a:gd name="T30" fmla="*/ 2147483647 w 148"/>
              <a:gd name="T31" fmla="*/ 2147483647 h 146"/>
              <a:gd name="T32" fmla="*/ 2147483647 w 148"/>
              <a:gd name="T33" fmla="*/ 2147483647 h 146"/>
              <a:gd name="T34" fmla="*/ 2147483647 w 148"/>
              <a:gd name="T35" fmla="*/ 2147483647 h 146"/>
              <a:gd name="T36" fmla="*/ 2147483647 w 148"/>
              <a:gd name="T37" fmla="*/ 2147483647 h 146"/>
              <a:gd name="T38" fmla="*/ 2147483647 w 148"/>
              <a:gd name="T39" fmla="*/ 2147483647 h 146"/>
              <a:gd name="T40" fmla="*/ 2147483647 w 148"/>
              <a:gd name="T41" fmla="*/ 2147483647 h 146"/>
              <a:gd name="T42" fmla="*/ 2147483647 w 148"/>
              <a:gd name="T43" fmla="*/ 2147483647 h 146"/>
              <a:gd name="T44" fmla="*/ 2147483647 w 148"/>
              <a:gd name="T45" fmla="*/ 2147483647 h 146"/>
              <a:gd name="T46" fmla="*/ 2147483647 w 148"/>
              <a:gd name="T47" fmla="*/ 2147483647 h 146"/>
              <a:gd name="T48" fmla="*/ 2147483647 w 148"/>
              <a:gd name="T49" fmla="*/ 2147483647 h 146"/>
              <a:gd name="T50" fmla="*/ 2147483647 w 148"/>
              <a:gd name="T51" fmla="*/ 2147483647 h 146"/>
              <a:gd name="T52" fmla="*/ 2147483647 w 148"/>
              <a:gd name="T53" fmla="*/ 2147483647 h 146"/>
              <a:gd name="T54" fmla="*/ 2147483647 w 148"/>
              <a:gd name="T55" fmla="*/ 2147483647 h 146"/>
              <a:gd name="T56" fmla="*/ 2147483647 w 148"/>
              <a:gd name="T57" fmla="*/ 2147483647 h 146"/>
              <a:gd name="T58" fmla="*/ 2147483647 w 148"/>
              <a:gd name="T59" fmla="*/ 2147483647 h 146"/>
              <a:gd name="T60" fmla="*/ 2147483647 w 148"/>
              <a:gd name="T61" fmla="*/ 2147483647 h 146"/>
              <a:gd name="T62" fmla="*/ 2147483647 w 148"/>
              <a:gd name="T63" fmla="*/ 2147483647 h 1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8" h="146">
                <a:moveTo>
                  <a:pt x="148" y="71"/>
                </a:moveTo>
                <a:lnTo>
                  <a:pt x="146" y="67"/>
                </a:lnTo>
                <a:lnTo>
                  <a:pt x="145" y="56"/>
                </a:lnTo>
                <a:lnTo>
                  <a:pt x="141" y="44"/>
                </a:lnTo>
                <a:lnTo>
                  <a:pt x="135" y="36"/>
                </a:lnTo>
                <a:lnTo>
                  <a:pt x="129" y="33"/>
                </a:lnTo>
                <a:lnTo>
                  <a:pt x="125" y="33"/>
                </a:lnTo>
                <a:lnTo>
                  <a:pt x="120" y="35"/>
                </a:lnTo>
                <a:lnTo>
                  <a:pt x="115" y="32"/>
                </a:lnTo>
                <a:lnTo>
                  <a:pt x="111" y="26"/>
                </a:lnTo>
                <a:lnTo>
                  <a:pt x="108" y="20"/>
                </a:lnTo>
                <a:lnTo>
                  <a:pt x="104" y="14"/>
                </a:lnTo>
                <a:lnTo>
                  <a:pt x="95" y="12"/>
                </a:lnTo>
                <a:lnTo>
                  <a:pt x="88" y="10"/>
                </a:lnTo>
                <a:lnTo>
                  <a:pt x="82" y="9"/>
                </a:lnTo>
                <a:lnTo>
                  <a:pt x="77" y="7"/>
                </a:lnTo>
                <a:lnTo>
                  <a:pt x="73" y="3"/>
                </a:lnTo>
                <a:lnTo>
                  <a:pt x="68" y="1"/>
                </a:lnTo>
                <a:lnTo>
                  <a:pt x="65" y="0"/>
                </a:lnTo>
                <a:lnTo>
                  <a:pt x="62" y="0"/>
                </a:lnTo>
                <a:lnTo>
                  <a:pt x="60" y="2"/>
                </a:lnTo>
                <a:lnTo>
                  <a:pt x="58" y="8"/>
                </a:lnTo>
                <a:lnTo>
                  <a:pt x="58" y="15"/>
                </a:lnTo>
                <a:lnTo>
                  <a:pt x="57" y="20"/>
                </a:lnTo>
                <a:lnTo>
                  <a:pt x="55" y="24"/>
                </a:lnTo>
                <a:lnTo>
                  <a:pt x="50" y="31"/>
                </a:lnTo>
                <a:lnTo>
                  <a:pt x="42" y="40"/>
                </a:lnTo>
                <a:lnTo>
                  <a:pt x="32" y="50"/>
                </a:lnTo>
                <a:lnTo>
                  <a:pt x="27" y="55"/>
                </a:lnTo>
                <a:lnTo>
                  <a:pt x="20" y="62"/>
                </a:lnTo>
                <a:lnTo>
                  <a:pt x="11" y="71"/>
                </a:lnTo>
                <a:lnTo>
                  <a:pt x="3" y="82"/>
                </a:lnTo>
                <a:lnTo>
                  <a:pt x="0" y="90"/>
                </a:lnTo>
                <a:lnTo>
                  <a:pt x="3" y="91"/>
                </a:lnTo>
                <a:lnTo>
                  <a:pt x="4" y="91"/>
                </a:lnTo>
                <a:lnTo>
                  <a:pt x="6" y="94"/>
                </a:lnTo>
                <a:lnTo>
                  <a:pt x="11" y="107"/>
                </a:lnTo>
                <a:lnTo>
                  <a:pt x="14" y="123"/>
                </a:lnTo>
                <a:lnTo>
                  <a:pt x="14" y="136"/>
                </a:lnTo>
                <a:lnTo>
                  <a:pt x="15" y="144"/>
                </a:lnTo>
                <a:lnTo>
                  <a:pt x="20" y="146"/>
                </a:lnTo>
                <a:lnTo>
                  <a:pt x="27" y="143"/>
                </a:lnTo>
                <a:lnTo>
                  <a:pt x="32" y="139"/>
                </a:lnTo>
                <a:lnTo>
                  <a:pt x="36" y="137"/>
                </a:lnTo>
                <a:lnTo>
                  <a:pt x="39" y="138"/>
                </a:lnTo>
                <a:lnTo>
                  <a:pt x="44" y="143"/>
                </a:lnTo>
                <a:lnTo>
                  <a:pt x="50" y="146"/>
                </a:lnTo>
                <a:lnTo>
                  <a:pt x="55" y="145"/>
                </a:lnTo>
                <a:lnTo>
                  <a:pt x="60" y="135"/>
                </a:lnTo>
                <a:lnTo>
                  <a:pt x="66" y="124"/>
                </a:lnTo>
                <a:lnTo>
                  <a:pt x="75" y="119"/>
                </a:lnTo>
                <a:lnTo>
                  <a:pt x="83" y="116"/>
                </a:lnTo>
                <a:lnTo>
                  <a:pt x="87" y="111"/>
                </a:lnTo>
                <a:lnTo>
                  <a:pt x="87" y="104"/>
                </a:lnTo>
                <a:lnTo>
                  <a:pt x="87" y="99"/>
                </a:lnTo>
                <a:lnTo>
                  <a:pt x="91" y="96"/>
                </a:lnTo>
                <a:lnTo>
                  <a:pt x="104" y="92"/>
                </a:lnTo>
                <a:lnTo>
                  <a:pt x="112" y="90"/>
                </a:lnTo>
                <a:lnTo>
                  <a:pt x="120" y="89"/>
                </a:lnTo>
                <a:lnTo>
                  <a:pt x="128" y="86"/>
                </a:lnTo>
                <a:lnTo>
                  <a:pt x="135" y="84"/>
                </a:lnTo>
                <a:lnTo>
                  <a:pt x="140" y="82"/>
                </a:lnTo>
                <a:lnTo>
                  <a:pt x="144" y="78"/>
                </a:lnTo>
                <a:lnTo>
                  <a:pt x="146" y="75"/>
                </a:lnTo>
                <a:lnTo>
                  <a:pt x="148" y="71"/>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45" name="Freeform 433"/>
          <p:cNvSpPr>
            <a:spLocks/>
          </p:cNvSpPr>
          <p:nvPr/>
        </p:nvSpPr>
        <p:spPr bwMode="auto">
          <a:xfrm>
            <a:off x="1831975" y="1970088"/>
            <a:ext cx="144463" cy="93662"/>
          </a:xfrm>
          <a:custGeom>
            <a:avLst/>
            <a:gdLst>
              <a:gd name="T0" fmla="*/ 2147483647 w 133"/>
              <a:gd name="T1" fmla="*/ 2147483647 h 91"/>
              <a:gd name="T2" fmla="*/ 2147483647 w 133"/>
              <a:gd name="T3" fmla="*/ 2147483647 h 91"/>
              <a:gd name="T4" fmla="*/ 2147483647 w 133"/>
              <a:gd name="T5" fmla="*/ 2147483647 h 91"/>
              <a:gd name="T6" fmla="*/ 2147483647 w 133"/>
              <a:gd name="T7" fmla="*/ 2147483647 h 91"/>
              <a:gd name="T8" fmla="*/ 2147483647 w 133"/>
              <a:gd name="T9" fmla="*/ 2147483647 h 91"/>
              <a:gd name="T10" fmla="*/ 2147483647 w 133"/>
              <a:gd name="T11" fmla="*/ 2147483647 h 91"/>
              <a:gd name="T12" fmla="*/ 2147483647 w 133"/>
              <a:gd name="T13" fmla="*/ 2147483647 h 91"/>
              <a:gd name="T14" fmla="*/ 2147483647 w 133"/>
              <a:gd name="T15" fmla="*/ 2147483647 h 91"/>
              <a:gd name="T16" fmla="*/ 2147483647 w 133"/>
              <a:gd name="T17" fmla="*/ 2147483647 h 91"/>
              <a:gd name="T18" fmla="*/ 2147483647 w 133"/>
              <a:gd name="T19" fmla="*/ 2147483647 h 91"/>
              <a:gd name="T20" fmla="*/ 2147483647 w 133"/>
              <a:gd name="T21" fmla="*/ 2147483647 h 91"/>
              <a:gd name="T22" fmla="*/ 2147483647 w 133"/>
              <a:gd name="T23" fmla="*/ 2147483647 h 91"/>
              <a:gd name="T24" fmla="*/ 2147483647 w 133"/>
              <a:gd name="T25" fmla="*/ 2147483647 h 91"/>
              <a:gd name="T26" fmla="*/ 2147483647 w 133"/>
              <a:gd name="T27" fmla="*/ 2147483647 h 91"/>
              <a:gd name="T28" fmla="*/ 2147483647 w 133"/>
              <a:gd name="T29" fmla="*/ 2147483647 h 91"/>
              <a:gd name="T30" fmla="*/ 2147483647 w 133"/>
              <a:gd name="T31" fmla="*/ 2147483647 h 91"/>
              <a:gd name="T32" fmla="*/ 2147483647 w 133"/>
              <a:gd name="T33" fmla="*/ 2147483647 h 91"/>
              <a:gd name="T34" fmla="*/ 2147483647 w 133"/>
              <a:gd name="T35" fmla="*/ 2147483647 h 91"/>
              <a:gd name="T36" fmla="*/ 2147483647 w 133"/>
              <a:gd name="T37" fmla="*/ 2147483647 h 91"/>
              <a:gd name="T38" fmla="*/ 2147483647 w 133"/>
              <a:gd name="T39" fmla="*/ 2147483647 h 91"/>
              <a:gd name="T40" fmla="*/ 2147483647 w 133"/>
              <a:gd name="T41" fmla="*/ 2147483647 h 91"/>
              <a:gd name="T42" fmla="*/ 2147483647 w 133"/>
              <a:gd name="T43" fmla="*/ 2147483647 h 91"/>
              <a:gd name="T44" fmla="*/ 2147483647 w 133"/>
              <a:gd name="T45" fmla="*/ 2147483647 h 91"/>
              <a:gd name="T46" fmla="*/ 2147483647 w 133"/>
              <a:gd name="T47" fmla="*/ 2147483647 h 91"/>
              <a:gd name="T48" fmla="*/ 2147483647 w 133"/>
              <a:gd name="T49" fmla="*/ 2147483647 h 91"/>
              <a:gd name="T50" fmla="*/ 2147483647 w 133"/>
              <a:gd name="T51" fmla="*/ 2147483647 h 91"/>
              <a:gd name="T52" fmla="*/ 2147483647 w 133"/>
              <a:gd name="T53" fmla="*/ 2147483647 h 91"/>
              <a:gd name="T54" fmla="*/ 2147483647 w 133"/>
              <a:gd name="T55" fmla="*/ 2147483647 h 91"/>
              <a:gd name="T56" fmla="*/ 0 w 133"/>
              <a:gd name="T57" fmla="*/ 2147483647 h 91"/>
              <a:gd name="T58" fmla="*/ 2147483647 w 133"/>
              <a:gd name="T59" fmla="*/ 2147483647 h 91"/>
              <a:gd name="T60" fmla="*/ 2147483647 w 133"/>
              <a:gd name="T61" fmla="*/ 2147483647 h 91"/>
              <a:gd name="T62" fmla="*/ 2147483647 w 133"/>
              <a:gd name="T63" fmla="*/ 2147483647 h 91"/>
              <a:gd name="T64" fmla="*/ 2147483647 w 133"/>
              <a:gd name="T65" fmla="*/ 2147483647 h 91"/>
              <a:gd name="T66" fmla="*/ 2147483647 w 133"/>
              <a:gd name="T67" fmla="*/ 2147483647 h 91"/>
              <a:gd name="T68" fmla="*/ 2147483647 w 133"/>
              <a:gd name="T69" fmla="*/ 0 h 91"/>
              <a:gd name="T70" fmla="*/ 2147483647 w 133"/>
              <a:gd name="T71" fmla="*/ 2147483647 h 91"/>
              <a:gd name="T72" fmla="*/ 2147483647 w 133"/>
              <a:gd name="T73" fmla="*/ 2147483647 h 91"/>
              <a:gd name="T74" fmla="*/ 2147483647 w 133"/>
              <a:gd name="T75" fmla="*/ 2147483647 h 91"/>
              <a:gd name="T76" fmla="*/ 2147483647 w 133"/>
              <a:gd name="T77" fmla="*/ 2147483647 h 91"/>
              <a:gd name="T78" fmla="*/ 2147483647 w 133"/>
              <a:gd name="T79" fmla="*/ 2147483647 h 91"/>
              <a:gd name="T80" fmla="*/ 2147483647 w 133"/>
              <a:gd name="T81" fmla="*/ 2147483647 h 91"/>
              <a:gd name="T82" fmla="*/ 2147483647 w 133"/>
              <a:gd name="T83" fmla="*/ 2147483647 h 91"/>
              <a:gd name="T84" fmla="*/ 2147483647 w 133"/>
              <a:gd name="T85" fmla="*/ 2147483647 h 91"/>
              <a:gd name="T86" fmla="*/ 2147483647 w 133"/>
              <a:gd name="T87" fmla="*/ 2147483647 h 91"/>
              <a:gd name="T88" fmla="*/ 2147483647 w 133"/>
              <a:gd name="T89" fmla="*/ 2147483647 h 91"/>
              <a:gd name="T90" fmla="*/ 2147483647 w 133"/>
              <a:gd name="T91" fmla="*/ 2147483647 h 91"/>
              <a:gd name="T92" fmla="*/ 2147483647 w 133"/>
              <a:gd name="T93" fmla="*/ 2147483647 h 91"/>
              <a:gd name="T94" fmla="*/ 2147483647 w 133"/>
              <a:gd name="T95" fmla="*/ 2147483647 h 91"/>
              <a:gd name="T96" fmla="*/ 2147483647 w 133"/>
              <a:gd name="T97" fmla="*/ 2147483647 h 91"/>
              <a:gd name="T98" fmla="*/ 2147483647 w 133"/>
              <a:gd name="T99" fmla="*/ 2147483647 h 91"/>
              <a:gd name="T100" fmla="*/ 2147483647 w 133"/>
              <a:gd name="T101" fmla="*/ 2147483647 h 91"/>
              <a:gd name="T102" fmla="*/ 2147483647 w 133"/>
              <a:gd name="T103" fmla="*/ 2147483647 h 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3" h="91">
                <a:moveTo>
                  <a:pt x="104" y="0"/>
                </a:moveTo>
                <a:lnTo>
                  <a:pt x="104" y="4"/>
                </a:lnTo>
                <a:lnTo>
                  <a:pt x="103" y="13"/>
                </a:lnTo>
                <a:lnTo>
                  <a:pt x="103" y="23"/>
                </a:lnTo>
                <a:lnTo>
                  <a:pt x="102" y="30"/>
                </a:lnTo>
                <a:lnTo>
                  <a:pt x="101" y="35"/>
                </a:lnTo>
                <a:lnTo>
                  <a:pt x="101" y="39"/>
                </a:lnTo>
                <a:lnTo>
                  <a:pt x="102" y="44"/>
                </a:lnTo>
                <a:lnTo>
                  <a:pt x="107" y="46"/>
                </a:lnTo>
                <a:lnTo>
                  <a:pt x="111" y="43"/>
                </a:lnTo>
                <a:lnTo>
                  <a:pt x="113" y="37"/>
                </a:lnTo>
                <a:lnTo>
                  <a:pt x="115" y="34"/>
                </a:lnTo>
                <a:lnTo>
                  <a:pt x="121" y="36"/>
                </a:lnTo>
                <a:lnTo>
                  <a:pt x="128" y="42"/>
                </a:lnTo>
                <a:lnTo>
                  <a:pt x="132" y="45"/>
                </a:lnTo>
                <a:lnTo>
                  <a:pt x="133" y="49"/>
                </a:lnTo>
                <a:lnTo>
                  <a:pt x="132" y="54"/>
                </a:lnTo>
                <a:lnTo>
                  <a:pt x="132" y="60"/>
                </a:lnTo>
                <a:lnTo>
                  <a:pt x="132" y="62"/>
                </a:lnTo>
                <a:lnTo>
                  <a:pt x="131" y="66"/>
                </a:lnTo>
                <a:lnTo>
                  <a:pt x="128" y="72"/>
                </a:lnTo>
                <a:lnTo>
                  <a:pt x="123" y="78"/>
                </a:lnTo>
                <a:lnTo>
                  <a:pt x="121" y="82"/>
                </a:lnTo>
                <a:lnTo>
                  <a:pt x="116" y="84"/>
                </a:lnTo>
                <a:lnTo>
                  <a:pt x="107" y="83"/>
                </a:lnTo>
                <a:lnTo>
                  <a:pt x="96" y="81"/>
                </a:lnTo>
                <a:lnTo>
                  <a:pt x="88" y="78"/>
                </a:lnTo>
                <a:lnTo>
                  <a:pt x="83" y="77"/>
                </a:lnTo>
                <a:lnTo>
                  <a:pt x="79" y="80"/>
                </a:lnTo>
                <a:lnTo>
                  <a:pt x="76" y="83"/>
                </a:lnTo>
                <a:lnTo>
                  <a:pt x="72" y="85"/>
                </a:lnTo>
                <a:lnTo>
                  <a:pt x="68" y="88"/>
                </a:lnTo>
                <a:lnTo>
                  <a:pt x="61" y="90"/>
                </a:lnTo>
                <a:lnTo>
                  <a:pt x="54" y="91"/>
                </a:lnTo>
                <a:lnTo>
                  <a:pt x="49" y="91"/>
                </a:lnTo>
                <a:lnTo>
                  <a:pt x="45" y="91"/>
                </a:lnTo>
                <a:lnTo>
                  <a:pt x="39" y="91"/>
                </a:lnTo>
                <a:lnTo>
                  <a:pt x="32" y="89"/>
                </a:lnTo>
                <a:lnTo>
                  <a:pt x="24" y="85"/>
                </a:lnTo>
                <a:lnTo>
                  <a:pt x="18" y="82"/>
                </a:lnTo>
                <a:lnTo>
                  <a:pt x="19" y="78"/>
                </a:lnTo>
                <a:lnTo>
                  <a:pt x="25" y="77"/>
                </a:lnTo>
                <a:lnTo>
                  <a:pt x="32" y="77"/>
                </a:lnTo>
                <a:lnTo>
                  <a:pt x="38" y="77"/>
                </a:lnTo>
                <a:lnTo>
                  <a:pt x="43" y="75"/>
                </a:lnTo>
                <a:lnTo>
                  <a:pt x="48" y="70"/>
                </a:lnTo>
                <a:lnTo>
                  <a:pt x="49" y="64"/>
                </a:lnTo>
                <a:lnTo>
                  <a:pt x="48" y="60"/>
                </a:lnTo>
                <a:lnTo>
                  <a:pt x="42" y="60"/>
                </a:lnTo>
                <a:lnTo>
                  <a:pt x="35" y="65"/>
                </a:lnTo>
                <a:lnTo>
                  <a:pt x="32" y="67"/>
                </a:lnTo>
                <a:lnTo>
                  <a:pt x="27" y="67"/>
                </a:lnTo>
                <a:lnTo>
                  <a:pt x="20" y="62"/>
                </a:lnTo>
                <a:lnTo>
                  <a:pt x="14" y="57"/>
                </a:lnTo>
                <a:lnTo>
                  <a:pt x="8" y="53"/>
                </a:lnTo>
                <a:lnTo>
                  <a:pt x="4" y="51"/>
                </a:lnTo>
                <a:lnTo>
                  <a:pt x="2" y="46"/>
                </a:lnTo>
                <a:lnTo>
                  <a:pt x="0" y="42"/>
                </a:lnTo>
                <a:lnTo>
                  <a:pt x="0" y="38"/>
                </a:lnTo>
                <a:lnTo>
                  <a:pt x="2" y="35"/>
                </a:lnTo>
                <a:lnTo>
                  <a:pt x="8" y="30"/>
                </a:lnTo>
                <a:lnTo>
                  <a:pt x="12" y="25"/>
                </a:lnTo>
                <a:lnTo>
                  <a:pt x="14" y="22"/>
                </a:lnTo>
                <a:lnTo>
                  <a:pt x="15" y="20"/>
                </a:lnTo>
                <a:lnTo>
                  <a:pt x="18" y="14"/>
                </a:lnTo>
                <a:lnTo>
                  <a:pt x="23" y="7"/>
                </a:lnTo>
                <a:lnTo>
                  <a:pt x="25" y="4"/>
                </a:lnTo>
                <a:lnTo>
                  <a:pt x="28" y="1"/>
                </a:lnTo>
                <a:lnTo>
                  <a:pt x="34" y="0"/>
                </a:lnTo>
                <a:lnTo>
                  <a:pt x="41" y="0"/>
                </a:lnTo>
                <a:lnTo>
                  <a:pt x="45" y="2"/>
                </a:lnTo>
                <a:lnTo>
                  <a:pt x="46" y="5"/>
                </a:lnTo>
                <a:lnTo>
                  <a:pt x="45" y="8"/>
                </a:lnTo>
                <a:lnTo>
                  <a:pt x="46" y="13"/>
                </a:lnTo>
                <a:lnTo>
                  <a:pt x="50" y="15"/>
                </a:lnTo>
                <a:lnTo>
                  <a:pt x="55" y="19"/>
                </a:lnTo>
                <a:lnTo>
                  <a:pt x="56" y="23"/>
                </a:lnTo>
                <a:lnTo>
                  <a:pt x="56" y="28"/>
                </a:lnTo>
                <a:lnTo>
                  <a:pt x="61" y="31"/>
                </a:lnTo>
                <a:lnTo>
                  <a:pt x="65" y="35"/>
                </a:lnTo>
                <a:lnTo>
                  <a:pt x="68" y="39"/>
                </a:lnTo>
                <a:lnTo>
                  <a:pt x="68" y="44"/>
                </a:lnTo>
                <a:lnTo>
                  <a:pt x="68" y="47"/>
                </a:lnTo>
                <a:lnTo>
                  <a:pt x="70" y="50"/>
                </a:lnTo>
                <a:lnTo>
                  <a:pt x="75" y="52"/>
                </a:lnTo>
                <a:lnTo>
                  <a:pt x="80" y="55"/>
                </a:lnTo>
                <a:lnTo>
                  <a:pt x="86" y="59"/>
                </a:lnTo>
                <a:lnTo>
                  <a:pt x="90" y="59"/>
                </a:lnTo>
                <a:lnTo>
                  <a:pt x="91" y="54"/>
                </a:lnTo>
                <a:lnTo>
                  <a:pt x="91" y="47"/>
                </a:lnTo>
                <a:lnTo>
                  <a:pt x="91" y="42"/>
                </a:lnTo>
                <a:lnTo>
                  <a:pt x="91" y="37"/>
                </a:lnTo>
                <a:lnTo>
                  <a:pt x="91" y="32"/>
                </a:lnTo>
                <a:lnTo>
                  <a:pt x="88" y="30"/>
                </a:lnTo>
                <a:lnTo>
                  <a:pt x="86" y="30"/>
                </a:lnTo>
                <a:lnTo>
                  <a:pt x="85" y="29"/>
                </a:lnTo>
                <a:lnTo>
                  <a:pt x="84" y="24"/>
                </a:lnTo>
                <a:lnTo>
                  <a:pt x="84" y="19"/>
                </a:lnTo>
                <a:lnTo>
                  <a:pt x="84" y="14"/>
                </a:lnTo>
                <a:lnTo>
                  <a:pt x="85" y="11"/>
                </a:lnTo>
                <a:lnTo>
                  <a:pt x="88" y="8"/>
                </a:lnTo>
                <a:lnTo>
                  <a:pt x="94" y="6"/>
                </a:lnTo>
                <a:lnTo>
                  <a:pt x="99" y="4"/>
                </a:lnTo>
                <a:lnTo>
                  <a:pt x="103" y="1"/>
                </a:lnTo>
                <a:lnTo>
                  <a:pt x="104" y="0"/>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46" name="Freeform 434"/>
          <p:cNvSpPr>
            <a:spLocks/>
          </p:cNvSpPr>
          <p:nvPr/>
        </p:nvSpPr>
        <p:spPr bwMode="auto">
          <a:xfrm>
            <a:off x="1771650" y="1920875"/>
            <a:ext cx="109538" cy="61913"/>
          </a:xfrm>
          <a:custGeom>
            <a:avLst/>
            <a:gdLst>
              <a:gd name="T0" fmla="*/ 2147483647 w 102"/>
              <a:gd name="T1" fmla="*/ 2147483647 h 60"/>
              <a:gd name="T2" fmla="*/ 2147483647 w 102"/>
              <a:gd name="T3" fmla="*/ 2147483647 h 60"/>
              <a:gd name="T4" fmla="*/ 2147483647 w 102"/>
              <a:gd name="T5" fmla="*/ 2147483647 h 60"/>
              <a:gd name="T6" fmla="*/ 2147483647 w 102"/>
              <a:gd name="T7" fmla="*/ 2147483647 h 60"/>
              <a:gd name="T8" fmla="*/ 2147483647 w 102"/>
              <a:gd name="T9" fmla="*/ 2147483647 h 60"/>
              <a:gd name="T10" fmla="*/ 2147483647 w 102"/>
              <a:gd name="T11" fmla="*/ 2147483647 h 60"/>
              <a:gd name="T12" fmla="*/ 2147483647 w 102"/>
              <a:gd name="T13" fmla="*/ 2147483647 h 60"/>
              <a:gd name="T14" fmla="*/ 2147483647 w 102"/>
              <a:gd name="T15" fmla="*/ 2147483647 h 60"/>
              <a:gd name="T16" fmla="*/ 2147483647 w 102"/>
              <a:gd name="T17" fmla="*/ 2147483647 h 60"/>
              <a:gd name="T18" fmla="*/ 2147483647 w 102"/>
              <a:gd name="T19" fmla="*/ 2147483647 h 60"/>
              <a:gd name="T20" fmla="*/ 2147483647 w 102"/>
              <a:gd name="T21" fmla="*/ 2147483647 h 60"/>
              <a:gd name="T22" fmla="*/ 2147483647 w 102"/>
              <a:gd name="T23" fmla="*/ 2147483647 h 60"/>
              <a:gd name="T24" fmla="*/ 2147483647 w 102"/>
              <a:gd name="T25" fmla="*/ 2147483647 h 60"/>
              <a:gd name="T26" fmla="*/ 2147483647 w 102"/>
              <a:gd name="T27" fmla="*/ 2147483647 h 60"/>
              <a:gd name="T28" fmla="*/ 2147483647 w 102"/>
              <a:gd name="T29" fmla="*/ 2147483647 h 60"/>
              <a:gd name="T30" fmla="*/ 2147483647 w 102"/>
              <a:gd name="T31" fmla="*/ 2147483647 h 60"/>
              <a:gd name="T32" fmla="*/ 2147483647 w 102"/>
              <a:gd name="T33" fmla="*/ 2147483647 h 60"/>
              <a:gd name="T34" fmla="*/ 2147483647 w 102"/>
              <a:gd name="T35" fmla="*/ 2147483647 h 60"/>
              <a:gd name="T36" fmla="*/ 2147483647 w 102"/>
              <a:gd name="T37" fmla="*/ 2147483647 h 60"/>
              <a:gd name="T38" fmla="*/ 2147483647 w 102"/>
              <a:gd name="T39" fmla="*/ 2147483647 h 60"/>
              <a:gd name="T40" fmla="*/ 2147483647 w 102"/>
              <a:gd name="T41" fmla="*/ 2147483647 h 60"/>
              <a:gd name="T42" fmla="*/ 2147483647 w 102"/>
              <a:gd name="T43" fmla="*/ 2147483647 h 60"/>
              <a:gd name="T44" fmla="*/ 2147483647 w 102"/>
              <a:gd name="T45" fmla="*/ 2147483647 h 60"/>
              <a:gd name="T46" fmla="*/ 0 w 102"/>
              <a:gd name="T47" fmla="*/ 2147483647 h 60"/>
              <a:gd name="T48" fmla="*/ 2147483647 w 102"/>
              <a:gd name="T49" fmla="*/ 2147483647 h 60"/>
              <a:gd name="T50" fmla="*/ 2147483647 w 102"/>
              <a:gd name="T51" fmla="*/ 2147483647 h 60"/>
              <a:gd name="T52" fmla="*/ 2147483647 w 102"/>
              <a:gd name="T53" fmla="*/ 2147483647 h 60"/>
              <a:gd name="T54" fmla="*/ 2147483647 w 102"/>
              <a:gd name="T55" fmla="*/ 2147483647 h 60"/>
              <a:gd name="T56" fmla="*/ 2147483647 w 102"/>
              <a:gd name="T57" fmla="*/ 2147483647 h 60"/>
              <a:gd name="T58" fmla="*/ 2147483647 w 102"/>
              <a:gd name="T59" fmla="*/ 2147483647 h 60"/>
              <a:gd name="T60" fmla="*/ 2147483647 w 102"/>
              <a:gd name="T61" fmla="*/ 2147483647 h 60"/>
              <a:gd name="T62" fmla="*/ 2147483647 w 102"/>
              <a:gd name="T63" fmla="*/ 2147483647 h 60"/>
              <a:gd name="T64" fmla="*/ 2147483647 w 102"/>
              <a:gd name="T65" fmla="*/ 0 h 60"/>
              <a:gd name="T66" fmla="*/ 2147483647 w 102"/>
              <a:gd name="T67" fmla="*/ 0 h 60"/>
              <a:gd name="T68" fmla="*/ 2147483647 w 102"/>
              <a:gd name="T69" fmla="*/ 0 h 60"/>
              <a:gd name="T70" fmla="*/ 2147483647 w 102"/>
              <a:gd name="T71" fmla="*/ 0 h 60"/>
              <a:gd name="T72" fmla="*/ 2147483647 w 102"/>
              <a:gd name="T73" fmla="*/ 0 h 60"/>
              <a:gd name="T74" fmla="*/ 2147483647 w 102"/>
              <a:gd name="T75" fmla="*/ 0 h 60"/>
              <a:gd name="T76" fmla="*/ 2147483647 w 102"/>
              <a:gd name="T77" fmla="*/ 2147483647 h 60"/>
              <a:gd name="T78" fmla="*/ 2147483647 w 102"/>
              <a:gd name="T79" fmla="*/ 2147483647 h 60"/>
              <a:gd name="T80" fmla="*/ 2147483647 w 102"/>
              <a:gd name="T81" fmla="*/ 2147483647 h 60"/>
              <a:gd name="T82" fmla="*/ 2147483647 w 102"/>
              <a:gd name="T83" fmla="*/ 2147483647 h 60"/>
              <a:gd name="T84" fmla="*/ 2147483647 w 102"/>
              <a:gd name="T85" fmla="*/ 2147483647 h 60"/>
              <a:gd name="T86" fmla="*/ 2147483647 w 102"/>
              <a:gd name="T87" fmla="*/ 2147483647 h 60"/>
              <a:gd name="T88" fmla="*/ 2147483647 w 102"/>
              <a:gd name="T89" fmla="*/ 2147483647 h 60"/>
              <a:gd name="T90" fmla="*/ 2147483647 w 102"/>
              <a:gd name="T91" fmla="*/ 2147483647 h 60"/>
              <a:gd name="T92" fmla="*/ 2147483647 w 102"/>
              <a:gd name="T93" fmla="*/ 2147483647 h 60"/>
              <a:gd name="T94" fmla="*/ 2147483647 w 102"/>
              <a:gd name="T95" fmla="*/ 2147483647 h 60"/>
              <a:gd name="T96" fmla="*/ 2147483647 w 102"/>
              <a:gd name="T97" fmla="*/ 2147483647 h 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2" h="60">
                <a:moveTo>
                  <a:pt x="76" y="40"/>
                </a:moveTo>
                <a:lnTo>
                  <a:pt x="75" y="41"/>
                </a:lnTo>
                <a:lnTo>
                  <a:pt x="72" y="45"/>
                </a:lnTo>
                <a:lnTo>
                  <a:pt x="68" y="46"/>
                </a:lnTo>
                <a:lnTo>
                  <a:pt x="66" y="42"/>
                </a:lnTo>
                <a:lnTo>
                  <a:pt x="64" y="35"/>
                </a:lnTo>
                <a:lnTo>
                  <a:pt x="61" y="30"/>
                </a:lnTo>
                <a:lnTo>
                  <a:pt x="58" y="27"/>
                </a:lnTo>
                <a:lnTo>
                  <a:pt x="56" y="31"/>
                </a:lnTo>
                <a:lnTo>
                  <a:pt x="55" y="38"/>
                </a:lnTo>
                <a:lnTo>
                  <a:pt x="55" y="44"/>
                </a:lnTo>
                <a:lnTo>
                  <a:pt x="53" y="47"/>
                </a:lnTo>
                <a:lnTo>
                  <a:pt x="48" y="47"/>
                </a:lnTo>
                <a:lnTo>
                  <a:pt x="42" y="47"/>
                </a:lnTo>
                <a:lnTo>
                  <a:pt x="38" y="52"/>
                </a:lnTo>
                <a:lnTo>
                  <a:pt x="38" y="57"/>
                </a:lnTo>
                <a:lnTo>
                  <a:pt x="38" y="60"/>
                </a:lnTo>
                <a:lnTo>
                  <a:pt x="37" y="57"/>
                </a:lnTo>
                <a:lnTo>
                  <a:pt x="33" y="54"/>
                </a:lnTo>
                <a:lnTo>
                  <a:pt x="27" y="50"/>
                </a:lnTo>
                <a:lnTo>
                  <a:pt x="22" y="48"/>
                </a:lnTo>
                <a:lnTo>
                  <a:pt x="15" y="48"/>
                </a:lnTo>
                <a:lnTo>
                  <a:pt x="6" y="48"/>
                </a:lnTo>
                <a:lnTo>
                  <a:pt x="0" y="46"/>
                </a:lnTo>
                <a:lnTo>
                  <a:pt x="4" y="40"/>
                </a:lnTo>
                <a:lnTo>
                  <a:pt x="11" y="34"/>
                </a:lnTo>
                <a:lnTo>
                  <a:pt x="17" y="30"/>
                </a:lnTo>
                <a:lnTo>
                  <a:pt x="23" y="25"/>
                </a:lnTo>
                <a:lnTo>
                  <a:pt x="35" y="19"/>
                </a:lnTo>
                <a:lnTo>
                  <a:pt x="46" y="12"/>
                </a:lnTo>
                <a:lnTo>
                  <a:pt x="55" y="7"/>
                </a:lnTo>
                <a:lnTo>
                  <a:pt x="60" y="2"/>
                </a:lnTo>
                <a:lnTo>
                  <a:pt x="68" y="0"/>
                </a:lnTo>
                <a:lnTo>
                  <a:pt x="76" y="0"/>
                </a:lnTo>
                <a:lnTo>
                  <a:pt x="80" y="0"/>
                </a:lnTo>
                <a:lnTo>
                  <a:pt x="83" y="0"/>
                </a:lnTo>
                <a:lnTo>
                  <a:pt x="87" y="0"/>
                </a:lnTo>
                <a:lnTo>
                  <a:pt x="93" y="0"/>
                </a:lnTo>
                <a:lnTo>
                  <a:pt x="98" y="2"/>
                </a:lnTo>
                <a:lnTo>
                  <a:pt x="102" y="6"/>
                </a:lnTo>
                <a:lnTo>
                  <a:pt x="99" y="10"/>
                </a:lnTo>
                <a:lnTo>
                  <a:pt x="95" y="15"/>
                </a:lnTo>
                <a:lnTo>
                  <a:pt x="93" y="17"/>
                </a:lnTo>
                <a:lnTo>
                  <a:pt x="93" y="19"/>
                </a:lnTo>
                <a:lnTo>
                  <a:pt x="91" y="24"/>
                </a:lnTo>
                <a:lnTo>
                  <a:pt x="89" y="31"/>
                </a:lnTo>
                <a:lnTo>
                  <a:pt x="86" y="35"/>
                </a:lnTo>
                <a:lnTo>
                  <a:pt x="81" y="39"/>
                </a:lnTo>
                <a:lnTo>
                  <a:pt x="76" y="40"/>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47" name="Freeform 435"/>
          <p:cNvSpPr>
            <a:spLocks/>
          </p:cNvSpPr>
          <p:nvPr/>
        </p:nvSpPr>
        <p:spPr bwMode="auto">
          <a:xfrm>
            <a:off x="1987550" y="1982788"/>
            <a:ext cx="92075" cy="80962"/>
          </a:xfrm>
          <a:custGeom>
            <a:avLst/>
            <a:gdLst>
              <a:gd name="T0" fmla="*/ 2147483647 w 86"/>
              <a:gd name="T1" fmla="*/ 2147483647 h 80"/>
              <a:gd name="T2" fmla="*/ 2147483647 w 86"/>
              <a:gd name="T3" fmla="*/ 0 h 80"/>
              <a:gd name="T4" fmla="*/ 2147483647 w 86"/>
              <a:gd name="T5" fmla="*/ 2147483647 h 80"/>
              <a:gd name="T6" fmla="*/ 2147483647 w 86"/>
              <a:gd name="T7" fmla="*/ 2147483647 h 80"/>
              <a:gd name="T8" fmla="*/ 2147483647 w 86"/>
              <a:gd name="T9" fmla="*/ 2147483647 h 80"/>
              <a:gd name="T10" fmla="*/ 2147483647 w 86"/>
              <a:gd name="T11" fmla="*/ 2147483647 h 80"/>
              <a:gd name="T12" fmla="*/ 2147483647 w 86"/>
              <a:gd name="T13" fmla="*/ 2147483647 h 80"/>
              <a:gd name="T14" fmla="*/ 2147483647 w 86"/>
              <a:gd name="T15" fmla="*/ 2147483647 h 80"/>
              <a:gd name="T16" fmla="*/ 2147483647 w 86"/>
              <a:gd name="T17" fmla="*/ 2147483647 h 80"/>
              <a:gd name="T18" fmla="*/ 2147483647 w 86"/>
              <a:gd name="T19" fmla="*/ 2147483647 h 80"/>
              <a:gd name="T20" fmla="*/ 2147483647 w 86"/>
              <a:gd name="T21" fmla="*/ 2147483647 h 80"/>
              <a:gd name="T22" fmla="*/ 2147483647 w 86"/>
              <a:gd name="T23" fmla="*/ 2147483647 h 80"/>
              <a:gd name="T24" fmla="*/ 2147483647 w 86"/>
              <a:gd name="T25" fmla="*/ 2147483647 h 80"/>
              <a:gd name="T26" fmla="*/ 2147483647 w 86"/>
              <a:gd name="T27" fmla="*/ 2147483647 h 80"/>
              <a:gd name="T28" fmla="*/ 2147483647 w 86"/>
              <a:gd name="T29" fmla="*/ 2147483647 h 80"/>
              <a:gd name="T30" fmla="*/ 2147483647 w 86"/>
              <a:gd name="T31" fmla="*/ 2147483647 h 80"/>
              <a:gd name="T32" fmla="*/ 2147483647 w 86"/>
              <a:gd name="T33" fmla="*/ 2147483647 h 80"/>
              <a:gd name="T34" fmla="*/ 2147483647 w 86"/>
              <a:gd name="T35" fmla="*/ 2147483647 h 80"/>
              <a:gd name="T36" fmla="*/ 2147483647 w 86"/>
              <a:gd name="T37" fmla="*/ 2147483647 h 80"/>
              <a:gd name="T38" fmla="*/ 2147483647 w 86"/>
              <a:gd name="T39" fmla="*/ 2147483647 h 80"/>
              <a:gd name="T40" fmla="*/ 2147483647 w 86"/>
              <a:gd name="T41" fmla="*/ 2147483647 h 80"/>
              <a:gd name="T42" fmla="*/ 2147483647 w 86"/>
              <a:gd name="T43" fmla="*/ 2147483647 h 80"/>
              <a:gd name="T44" fmla="*/ 2147483647 w 86"/>
              <a:gd name="T45" fmla="*/ 2147483647 h 80"/>
              <a:gd name="T46" fmla="*/ 2147483647 w 86"/>
              <a:gd name="T47" fmla="*/ 2147483647 h 80"/>
              <a:gd name="T48" fmla="*/ 2147483647 w 86"/>
              <a:gd name="T49" fmla="*/ 2147483647 h 80"/>
              <a:gd name="T50" fmla="*/ 2147483647 w 86"/>
              <a:gd name="T51" fmla="*/ 2147483647 h 80"/>
              <a:gd name="T52" fmla="*/ 2147483647 w 86"/>
              <a:gd name="T53" fmla="*/ 2147483647 h 80"/>
              <a:gd name="T54" fmla="*/ 2147483647 w 86"/>
              <a:gd name="T55" fmla="*/ 2147483647 h 80"/>
              <a:gd name="T56" fmla="*/ 2147483647 w 86"/>
              <a:gd name="T57" fmla="*/ 2147483647 h 80"/>
              <a:gd name="T58" fmla="*/ 2147483647 w 86"/>
              <a:gd name="T59" fmla="*/ 2147483647 h 80"/>
              <a:gd name="T60" fmla="*/ 2147483647 w 86"/>
              <a:gd name="T61" fmla="*/ 2147483647 h 80"/>
              <a:gd name="T62" fmla="*/ 2147483647 w 86"/>
              <a:gd name="T63" fmla="*/ 2147483647 h 80"/>
              <a:gd name="T64" fmla="*/ 2147483647 w 86"/>
              <a:gd name="T65" fmla="*/ 2147483647 h 80"/>
              <a:gd name="T66" fmla="*/ 2147483647 w 86"/>
              <a:gd name="T67" fmla="*/ 2147483647 h 8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6" h="80">
                <a:moveTo>
                  <a:pt x="20" y="16"/>
                </a:moveTo>
                <a:lnTo>
                  <a:pt x="17" y="12"/>
                </a:lnTo>
                <a:lnTo>
                  <a:pt x="10" y="5"/>
                </a:lnTo>
                <a:lnTo>
                  <a:pt x="3" y="0"/>
                </a:lnTo>
                <a:lnTo>
                  <a:pt x="0" y="2"/>
                </a:lnTo>
                <a:lnTo>
                  <a:pt x="1" y="9"/>
                </a:lnTo>
                <a:lnTo>
                  <a:pt x="2" y="15"/>
                </a:lnTo>
                <a:lnTo>
                  <a:pt x="3" y="22"/>
                </a:lnTo>
                <a:lnTo>
                  <a:pt x="4" y="27"/>
                </a:lnTo>
                <a:lnTo>
                  <a:pt x="5" y="33"/>
                </a:lnTo>
                <a:lnTo>
                  <a:pt x="8" y="38"/>
                </a:lnTo>
                <a:lnTo>
                  <a:pt x="11" y="41"/>
                </a:lnTo>
                <a:lnTo>
                  <a:pt x="15" y="42"/>
                </a:lnTo>
                <a:lnTo>
                  <a:pt x="18" y="42"/>
                </a:lnTo>
                <a:lnTo>
                  <a:pt x="22" y="42"/>
                </a:lnTo>
                <a:lnTo>
                  <a:pt x="24" y="43"/>
                </a:lnTo>
                <a:lnTo>
                  <a:pt x="23" y="47"/>
                </a:lnTo>
                <a:lnTo>
                  <a:pt x="20" y="52"/>
                </a:lnTo>
                <a:lnTo>
                  <a:pt x="22" y="54"/>
                </a:lnTo>
                <a:lnTo>
                  <a:pt x="24" y="54"/>
                </a:lnTo>
                <a:lnTo>
                  <a:pt x="31" y="54"/>
                </a:lnTo>
                <a:lnTo>
                  <a:pt x="38" y="53"/>
                </a:lnTo>
                <a:lnTo>
                  <a:pt x="41" y="53"/>
                </a:lnTo>
                <a:lnTo>
                  <a:pt x="42" y="54"/>
                </a:lnTo>
                <a:lnTo>
                  <a:pt x="42" y="58"/>
                </a:lnTo>
                <a:lnTo>
                  <a:pt x="40" y="65"/>
                </a:lnTo>
                <a:lnTo>
                  <a:pt x="38" y="73"/>
                </a:lnTo>
                <a:lnTo>
                  <a:pt x="38" y="79"/>
                </a:lnTo>
                <a:lnTo>
                  <a:pt x="43" y="80"/>
                </a:lnTo>
                <a:lnTo>
                  <a:pt x="54" y="77"/>
                </a:lnTo>
                <a:lnTo>
                  <a:pt x="64" y="72"/>
                </a:lnTo>
                <a:lnTo>
                  <a:pt x="72" y="66"/>
                </a:lnTo>
                <a:lnTo>
                  <a:pt x="76" y="64"/>
                </a:lnTo>
                <a:lnTo>
                  <a:pt x="75" y="62"/>
                </a:lnTo>
                <a:lnTo>
                  <a:pt x="72" y="57"/>
                </a:lnTo>
                <a:lnTo>
                  <a:pt x="72" y="54"/>
                </a:lnTo>
                <a:lnTo>
                  <a:pt x="75" y="54"/>
                </a:lnTo>
                <a:lnTo>
                  <a:pt x="79" y="56"/>
                </a:lnTo>
                <a:lnTo>
                  <a:pt x="84" y="58"/>
                </a:lnTo>
                <a:lnTo>
                  <a:pt x="86" y="57"/>
                </a:lnTo>
                <a:lnTo>
                  <a:pt x="83" y="50"/>
                </a:lnTo>
                <a:lnTo>
                  <a:pt x="77" y="42"/>
                </a:lnTo>
                <a:lnTo>
                  <a:pt x="72" y="39"/>
                </a:lnTo>
                <a:lnTo>
                  <a:pt x="71" y="37"/>
                </a:lnTo>
                <a:lnTo>
                  <a:pt x="72" y="31"/>
                </a:lnTo>
                <a:lnTo>
                  <a:pt x="76" y="22"/>
                </a:lnTo>
                <a:lnTo>
                  <a:pt x="77" y="15"/>
                </a:lnTo>
                <a:lnTo>
                  <a:pt x="76" y="9"/>
                </a:lnTo>
                <a:lnTo>
                  <a:pt x="71" y="7"/>
                </a:lnTo>
                <a:lnTo>
                  <a:pt x="65" y="8"/>
                </a:lnTo>
                <a:lnTo>
                  <a:pt x="64" y="10"/>
                </a:lnTo>
                <a:lnTo>
                  <a:pt x="63" y="12"/>
                </a:lnTo>
                <a:lnTo>
                  <a:pt x="60" y="11"/>
                </a:lnTo>
                <a:lnTo>
                  <a:pt x="55" y="8"/>
                </a:lnTo>
                <a:lnTo>
                  <a:pt x="50" y="3"/>
                </a:lnTo>
                <a:lnTo>
                  <a:pt x="47" y="2"/>
                </a:lnTo>
                <a:lnTo>
                  <a:pt x="45" y="3"/>
                </a:lnTo>
                <a:lnTo>
                  <a:pt x="45" y="7"/>
                </a:lnTo>
                <a:lnTo>
                  <a:pt x="47" y="11"/>
                </a:lnTo>
                <a:lnTo>
                  <a:pt x="48" y="13"/>
                </a:lnTo>
                <a:lnTo>
                  <a:pt x="47" y="16"/>
                </a:lnTo>
                <a:lnTo>
                  <a:pt x="43" y="15"/>
                </a:lnTo>
                <a:lnTo>
                  <a:pt x="39" y="11"/>
                </a:lnTo>
                <a:lnTo>
                  <a:pt x="35" y="9"/>
                </a:lnTo>
                <a:lnTo>
                  <a:pt x="32" y="11"/>
                </a:lnTo>
                <a:lnTo>
                  <a:pt x="28" y="15"/>
                </a:lnTo>
                <a:lnTo>
                  <a:pt x="25" y="16"/>
                </a:lnTo>
                <a:lnTo>
                  <a:pt x="22" y="16"/>
                </a:lnTo>
                <a:lnTo>
                  <a:pt x="20" y="16"/>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48" name="Freeform 436"/>
          <p:cNvSpPr>
            <a:spLocks/>
          </p:cNvSpPr>
          <p:nvPr/>
        </p:nvSpPr>
        <p:spPr bwMode="auto">
          <a:xfrm>
            <a:off x="2081213" y="2032000"/>
            <a:ext cx="36512" cy="46038"/>
          </a:xfrm>
          <a:custGeom>
            <a:avLst/>
            <a:gdLst>
              <a:gd name="T0" fmla="*/ 2147483647 w 34"/>
              <a:gd name="T1" fmla="*/ 2147483647 h 46"/>
              <a:gd name="T2" fmla="*/ 2147483647 w 34"/>
              <a:gd name="T3" fmla="*/ 2147483647 h 46"/>
              <a:gd name="T4" fmla="*/ 2147483647 w 34"/>
              <a:gd name="T5" fmla="*/ 2147483647 h 46"/>
              <a:gd name="T6" fmla="*/ 2147483647 w 34"/>
              <a:gd name="T7" fmla="*/ 2147483647 h 46"/>
              <a:gd name="T8" fmla="*/ 2147483647 w 34"/>
              <a:gd name="T9" fmla="*/ 2147483647 h 46"/>
              <a:gd name="T10" fmla="*/ 2147483647 w 34"/>
              <a:gd name="T11" fmla="*/ 2147483647 h 46"/>
              <a:gd name="T12" fmla="*/ 2147483647 w 34"/>
              <a:gd name="T13" fmla="*/ 2147483647 h 46"/>
              <a:gd name="T14" fmla="*/ 0 w 34"/>
              <a:gd name="T15" fmla="*/ 2147483647 h 46"/>
              <a:gd name="T16" fmla="*/ 2147483647 w 34"/>
              <a:gd name="T17" fmla="*/ 2147483647 h 46"/>
              <a:gd name="T18" fmla="*/ 2147483647 w 34"/>
              <a:gd name="T19" fmla="*/ 2147483647 h 46"/>
              <a:gd name="T20" fmla="*/ 2147483647 w 34"/>
              <a:gd name="T21" fmla="*/ 2147483647 h 46"/>
              <a:gd name="T22" fmla="*/ 2147483647 w 34"/>
              <a:gd name="T23" fmla="*/ 2147483647 h 46"/>
              <a:gd name="T24" fmla="*/ 2147483647 w 34"/>
              <a:gd name="T25" fmla="*/ 2147483647 h 46"/>
              <a:gd name="T26" fmla="*/ 2147483647 w 34"/>
              <a:gd name="T27" fmla="*/ 2147483647 h 46"/>
              <a:gd name="T28" fmla="*/ 2147483647 w 34"/>
              <a:gd name="T29" fmla="*/ 2147483647 h 46"/>
              <a:gd name="T30" fmla="*/ 2147483647 w 34"/>
              <a:gd name="T31" fmla="*/ 2147483647 h 46"/>
              <a:gd name="T32" fmla="*/ 2147483647 w 34"/>
              <a:gd name="T33" fmla="*/ 2147483647 h 46"/>
              <a:gd name="T34" fmla="*/ 2147483647 w 34"/>
              <a:gd name="T35" fmla="*/ 2147483647 h 46"/>
              <a:gd name="T36" fmla="*/ 2147483647 w 34"/>
              <a:gd name="T37" fmla="*/ 2147483647 h 46"/>
              <a:gd name="T38" fmla="*/ 2147483647 w 34"/>
              <a:gd name="T39" fmla="*/ 2147483647 h 46"/>
              <a:gd name="T40" fmla="*/ 2147483647 w 34"/>
              <a:gd name="T41" fmla="*/ 2147483647 h 46"/>
              <a:gd name="T42" fmla="*/ 2147483647 w 34"/>
              <a:gd name="T43" fmla="*/ 2147483647 h 46"/>
              <a:gd name="T44" fmla="*/ 2147483647 w 34"/>
              <a:gd name="T45" fmla="*/ 2147483647 h 46"/>
              <a:gd name="T46" fmla="*/ 2147483647 w 34"/>
              <a:gd name="T47" fmla="*/ 2147483647 h 46"/>
              <a:gd name="T48" fmla="*/ 2147483647 w 34"/>
              <a:gd name="T49" fmla="*/ 0 h 46"/>
              <a:gd name="T50" fmla="*/ 2147483647 w 34"/>
              <a:gd name="T51" fmla="*/ 0 h 46"/>
              <a:gd name="T52" fmla="*/ 2147483647 w 34"/>
              <a:gd name="T53" fmla="*/ 0 h 46"/>
              <a:gd name="T54" fmla="*/ 2147483647 w 34"/>
              <a:gd name="T55" fmla="*/ 2147483647 h 46"/>
              <a:gd name="T56" fmla="*/ 2147483647 w 34"/>
              <a:gd name="T57" fmla="*/ 2147483647 h 4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4" h="46">
                <a:moveTo>
                  <a:pt x="14" y="4"/>
                </a:moveTo>
                <a:lnTo>
                  <a:pt x="14" y="5"/>
                </a:lnTo>
                <a:lnTo>
                  <a:pt x="13" y="7"/>
                </a:lnTo>
                <a:lnTo>
                  <a:pt x="11" y="12"/>
                </a:lnTo>
                <a:lnTo>
                  <a:pt x="7" y="15"/>
                </a:lnTo>
                <a:lnTo>
                  <a:pt x="4" y="18"/>
                </a:lnTo>
                <a:lnTo>
                  <a:pt x="1" y="23"/>
                </a:lnTo>
                <a:lnTo>
                  <a:pt x="0" y="28"/>
                </a:lnTo>
                <a:lnTo>
                  <a:pt x="3" y="31"/>
                </a:lnTo>
                <a:lnTo>
                  <a:pt x="7" y="35"/>
                </a:lnTo>
                <a:lnTo>
                  <a:pt x="12" y="37"/>
                </a:lnTo>
                <a:lnTo>
                  <a:pt x="16" y="40"/>
                </a:lnTo>
                <a:lnTo>
                  <a:pt x="19" y="44"/>
                </a:lnTo>
                <a:lnTo>
                  <a:pt x="22" y="46"/>
                </a:lnTo>
                <a:lnTo>
                  <a:pt x="27" y="44"/>
                </a:lnTo>
                <a:lnTo>
                  <a:pt x="31" y="40"/>
                </a:lnTo>
                <a:lnTo>
                  <a:pt x="34" y="35"/>
                </a:lnTo>
                <a:lnTo>
                  <a:pt x="34" y="29"/>
                </a:lnTo>
                <a:lnTo>
                  <a:pt x="33" y="24"/>
                </a:lnTo>
                <a:lnTo>
                  <a:pt x="30" y="20"/>
                </a:lnTo>
                <a:lnTo>
                  <a:pt x="30" y="15"/>
                </a:lnTo>
                <a:lnTo>
                  <a:pt x="29" y="9"/>
                </a:lnTo>
                <a:lnTo>
                  <a:pt x="27" y="5"/>
                </a:lnTo>
                <a:lnTo>
                  <a:pt x="23" y="1"/>
                </a:lnTo>
                <a:lnTo>
                  <a:pt x="22" y="0"/>
                </a:lnTo>
                <a:lnTo>
                  <a:pt x="21" y="0"/>
                </a:lnTo>
                <a:lnTo>
                  <a:pt x="19" y="0"/>
                </a:lnTo>
                <a:lnTo>
                  <a:pt x="16" y="1"/>
                </a:lnTo>
                <a:lnTo>
                  <a:pt x="14" y="4"/>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49" name="Freeform 437"/>
          <p:cNvSpPr>
            <a:spLocks/>
          </p:cNvSpPr>
          <p:nvPr/>
        </p:nvSpPr>
        <p:spPr bwMode="auto">
          <a:xfrm>
            <a:off x="2071688" y="1968500"/>
            <a:ext cx="215900" cy="103188"/>
          </a:xfrm>
          <a:custGeom>
            <a:avLst/>
            <a:gdLst>
              <a:gd name="T0" fmla="*/ 2147483647 w 202"/>
              <a:gd name="T1" fmla="*/ 2147483647 h 100"/>
              <a:gd name="T2" fmla="*/ 2147483647 w 202"/>
              <a:gd name="T3" fmla="*/ 2147483647 h 100"/>
              <a:gd name="T4" fmla="*/ 2147483647 w 202"/>
              <a:gd name="T5" fmla="*/ 2147483647 h 100"/>
              <a:gd name="T6" fmla="*/ 2147483647 w 202"/>
              <a:gd name="T7" fmla="*/ 2147483647 h 100"/>
              <a:gd name="T8" fmla="*/ 2147483647 w 202"/>
              <a:gd name="T9" fmla="*/ 2147483647 h 100"/>
              <a:gd name="T10" fmla="*/ 2147483647 w 202"/>
              <a:gd name="T11" fmla="*/ 2147483647 h 100"/>
              <a:gd name="T12" fmla="*/ 2147483647 w 202"/>
              <a:gd name="T13" fmla="*/ 2147483647 h 100"/>
              <a:gd name="T14" fmla="*/ 2147483647 w 202"/>
              <a:gd name="T15" fmla="*/ 2147483647 h 100"/>
              <a:gd name="T16" fmla="*/ 2147483647 w 202"/>
              <a:gd name="T17" fmla="*/ 2147483647 h 100"/>
              <a:gd name="T18" fmla="*/ 2147483647 w 202"/>
              <a:gd name="T19" fmla="*/ 2147483647 h 100"/>
              <a:gd name="T20" fmla="*/ 2147483647 w 202"/>
              <a:gd name="T21" fmla="*/ 2147483647 h 100"/>
              <a:gd name="T22" fmla="*/ 2147483647 w 202"/>
              <a:gd name="T23" fmla="*/ 2147483647 h 100"/>
              <a:gd name="T24" fmla="*/ 2147483647 w 202"/>
              <a:gd name="T25" fmla="*/ 2147483647 h 100"/>
              <a:gd name="T26" fmla="*/ 2147483647 w 202"/>
              <a:gd name="T27" fmla="*/ 2147483647 h 100"/>
              <a:gd name="T28" fmla="*/ 2147483647 w 202"/>
              <a:gd name="T29" fmla="*/ 2147483647 h 100"/>
              <a:gd name="T30" fmla="*/ 2147483647 w 202"/>
              <a:gd name="T31" fmla="*/ 2147483647 h 100"/>
              <a:gd name="T32" fmla="*/ 2147483647 w 202"/>
              <a:gd name="T33" fmla="*/ 2147483647 h 100"/>
              <a:gd name="T34" fmla="*/ 2147483647 w 202"/>
              <a:gd name="T35" fmla="*/ 2147483647 h 100"/>
              <a:gd name="T36" fmla="*/ 2147483647 w 202"/>
              <a:gd name="T37" fmla="*/ 2147483647 h 100"/>
              <a:gd name="T38" fmla="*/ 2147483647 w 202"/>
              <a:gd name="T39" fmla="*/ 2147483647 h 100"/>
              <a:gd name="T40" fmla="*/ 2147483647 w 202"/>
              <a:gd name="T41" fmla="*/ 2147483647 h 100"/>
              <a:gd name="T42" fmla="*/ 2147483647 w 202"/>
              <a:gd name="T43" fmla="*/ 2147483647 h 100"/>
              <a:gd name="T44" fmla="*/ 2147483647 w 202"/>
              <a:gd name="T45" fmla="*/ 2147483647 h 100"/>
              <a:gd name="T46" fmla="*/ 2147483647 w 202"/>
              <a:gd name="T47" fmla="*/ 2147483647 h 100"/>
              <a:gd name="T48" fmla="*/ 2147483647 w 202"/>
              <a:gd name="T49" fmla="*/ 2147483647 h 100"/>
              <a:gd name="T50" fmla="*/ 2147483647 w 202"/>
              <a:gd name="T51" fmla="*/ 2147483647 h 100"/>
              <a:gd name="T52" fmla="*/ 2147483647 w 202"/>
              <a:gd name="T53" fmla="*/ 2147483647 h 100"/>
              <a:gd name="T54" fmla="*/ 0 w 202"/>
              <a:gd name="T55" fmla="*/ 2147483647 h 100"/>
              <a:gd name="T56" fmla="*/ 2147483647 w 202"/>
              <a:gd name="T57" fmla="*/ 2147483647 h 100"/>
              <a:gd name="T58" fmla="*/ 2147483647 w 202"/>
              <a:gd name="T59" fmla="*/ 0 h 100"/>
              <a:gd name="T60" fmla="*/ 2147483647 w 202"/>
              <a:gd name="T61" fmla="*/ 2147483647 h 100"/>
              <a:gd name="T62" fmla="*/ 2147483647 w 202"/>
              <a:gd name="T63" fmla="*/ 2147483647 h 100"/>
              <a:gd name="T64" fmla="*/ 2147483647 w 202"/>
              <a:gd name="T65" fmla="*/ 2147483647 h 100"/>
              <a:gd name="T66" fmla="*/ 2147483647 w 202"/>
              <a:gd name="T67" fmla="*/ 2147483647 h 100"/>
              <a:gd name="T68" fmla="*/ 2147483647 w 202"/>
              <a:gd name="T69" fmla="*/ 2147483647 h 100"/>
              <a:gd name="T70" fmla="*/ 2147483647 w 202"/>
              <a:gd name="T71" fmla="*/ 2147483647 h 100"/>
              <a:gd name="T72" fmla="*/ 2147483647 w 202"/>
              <a:gd name="T73" fmla="*/ 2147483647 h 100"/>
              <a:gd name="T74" fmla="*/ 2147483647 w 202"/>
              <a:gd name="T75" fmla="*/ 2147483647 h 100"/>
              <a:gd name="T76" fmla="*/ 2147483647 w 202"/>
              <a:gd name="T77" fmla="*/ 2147483647 h 100"/>
              <a:gd name="T78" fmla="*/ 2147483647 w 202"/>
              <a:gd name="T79" fmla="*/ 2147483647 h 100"/>
              <a:gd name="T80" fmla="*/ 2147483647 w 202"/>
              <a:gd name="T81" fmla="*/ 2147483647 h 100"/>
              <a:gd name="T82" fmla="*/ 2147483647 w 202"/>
              <a:gd name="T83" fmla="*/ 2147483647 h 100"/>
              <a:gd name="T84" fmla="*/ 2147483647 w 202"/>
              <a:gd name="T85" fmla="*/ 2147483647 h 100"/>
              <a:gd name="T86" fmla="*/ 2147483647 w 202"/>
              <a:gd name="T87" fmla="*/ 2147483647 h 1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02" h="100">
                <a:moveTo>
                  <a:pt x="166" y="28"/>
                </a:moveTo>
                <a:lnTo>
                  <a:pt x="169" y="29"/>
                </a:lnTo>
                <a:lnTo>
                  <a:pt x="176" y="30"/>
                </a:lnTo>
                <a:lnTo>
                  <a:pt x="184" y="33"/>
                </a:lnTo>
                <a:lnTo>
                  <a:pt x="191" y="37"/>
                </a:lnTo>
                <a:lnTo>
                  <a:pt x="196" y="41"/>
                </a:lnTo>
                <a:lnTo>
                  <a:pt x="198" y="46"/>
                </a:lnTo>
                <a:lnTo>
                  <a:pt x="201" y="52"/>
                </a:lnTo>
                <a:lnTo>
                  <a:pt x="201" y="60"/>
                </a:lnTo>
                <a:lnTo>
                  <a:pt x="201" y="67"/>
                </a:lnTo>
                <a:lnTo>
                  <a:pt x="202" y="69"/>
                </a:lnTo>
                <a:lnTo>
                  <a:pt x="201" y="73"/>
                </a:lnTo>
                <a:lnTo>
                  <a:pt x="196" y="76"/>
                </a:lnTo>
                <a:lnTo>
                  <a:pt x="190" y="81"/>
                </a:lnTo>
                <a:lnTo>
                  <a:pt x="186" y="84"/>
                </a:lnTo>
                <a:lnTo>
                  <a:pt x="180" y="85"/>
                </a:lnTo>
                <a:lnTo>
                  <a:pt x="172" y="85"/>
                </a:lnTo>
                <a:lnTo>
                  <a:pt x="166" y="84"/>
                </a:lnTo>
                <a:lnTo>
                  <a:pt x="163" y="83"/>
                </a:lnTo>
                <a:lnTo>
                  <a:pt x="160" y="84"/>
                </a:lnTo>
                <a:lnTo>
                  <a:pt x="156" y="88"/>
                </a:lnTo>
                <a:lnTo>
                  <a:pt x="152" y="90"/>
                </a:lnTo>
                <a:lnTo>
                  <a:pt x="148" y="91"/>
                </a:lnTo>
                <a:lnTo>
                  <a:pt x="142" y="92"/>
                </a:lnTo>
                <a:lnTo>
                  <a:pt x="136" y="92"/>
                </a:lnTo>
                <a:lnTo>
                  <a:pt x="130" y="93"/>
                </a:lnTo>
                <a:lnTo>
                  <a:pt x="125" y="93"/>
                </a:lnTo>
                <a:lnTo>
                  <a:pt x="120" y="94"/>
                </a:lnTo>
                <a:lnTo>
                  <a:pt x="116" y="96"/>
                </a:lnTo>
                <a:lnTo>
                  <a:pt x="111" y="98"/>
                </a:lnTo>
                <a:lnTo>
                  <a:pt x="106" y="99"/>
                </a:lnTo>
                <a:lnTo>
                  <a:pt x="100" y="100"/>
                </a:lnTo>
                <a:lnTo>
                  <a:pt x="92" y="100"/>
                </a:lnTo>
                <a:lnTo>
                  <a:pt x="84" y="99"/>
                </a:lnTo>
                <a:lnTo>
                  <a:pt x="77" y="99"/>
                </a:lnTo>
                <a:lnTo>
                  <a:pt x="73" y="97"/>
                </a:lnTo>
                <a:lnTo>
                  <a:pt x="68" y="93"/>
                </a:lnTo>
                <a:lnTo>
                  <a:pt x="63" y="90"/>
                </a:lnTo>
                <a:lnTo>
                  <a:pt x="58" y="85"/>
                </a:lnTo>
                <a:lnTo>
                  <a:pt x="53" y="79"/>
                </a:lnTo>
                <a:lnTo>
                  <a:pt x="52" y="71"/>
                </a:lnTo>
                <a:lnTo>
                  <a:pt x="53" y="61"/>
                </a:lnTo>
                <a:lnTo>
                  <a:pt x="53" y="54"/>
                </a:lnTo>
                <a:lnTo>
                  <a:pt x="53" y="48"/>
                </a:lnTo>
                <a:lnTo>
                  <a:pt x="51" y="44"/>
                </a:lnTo>
                <a:lnTo>
                  <a:pt x="49" y="39"/>
                </a:lnTo>
                <a:lnTo>
                  <a:pt x="46" y="35"/>
                </a:lnTo>
                <a:lnTo>
                  <a:pt x="42" y="32"/>
                </a:lnTo>
                <a:lnTo>
                  <a:pt x="36" y="32"/>
                </a:lnTo>
                <a:lnTo>
                  <a:pt x="30" y="33"/>
                </a:lnTo>
                <a:lnTo>
                  <a:pt x="28" y="35"/>
                </a:lnTo>
                <a:lnTo>
                  <a:pt x="24" y="35"/>
                </a:lnTo>
                <a:lnTo>
                  <a:pt x="20" y="31"/>
                </a:lnTo>
                <a:lnTo>
                  <a:pt x="12" y="25"/>
                </a:lnTo>
                <a:lnTo>
                  <a:pt x="5" y="22"/>
                </a:lnTo>
                <a:lnTo>
                  <a:pt x="0" y="16"/>
                </a:lnTo>
                <a:lnTo>
                  <a:pt x="1" y="9"/>
                </a:lnTo>
                <a:lnTo>
                  <a:pt x="7" y="3"/>
                </a:lnTo>
                <a:lnTo>
                  <a:pt x="13" y="0"/>
                </a:lnTo>
                <a:lnTo>
                  <a:pt x="19" y="0"/>
                </a:lnTo>
                <a:lnTo>
                  <a:pt x="24" y="1"/>
                </a:lnTo>
                <a:lnTo>
                  <a:pt x="30" y="6"/>
                </a:lnTo>
                <a:lnTo>
                  <a:pt x="34" y="12"/>
                </a:lnTo>
                <a:lnTo>
                  <a:pt x="37" y="17"/>
                </a:lnTo>
                <a:lnTo>
                  <a:pt x="43" y="21"/>
                </a:lnTo>
                <a:lnTo>
                  <a:pt x="49" y="20"/>
                </a:lnTo>
                <a:lnTo>
                  <a:pt x="52" y="16"/>
                </a:lnTo>
                <a:lnTo>
                  <a:pt x="54" y="13"/>
                </a:lnTo>
                <a:lnTo>
                  <a:pt x="59" y="12"/>
                </a:lnTo>
                <a:lnTo>
                  <a:pt x="63" y="13"/>
                </a:lnTo>
                <a:lnTo>
                  <a:pt x="67" y="13"/>
                </a:lnTo>
                <a:lnTo>
                  <a:pt x="69" y="16"/>
                </a:lnTo>
                <a:lnTo>
                  <a:pt x="70" y="21"/>
                </a:lnTo>
                <a:lnTo>
                  <a:pt x="73" y="29"/>
                </a:lnTo>
                <a:lnTo>
                  <a:pt x="80" y="36"/>
                </a:lnTo>
                <a:lnTo>
                  <a:pt x="85" y="43"/>
                </a:lnTo>
                <a:lnTo>
                  <a:pt x="88" y="50"/>
                </a:lnTo>
                <a:lnTo>
                  <a:pt x="91" y="53"/>
                </a:lnTo>
                <a:lnTo>
                  <a:pt x="100" y="52"/>
                </a:lnTo>
                <a:lnTo>
                  <a:pt x="111" y="51"/>
                </a:lnTo>
                <a:lnTo>
                  <a:pt x="119" y="52"/>
                </a:lnTo>
                <a:lnTo>
                  <a:pt x="123" y="53"/>
                </a:lnTo>
                <a:lnTo>
                  <a:pt x="128" y="51"/>
                </a:lnTo>
                <a:lnTo>
                  <a:pt x="133" y="46"/>
                </a:lnTo>
                <a:lnTo>
                  <a:pt x="138" y="41"/>
                </a:lnTo>
                <a:lnTo>
                  <a:pt x="143" y="37"/>
                </a:lnTo>
                <a:lnTo>
                  <a:pt x="149" y="32"/>
                </a:lnTo>
                <a:lnTo>
                  <a:pt x="154" y="29"/>
                </a:lnTo>
                <a:lnTo>
                  <a:pt x="166" y="28"/>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50" name="Freeform 438"/>
          <p:cNvSpPr>
            <a:spLocks/>
          </p:cNvSpPr>
          <p:nvPr/>
        </p:nvSpPr>
        <p:spPr bwMode="auto">
          <a:xfrm>
            <a:off x="1901825" y="1903413"/>
            <a:ext cx="44450" cy="38100"/>
          </a:xfrm>
          <a:custGeom>
            <a:avLst/>
            <a:gdLst>
              <a:gd name="T0" fmla="*/ 2147483647 w 40"/>
              <a:gd name="T1" fmla="*/ 2147483647 h 37"/>
              <a:gd name="T2" fmla="*/ 2147483647 w 40"/>
              <a:gd name="T3" fmla="*/ 2147483647 h 37"/>
              <a:gd name="T4" fmla="*/ 2147483647 w 40"/>
              <a:gd name="T5" fmla="*/ 2147483647 h 37"/>
              <a:gd name="T6" fmla="*/ 2147483647 w 40"/>
              <a:gd name="T7" fmla="*/ 2147483647 h 37"/>
              <a:gd name="T8" fmla="*/ 2147483647 w 40"/>
              <a:gd name="T9" fmla="*/ 2147483647 h 37"/>
              <a:gd name="T10" fmla="*/ 2147483647 w 40"/>
              <a:gd name="T11" fmla="*/ 2147483647 h 37"/>
              <a:gd name="T12" fmla="*/ 2147483647 w 40"/>
              <a:gd name="T13" fmla="*/ 2147483647 h 37"/>
              <a:gd name="T14" fmla="*/ 2147483647 w 40"/>
              <a:gd name="T15" fmla="*/ 2147483647 h 37"/>
              <a:gd name="T16" fmla="*/ 2147483647 w 40"/>
              <a:gd name="T17" fmla="*/ 2147483647 h 37"/>
              <a:gd name="T18" fmla="*/ 2147483647 w 40"/>
              <a:gd name="T19" fmla="*/ 2147483647 h 37"/>
              <a:gd name="T20" fmla="*/ 2147483647 w 40"/>
              <a:gd name="T21" fmla="*/ 2147483647 h 37"/>
              <a:gd name="T22" fmla="*/ 2147483647 w 40"/>
              <a:gd name="T23" fmla="*/ 2147483647 h 37"/>
              <a:gd name="T24" fmla="*/ 2147483647 w 40"/>
              <a:gd name="T25" fmla="*/ 2147483647 h 37"/>
              <a:gd name="T26" fmla="*/ 2147483647 w 40"/>
              <a:gd name="T27" fmla="*/ 2147483647 h 37"/>
              <a:gd name="T28" fmla="*/ 0 w 40"/>
              <a:gd name="T29" fmla="*/ 2147483647 h 37"/>
              <a:gd name="T30" fmla="*/ 2147483647 w 40"/>
              <a:gd name="T31" fmla="*/ 2147483647 h 37"/>
              <a:gd name="T32" fmla="*/ 2147483647 w 40"/>
              <a:gd name="T33" fmla="*/ 2147483647 h 37"/>
              <a:gd name="T34" fmla="*/ 2147483647 w 40"/>
              <a:gd name="T35" fmla="*/ 2147483647 h 37"/>
              <a:gd name="T36" fmla="*/ 2147483647 w 40"/>
              <a:gd name="T37" fmla="*/ 2147483647 h 37"/>
              <a:gd name="T38" fmla="*/ 2147483647 w 40"/>
              <a:gd name="T39" fmla="*/ 0 h 37"/>
              <a:gd name="T40" fmla="*/ 2147483647 w 40"/>
              <a:gd name="T41" fmla="*/ 2147483647 h 37"/>
              <a:gd name="T42" fmla="*/ 2147483647 w 40"/>
              <a:gd name="T43" fmla="*/ 2147483647 h 37"/>
              <a:gd name="T44" fmla="*/ 2147483647 w 40"/>
              <a:gd name="T45" fmla="*/ 2147483647 h 37"/>
              <a:gd name="T46" fmla="*/ 2147483647 w 40"/>
              <a:gd name="T47" fmla="*/ 2147483647 h 37"/>
              <a:gd name="T48" fmla="*/ 2147483647 w 40"/>
              <a:gd name="T49" fmla="*/ 2147483647 h 3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 h="37">
                <a:moveTo>
                  <a:pt x="38" y="20"/>
                </a:moveTo>
                <a:lnTo>
                  <a:pt x="37" y="21"/>
                </a:lnTo>
                <a:lnTo>
                  <a:pt x="35" y="26"/>
                </a:lnTo>
                <a:lnTo>
                  <a:pt x="32" y="30"/>
                </a:lnTo>
                <a:lnTo>
                  <a:pt x="28" y="34"/>
                </a:lnTo>
                <a:lnTo>
                  <a:pt x="24" y="36"/>
                </a:lnTo>
                <a:lnTo>
                  <a:pt x="19" y="37"/>
                </a:lnTo>
                <a:lnTo>
                  <a:pt x="14" y="37"/>
                </a:lnTo>
                <a:lnTo>
                  <a:pt x="13" y="37"/>
                </a:lnTo>
                <a:lnTo>
                  <a:pt x="12" y="36"/>
                </a:lnTo>
                <a:lnTo>
                  <a:pt x="11" y="34"/>
                </a:lnTo>
                <a:lnTo>
                  <a:pt x="9" y="32"/>
                </a:lnTo>
                <a:lnTo>
                  <a:pt x="5" y="28"/>
                </a:lnTo>
                <a:lnTo>
                  <a:pt x="2" y="24"/>
                </a:lnTo>
                <a:lnTo>
                  <a:pt x="0" y="20"/>
                </a:lnTo>
                <a:lnTo>
                  <a:pt x="2" y="17"/>
                </a:lnTo>
                <a:lnTo>
                  <a:pt x="6" y="12"/>
                </a:lnTo>
                <a:lnTo>
                  <a:pt x="12" y="7"/>
                </a:lnTo>
                <a:lnTo>
                  <a:pt x="17" y="3"/>
                </a:lnTo>
                <a:lnTo>
                  <a:pt x="20" y="0"/>
                </a:lnTo>
                <a:lnTo>
                  <a:pt x="25" y="2"/>
                </a:lnTo>
                <a:lnTo>
                  <a:pt x="32" y="4"/>
                </a:lnTo>
                <a:lnTo>
                  <a:pt x="37" y="7"/>
                </a:lnTo>
                <a:lnTo>
                  <a:pt x="40" y="12"/>
                </a:lnTo>
                <a:lnTo>
                  <a:pt x="38" y="20"/>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51" name="Freeform 439"/>
          <p:cNvSpPr>
            <a:spLocks/>
          </p:cNvSpPr>
          <p:nvPr/>
        </p:nvSpPr>
        <p:spPr bwMode="auto">
          <a:xfrm flipV="1">
            <a:off x="2071688" y="1662113"/>
            <a:ext cx="215900" cy="323850"/>
          </a:xfrm>
          <a:custGeom>
            <a:avLst/>
            <a:gdLst>
              <a:gd name="T0" fmla="*/ 2147483647 w 201"/>
              <a:gd name="T1" fmla="*/ 2147483647 h 319"/>
              <a:gd name="T2" fmla="*/ 2147483647 w 201"/>
              <a:gd name="T3" fmla="*/ 2147483647 h 319"/>
              <a:gd name="T4" fmla="*/ 2147483647 w 201"/>
              <a:gd name="T5" fmla="*/ 2147483647 h 319"/>
              <a:gd name="T6" fmla="*/ 2147483647 w 201"/>
              <a:gd name="T7" fmla="*/ 2147483647 h 319"/>
              <a:gd name="T8" fmla="*/ 2147483647 w 201"/>
              <a:gd name="T9" fmla="*/ 2147483647 h 319"/>
              <a:gd name="T10" fmla="*/ 2147483647 w 201"/>
              <a:gd name="T11" fmla="*/ 2147483647 h 319"/>
              <a:gd name="T12" fmla="*/ 2147483647 w 201"/>
              <a:gd name="T13" fmla="*/ 2147483647 h 319"/>
              <a:gd name="T14" fmla="*/ 2147483647 w 201"/>
              <a:gd name="T15" fmla="*/ 2147483647 h 319"/>
              <a:gd name="T16" fmla="*/ 2147483647 w 201"/>
              <a:gd name="T17" fmla="*/ 2147483647 h 319"/>
              <a:gd name="T18" fmla="*/ 2147483647 w 201"/>
              <a:gd name="T19" fmla="*/ 2147483647 h 319"/>
              <a:gd name="T20" fmla="*/ 2147483647 w 201"/>
              <a:gd name="T21" fmla="*/ 2147483647 h 319"/>
              <a:gd name="T22" fmla="*/ 2147483647 w 201"/>
              <a:gd name="T23" fmla="*/ 2147483647 h 319"/>
              <a:gd name="T24" fmla="*/ 2147483647 w 201"/>
              <a:gd name="T25" fmla="*/ 2147483647 h 319"/>
              <a:gd name="T26" fmla="*/ 2147483647 w 201"/>
              <a:gd name="T27" fmla="*/ 2147483647 h 319"/>
              <a:gd name="T28" fmla="*/ 2147483647 w 201"/>
              <a:gd name="T29" fmla="*/ 2147483647 h 319"/>
              <a:gd name="T30" fmla="*/ 2147483647 w 201"/>
              <a:gd name="T31" fmla="*/ 2147483647 h 319"/>
              <a:gd name="T32" fmla="*/ 2147483647 w 201"/>
              <a:gd name="T33" fmla="*/ 2147483647 h 319"/>
              <a:gd name="T34" fmla="*/ 2147483647 w 201"/>
              <a:gd name="T35" fmla="*/ 2147483647 h 319"/>
              <a:gd name="T36" fmla="*/ 2147483647 w 201"/>
              <a:gd name="T37" fmla="*/ 2147483647 h 319"/>
              <a:gd name="T38" fmla="*/ 2147483647 w 201"/>
              <a:gd name="T39" fmla="*/ 2147483647 h 319"/>
              <a:gd name="T40" fmla="*/ 2147483647 w 201"/>
              <a:gd name="T41" fmla="*/ 2147483647 h 319"/>
              <a:gd name="T42" fmla="*/ 2147483647 w 201"/>
              <a:gd name="T43" fmla="*/ 2147483647 h 319"/>
              <a:gd name="T44" fmla="*/ 2147483647 w 201"/>
              <a:gd name="T45" fmla="*/ 2147483647 h 319"/>
              <a:gd name="T46" fmla="*/ 2147483647 w 201"/>
              <a:gd name="T47" fmla="*/ 2147483647 h 319"/>
              <a:gd name="T48" fmla="*/ 2147483647 w 201"/>
              <a:gd name="T49" fmla="*/ 2147483647 h 319"/>
              <a:gd name="T50" fmla="*/ 2147483647 w 201"/>
              <a:gd name="T51" fmla="*/ 0 h 319"/>
              <a:gd name="T52" fmla="*/ 2147483647 w 201"/>
              <a:gd name="T53" fmla="*/ 2147483647 h 319"/>
              <a:gd name="T54" fmla="*/ 2147483647 w 201"/>
              <a:gd name="T55" fmla="*/ 2147483647 h 319"/>
              <a:gd name="T56" fmla="*/ 2147483647 w 201"/>
              <a:gd name="T57" fmla="*/ 2147483647 h 319"/>
              <a:gd name="T58" fmla="*/ 2147483647 w 201"/>
              <a:gd name="T59" fmla="*/ 2147483647 h 319"/>
              <a:gd name="T60" fmla="*/ 2147483647 w 201"/>
              <a:gd name="T61" fmla="*/ 2147483647 h 319"/>
              <a:gd name="T62" fmla="*/ 2147483647 w 201"/>
              <a:gd name="T63" fmla="*/ 2147483647 h 319"/>
              <a:gd name="T64" fmla="*/ 2147483647 w 201"/>
              <a:gd name="T65" fmla="*/ 2147483647 h 319"/>
              <a:gd name="T66" fmla="*/ 2147483647 w 201"/>
              <a:gd name="T67" fmla="*/ 2147483647 h 319"/>
              <a:gd name="T68" fmla="*/ 2147483647 w 201"/>
              <a:gd name="T69" fmla="*/ 2147483647 h 319"/>
              <a:gd name="T70" fmla="*/ 2147483647 w 201"/>
              <a:gd name="T71" fmla="*/ 2147483647 h 319"/>
              <a:gd name="T72" fmla="*/ 2147483647 w 201"/>
              <a:gd name="T73" fmla="*/ 2147483647 h 319"/>
              <a:gd name="T74" fmla="*/ 2147483647 w 201"/>
              <a:gd name="T75" fmla="*/ 2147483647 h 319"/>
              <a:gd name="T76" fmla="*/ 2147483647 w 201"/>
              <a:gd name="T77" fmla="*/ 2147483647 h 319"/>
              <a:gd name="T78" fmla="*/ 2147483647 w 201"/>
              <a:gd name="T79" fmla="*/ 2147483647 h 319"/>
              <a:gd name="T80" fmla="*/ 2147483647 w 201"/>
              <a:gd name="T81" fmla="*/ 2147483647 h 319"/>
              <a:gd name="T82" fmla="*/ 2147483647 w 201"/>
              <a:gd name="T83" fmla="*/ 2147483647 h 319"/>
              <a:gd name="T84" fmla="*/ 2147483647 w 201"/>
              <a:gd name="T85" fmla="*/ 2147483647 h 319"/>
              <a:gd name="T86" fmla="*/ 0 w 201"/>
              <a:gd name="T87" fmla="*/ 2147483647 h 319"/>
              <a:gd name="T88" fmla="*/ 2147483647 w 201"/>
              <a:gd name="T89" fmla="*/ 2147483647 h 319"/>
              <a:gd name="T90" fmla="*/ 2147483647 w 201"/>
              <a:gd name="T91" fmla="*/ 2147483647 h 319"/>
              <a:gd name="T92" fmla="*/ 2147483647 w 201"/>
              <a:gd name="T93" fmla="*/ 2147483647 h 319"/>
              <a:gd name="T94" fmla="*/ 2147483647 w 201"/>
              <a:gd name="T95" fmla="*/ 2147483647 h 319"/>
              <a:gd name="T96" fmla="*/ 2147483647 w 201"/>
              <a:gd name="T97" fmla="*/ 2147483647 h 319"/>
              <a:gd name="T98" fmla="*/ 2147483647 w 201"/>
              <a:gd name="T99" fmla="*/ 2147483647 h 319"/>
              <a:gd name="T100" fmla="*/ 2147483647 w 201"/>
              <a:gd name="T101" fmla="*/ 2147483647 h 319"/>
              <a:gd name="T102" fmla="*/ 2147483647 w 201"/>
              <a:gd name="T103" fmla="*/ 2147483647 h 319"/>
              <a:gd name="T104" fmla="*/ 2147483647 w 201"/>
              <a:gd name="T105" fmla="*/ 2147483647 h 319"/>
              <a:gd name="T106" fmla="*/ 2147483647 w 201"/>
              <a:gd name="T107" fmla="*/ 2147483647 h 319"/>
              <a:gd name="T108" fmla="*/ 2147483647 w 201"/>
              <a:gd name="T109" fmla="*/ 2147483647 h 319"/>
              <a:gd name="T110" fmla="*/ 2147483647 w 201"/>
              <a:gd name="T111" fmla="*/ 2147483647 h 31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01" h="319">
                <a:moveTo>
                  <a:pt x="84" y="267"/>
                </a:moveTo>
                <a:lnTo>
                  <a:pt x="88" y="270"/>
                </a:lnTo>
                <a:lnTo>
                  <a:pt x="93" y="277"/>
                </a:lnTo>
                <a:lnTo>
                  <a:pt x="97" y="283"/>
                </a:lnTo>
                <a:lnTo>
                  <a:pt x="95" y="290"/>
                </a:lnTo>
                <a:lnTo>
                  <a:pt x="88" y="294"/>
                </a:lnTo>
                <a:lnTo>
                  <a:pt x="82" y="296"/>
                </a:lnTo>
                <a:lnTo>
                  <a:pt x="78" y="301"/>
                </a:lnTo>
                <a:lnTo>
                  <a:pt x="80" y="308"/>
                </a:lnTo>
                <a:lnTo>
                  <a:pt x="82" y="315"/>
                </a:lnTo>
                <a:lnTo>
                  <a:pt x="85" y="318"/>
                </a:lnTo>
                <a:lnTo>
                  <a:pt x="92" y="319"/>
                </a:lnTo>
                <a:lnTo>
                  <a:pt x="104" y="319"/>
                </a:lnTo>
                <a:lnTo>
                  <a:pt x="116" y="319"/>
                </a:lnTo>
                <a:lnTo>
                  <a:pt x="123" y="318"/>
                </a:lnTo>
                <a:lnTo>
                  <a:pt x="129" y="316"/>
                </a:lnTo>
                <a:lnTo>
                  <a:pt x="136" y="312"/>
                </a:lnTo>
                <a:lnTo>
                  <a:pt x="144" y="309"/>
                </a:lnTo>
                <a:lnTo>
                  <a:pt x="151" y="305"/>
                </a:lnTo>
                <a:lnTo>
                  <a:pt x="158" y="304"/>
                </a:lnTo>
                <a:lnTo>
                  <a:pt x="164" y="304"/>
                </a:lnTo>
                <a:lnTo>
                  <a:pt x="171" y="306"/>
                </a:lnTo>
                <a:lnTo>
                  <a:pt x="176" y="306"/>
                </a:lnTo>
                <a:lnTo>
                  <a:pt x="182" y="305"/>
                </a:lnTo>
                <a:lnTo>
                  <a:pt x="187" y="300"/>
                </a:lnTo>
                <a:lnTo>
                  <a:pt x="191" y="294"/>
                </a:lnTo>
                <a:lnTo>
                  <a:pt x="197" y="289"/>
                </a:lnTo>
                <a:lnTo>
                  <a:pt x="198" y="285"/>
                </a:lnTo>
                <a:lnTo>
                  <a:pt x="191" y="279"/>
                </a:lnTo>
                <a:lnTo>
                  <a:pt x="180" y="273"/>
                </a:lnTo>
                <a:lnTo>
                  <a:pt x="173" y="270"/>
                </a:lnTo>
                <a:lnTo>
                  <a:pt x="169" y="266"/>
                </a:lnTo>
                <a:lnTo>
                  <a:pt x="172" y="263"/>
                </a:lnTo>
                <a:lnTo>
                  <a:pt x="177" y="259"/>
                </a:lnTo>
                <a:lnTo>
                  <a:pt x="181" y="256"/>
                </a:lnTo>
                <a:lnTo>
                  <a:pt x="182" y="251"/>
                </a:lnTo>
                <a:lnTo>
                  <a:pt x="182" y="244"/>
                </a:lnTo>
                <a:lnTo>
                  <a:pt x="180" y="238"/>
                </a:lnTo>
                <a:lnTo>
                  <a:pt x="179" y="235"/>
                </a:lnTo>
                <a:lnTo>
                  <a:pt x="179" y="232"/>
                </a:lnTo>
                <a:lnTo>
                  <a:pt x="182" y="227"/>
                </a:lnTo>
                <a:lnTo>
                  <a:pt x="188" y="219"/>
                </a:lnTo>
                <a:lnTo>
                  <a:pt x="195" y="209"/>
                </a:lnTo>
                <a:lnTo>
                  <a:pt x="197" y="197"/>
                </a:lnTo>
                <a:lnTo>
                  <a:pt x="190" y="187"/>
                </a:lnTo>
                <a:lnTo>
                  <a:pt x="177" y="179"/>
                </a:lnTo>
                <a:lnTo>
                  <a:pt x="168" y="173"/>
                </a:lnTo>
                <a:lnTo>
                  <a:pt x="165" y="168"/>
                </a:lnTo>
                <a:lnTo>
                  <a:pt x="168" y="162"/>
                </a:lnTo>
                <a:lnTo>
                  <a:pt x="177" y="156"/>
                </a:lnTo>
                <a:lnTo>
                  <a:pt x="188" y="149"/>
                </a:lnTo>
                <a:lnTo>
                  <a:pt x="195" y="139"/>
                </a:lnTo>
                <a:lnTo>
                  <a:pt x="195" y="130"/>
                </a:lnTo>
                <a:lnTo>
                  <a:pt x="192" y="120"/>
                </a:lnTo>
                <a:lnTo>
                  <a:pt x="194" y="109"/>
                </a:lnTo>
                <a:lnTo>
                  <a:pt x="195" y="100"/>
                </a:lnTo>
                <a:lnTo>
                  <a:pt x="196" y="90"/>
                </a:lnTo>
                <a:lnTo>
                  <a:pt x="197" y="77"/>
                </a:lnTo>
                <a:lnTo>
                  <a:pt x="199" y="65"/>
                </a:lnTo>
                <a:lnTo>
                  <a:pt x="201" y="55"/>
                </a:lnTo>
                <a:lnTo>
                  <a:pt x="196" y="52"/>
                </a:lnTo>
                <a:lnTo>
                  <a:pt x="189" y="54"/>
                </a:lnTo>
                <a:lnTo>
                  <a:pt x="183" y="54"/>
                </a:lnTo>
                <a:lnTo>
                  <a:pt x="183" y="51"/>
                </a:lnTo>
                <a:lnTo>
                  <a:pt x="190" y="40"/>
                </a:lnTo>
                <a:lnTo>
                  <a:pt x="197" y="29"/>
                </a:lnTo>
                <a:lnTo>
                  <a:pt x="199" y="18"/>
                </a:lnTo>
                <a:lnTo>
                  <a:pt x="198" y="10"/>
                </a:lnTo>
                <a:lnTo>
                  <a:pt x="194" y="6"/>
                </a:lnTo>
                <a:lnTo>
                  <a:pt x="192" y="5"/>
                </a:lnTo>
                <a:lnTo>
                  <a:pt x="190" y="5"/>
                </a:lnTo>
                <a:lnTo>
                  <a:pt x="189" y="5"/>
                </a:lnTo>
                <a:lnTo>
                  <a:pt x="187" y="5"/>
                </a:lnTo>
                <a:lnTo>
                  <a:pt x="179" y="6"/>
                </a:lnTo>
                <a:lnTo>
                  <a:pt x="173" y="3"/>
                </a:lnTo>
                <a:lnTo>
                  <a:pt x="168" y="1"/>
                </a:lnTo>
                <a:lnTo>
                  <a:pt x="164" y="0"/>
                </a:lnTo>
                <a:lnTo>
                  <a:pt x="163" y="0"/>
                </a:lnTo>
                <a:lnTo>
                  <a:pt x="161" y="0"/>
                </a:lnTo>
                <a:lnTo>
                  <a:pt x="160" y="1"/>
                </a:lnTo>
                <a:lnTo>
                  <a:pt x="159" y="2"/>
                </a:lnTo>
                <a:lnTo>
                  <a:pt x="156" y="5"/>
                </a:lnTo>
                <a:lnTo>
                  <a:pt x="151" y="6"/>
                </a:lnTo>
                <a:lnTo>
                  <a:pt x="145" y="6"/>
                </a:lnTo>
                <a:lnTo>
                  <a:pt x="139" y="7"/>
                </a:lnTo>
                <a:lnTo>
                  <a:pt x="135" y="8"/>
                </a:lnTo>
                <a:lnTo>
                  <a:pt x="129" y="9"/>
                </a:lnTo>
                <a:lnTo>
                  <a:pt x="126" y="10"/>
                </a:lnTo>
                <a:lnTo>
                  <a:pt x="123" y="14"/>
                </a:lnTo>
                <a:lnTo>
                  <a:pt x="121" y="17"/>
                </a:lnTo>
                <a:lnTo>
                  <a:pt x="119" y="18"/>
                </a:lnTo>
                <a:lnTo>
                  <a:pt x="115" y="18"/>
                </a:lnTo>
                <a:lnTo>
                  <a:pt x="108" y="20"/>
                </a:lnTo>
                <a:lnTo>
                  <a:pt x="100" y="23"/>
                </a:lnTo>
                <a:lnTo>
                  <a:pt x="93" y="26"/>
                </a:lnTo>
                <a:lnTo>
                  <a:pt x="87" y="31"/>
                </a:lnTo>
                <a:lnTo>
                  <a:pt x="82" y="39"/>
                </a:lnTo>
                <a:lnTo>
                  <a:pt x="80" y="47"/>
                </a:lnTo>
                <a:lnTo>
                  <a:pt x="81" y="54"/>
                </a:lnTo>
                <a:lnTo>
                  <a:pt x="81" y="59"/>
                </a:lnTo>
                <a:lnTo>
                  <a:pt x="80" y="60"/>
                </a:lnTo>
                <a:lnTo>
                  <a:pt x="74" y="61"/>
                </a:lnTo>
                <a:lnTo>
                  <a:pt x="67" y="62"/>
                </a:lnTo>
                <a:lnTo>
                  <a:pt x="60" y="66"/>
                </a:lnTo>
                <a:lnTo>
                  <a:pt x="59" y="70"/>
                </a:lnTo>
                <a:lnTo>
                  <a:pt x="57" y="74"/>
                </a:lnTo>
                <a:lnTo>
                  <a:pt x="52" y="77"/>
                </a:lnTo>
                <a:lnTo>
                  <a:pt x="46" y="81"/>
                </a:lnTo>
                <a:lnTo>
                  <a:pt x="43" y="84"/>
                </a:lnTo>
                <a:lnTo>
                  <a:pt x="40" y="89"/>
                </a:lnTo>
                <a:lnTo>
                  <a:pt x="37" y="93"/>
                </a:lnTo>
                <a:lnTo>
                  <a:pt x="35" y="99"/>
                </a:lnTo>
                <a:lnTo>
                  <a:pt x="38" y="107"/>
                </a:lnTo>
                <a:lnTo>
                  <a:pt x="44" y="115"/>
                </a:lnTo>
                <a:lnTo>
                  <a:pt x="47" y="122"/>
                </a:lnTo>
                <a:lnTo>
                  <a:pt x="49" y="128"/>
                </a:lnTo>
                <a:lnTo>
                  <a:pt x="47" y="132"/>
                </a:lnTo>
                <a:lnTo>
                  <a:pt x="45" y="138"/>
                </a:lnTo>
                <a:lnTo>
                  <a:pt x="44" y="143"/>
                </a:lnTo>
                <a:lnTo>
                  <a:pt x="43" y="143"/>
                </a:lnTo>
                <a:lnTo>
                  <a:pt x="38" y="136"/>
                </a:lnTo>
                <a:lnTo>
                  <a:pt x="34" y="126"/>
                </a:lnTo>
                <a:lnTo>
                  <a:pt x="31" y="118"/>
                </a:lnTo>
                <a:lnTo>
                  <a:pt x="28" y="113"/>
                </a:lnTo>
                <a:lnTo>
                  <a:pt x="24" y="114"/>
                </a:lnTo>
                <a:lnTo>
                  <a:pt x="21" y="118"/>
                </a:lnTo>
                <a:lnTo>
                  <a:pt x="16" y="123"/>
                </a:lnTo>
                <a:lnTo>
                  <a:pt x="12" y="128"/>
                </a:lnTo>
                <a:lnTo>
                  <a:pt x="9" y="132"/>
                </a:lnTo>
                <a:lnTo>
                  <a:pt x="7" y="141"/>
                </a:lnTo>
                <a:lnTo>
                  <a:pt x="4" y="153"/>
                </a:lnTo>
                <a:lnTo>
                  <a:pt x="0" y="166"/>
                </a:lnTo>
                <a:lnTo>
                  <a:pt x="0" y="176"/>
                </a:lnTo>
                <a:lnTo>
                  <a:pt x="1" y="184"/>
                </a:lnTo>
                <a:lnTo>
                  <a:pt x="2" y="190"/>
                </a:lnTo>
                <a:lnTo>
                  <a:pt x="6" y="195"/>
                </a:lnTo>
                <a:lnTo>
                  <a:pt x="12" y="198"/>
                </a:lnTo>
                <a:lnTo>
                  <a:pt x="19" y="199"/>
                </a:lnTo>
                <a:lnTo>
                  <a:pt x="23" y="200"/>
                </a:lnTo>
                <a:lnTo>
                  <a:pt x="27" y="200"/>
                </a:lnTo>
                <a:lnTo>
                  <a:pt x="30" y="199"/>
                </a:lnTo>
                <a:lnTo>
                  <a:pt x="31" y="200"/>
                </a:lnTo>
                <a:lnTo>
                  <a:pt x="30" y="205"/>
                </a:lnTo>
                <a:lnTo>
                  <a:pt x="28" y="211"/>
                </a:lnTo>
                <a:lnTo>
                  <a:pt x="24" y="215"/>
                </a:lnTo>
                <a:lnTo>
                  <a:pt x="23" y="219"/>
                </a:lnTo>
                <a:lnTo>
                  <a:pt x="24" y="224"/>
                </a:lnTo>
                <a:lnTo>
                  <a:pt x="28" y="229"/>
                </a:lnTo>
                <a:lnTo>
                  <a:pt x="31" y="234"/>
                </a:lnTo>
                <a:lnTo>
                  <a:pt x="36" y="238"/>
                </a:lnTo>
                <a:lnTo>
                  <a:pt x="44" y="245"/>
                </a:lnTo>
                <a:lnTo>
                  <a:pt x="54" y="248"/>
                </a:lnTo>
                <a:lnTo>
                  <a:pt x="63" y="244"/>
                </a:lnTo>
                <a:lnTo>
                  <a:pt x="70" y="237"/>
                </a:lnTo>
                <a:lnTo>
                  <a:pt x="75" y="232"/>
                </a:lnTo>
                <a:lnTo>
                  <a:pt x="77" y="229"/>
                </a:lnTo>
                <a:lnTo>
                  <a:pt x="82" y="230"/>
                </a:lnTo>
                <a:lnTo>
                  <a:pt x="88" y="234"/>
                </a:lnTo>
                <a:lnTo>
                  <a:pt x="96" y="240"/>
                </a:lnTo>
                <a:lnTo>
                  <a:pt x="104" y="247"/>
                </a:lnTo>
                <a:lnTo>
                  <a:pt x="111" y="256"/>
                </a:lnTo>
                <a:lnTo>
                  <a:pt x="113" y="263"/>
                </a:lnTo>
                <a:lnTo>
                  <a:pt x="113" y="264"/>
                </a:lnTo>
                <a:lnTo>
                  <a:pt x="110" y="262"/>
                </a:lnTo>
                <a:lnTo>
                  <a:pt x="103" y="256"/>
                </a:lnTo>
                <a:lnTo>
                  <a:pt x="93" y="252"/>
                </a:lnTo>
                <a:lnTo>
                  <a:pt x="85" y="252"/>
                </a:lnTo>
                <a:lnTo>
                  <a:pt x="82" y="258"/>
                </a:lnTo>
                <a:lnTo>
                  <a:pt x="84" y="267"/>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52" name="Freeform 440"/>
          <p:cNvSpPr>
            <a:spLocks/>
          </p:cNvSpPr>
          <p:nvPr/>
        </p:nvSpPr>
        <p:spPr bwMode="auto">
          <a:xfrm>
            <a:off x="2076450" y="1930400"/>
            <a:ext cx="36513" cy="17463"/>
          </a:xfrm>
          <a:custGeom>
            <a:avLst/>
            <a:gdLst>
              <a:gd name="T0" fmla="*/ 2147483647 w 34"/>
              <a:gd name="T1" fmla="*/ 0 h 18"/>
              <a:gd name="T2" fmla="*/ 2147483647 w 34"/>
              <a:gd name="T3" fmla="*/ 2147483647 h 18"/>
              <a:gd name="T4" fmla="*/ 2147483647 w 34"/>
              <a:gd name="T5" fmla="*/ 2147483647 h 18"/>
              <a:gd name="T6" fmla="*/ 2147483647 w 34"/>
              <a:gd name="T7" fmla="*/ 2147483647 h 18"/>
              <a:gd name="T8" fmla="*/ 2147483647 w 34"/>
              <a:gd name="T9" fmla="*/ 2147483647 h 18"/>
              <a:gd name="T10" fmla="*/ 2147483647 w 34"/>
              <a:gd name="T11" fmla="*/ 2147483647 h 18"/>
              <a:gd name="T12" fmla="*/ 2147483647 w 34"/>
              <a:gd name="T13" fmla="*/ 2147483647 h 18"/>
              <a:gd name="T14" fmla="*/ 2147483647 w 34"/>
              <a:gd name="T15" fmla="*/ 2147483647 h 18"/>
              <a:gd name="T16" fmla="*/ 2147483647 w 34"/>
              <a:gd name="T17" fmla="*/ 2147483647 h 18"/>
              <a:gd name="T18" fmla="*/ 2147483647 w 34"/>
              <a:gd name="T19" fmla="*/ 2147483647 h 18"/>
              <a:gd name="T20" fmla="*/ 0 w 34"/>
              <a:gd name="T21" fmla="*/ 2147483647 h 18"/>
              <a:gd name="T22" fmla="*/ 0 w 34"/>
              <a:gd name="T23" fmla="*/ 2147483647 h 18"/>
              <a:gd name="T24" fmla="*/ 2147483647 w 34"/>
              <a:gd name="T25" fmla="*/ 2147483647 h 18"/>
              <a:gd name="T26" fmla="*/ 2147483647 w 34"/>
              <a:gd name="T27" fmla="*/ 2147483647 h 18"/>
              <a:gd name="T28" fmla="*/ 2147483647 w 34"/>
              <a:gd name="T29" fmla="*/ 2147483647 h 18"/>
              <a:gd name="T30" fmla="*/ 2147483647 w 34"/>
              <a:gd name="T31" fmla="*/ 2147483647 h 18"/>
              <a:gd name="T32" fmla="*/ 2147483647 w 34"/>
              <a:gd name="T33" fmla="*/ 0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4" h="18">
                <a:moveTo>
                  <a:pt x="31" y="0"/>
                </a:moveTo>
                <a:lnTo>
                  <a:pt x="32" y="1"/>
                </a:lnTo>
                <a:lnTo>
                  <a:pt x="34" y="3"/>
                </a:lnTo>
                <a:lnTo>
                  <a:pt x="34" y="6"/>
                </a:lnTo>
                <a:lnTo>
                  <a:pt x="30" y="10"/>
                </a:lnTo>
                <a:lnTo>
                  <a:pt x="24" y="14"/>
                </a:lnTo>
                <a:lnTo>
                  <a:pt x="22" y="16"/>
                </a:lnTo>
                <a:lnTo>
                  <a:pt x="19" y="18"/>
                </a:lnTo>
                <a:lnTo>
                  <a:pt x="12" y="18"/>
                </a:lnTo>
                <a:lnTo>
                  <a:pt x="4" y="16"/>
                </a:lnTo>
                <a:lnTo>
                  <a:pt x="0" y="13"/>
                </a:lnTo>
                <a:lnTo>
                  <a:pt x="0" y="9"/>
                </a:lnTo>
                <a:lnTo>
                  <a:pt x="4" y="7"/>
                </a:lnTo>
                <a:lnTo>
                  <a:pt x="14" y="4"/>
                </a:lnTo>
                <a:lnTo>
                  <a:pt x="22" y="2"/>
                </a:lnTo>
                <a:lnTo>
                  <a:pt x="29" y="1"/>
                </a:lnTo>
                <a:lnTo>
                  <a:pt x="31" y="0"/>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53" name="Freeform 441"/>
          <p:cNvSpPr>
            <a:spLocks/>
          </p:cNvSpPr>
          <p:nvPr/>
        </p:nvSpPr>
        <p:spPr bwMode="auto">
          <a:xfrm>
            <a:off x="2057400" y="1884363"/>
            <a:ext cx="33338" cy="47625"/>
          </a:xfrm>
          <a:custGeom>
            <a:avLst/>
            <a:gdLst>
              <a:gd name="T0" fmla="*/ 2147483647 w 34"/>
              <a:gd name="T1" fmla="*/ 2147483647 h 46"/>
              <a:gd name="T2" fmla="*/ 2147483647 w 34"/>
              <a:gd name="T3" fmla="*/ 2147483647 h 46"/>
              <a:gd name="T4" fmla="*/ 2147483647 w 34"/>
              <a:gd name="T5" fmla="*/ 2147483647 h 46"/>
              <a:gd name="T6" fmla="*/ 2147483647 w 34"/>
              <a:gd name="T7" fmla="*/ 0 h 46"/>
              <a:gd name="T8" fmla="*/ 2147483647 w 34"/>
              <a:gd name="T9" fmla="*/ 0 h 46"/>
              <a:gd name="T10" fmla="*/ 2147483647 w 34"/>
              <a:gd name="T11" fmla="*/ 2147483647 h 46"/>
              <a:gd name="T12" fmla="*/ 0 w 34"/>
              <a:gd name="T13" fmla="*/ 2147483647 h 46"/>
              <a:gd name="T14" fmla="*/ 2147483647 w 34"/>
              <a:gd name="T15" fmla="*/ 2147483647 h 46"/>
              <a:gd name="T16" fmla="*/ 2147483647 w 34"/>
              <a:gd name="T17" fmla="*/ 2147483647 h 46"/>
              <a:gd name="T18" fmla="*/ 2147483647 w 34"/>
              <a:gd name="T19" fmla="*/ 2147483647 h 46"/>
              <a:gd name="T20" fmla="*/ 2147483647 w 34"/>
              <a:gd name="T21" fmla="*/ 2147483647 h 46"/>
              <a:gd name="T22" fmla="*/ 2147483647 w 34"/>
              <a:gd name="T23" fmla="*/ 2147483647 h 46"/>
              <a:gd name="T24" fmla="*/ 2147483647 w 34"/>
              <a:gd name="T25" fmla="*/ 2147483647 h 46"/>
              <a:gd name="T26" fmla="*/ 2147483647 w 34"/>
              <a:gd name="T27" fmla="*/ 2147483647 h 46"/>
              <a:gd name="T28" fmla="*/ 2147483647 w 34"/>
              <a:gd name="T29" fmla="*/ 2147483647 h 46"/>
              <a:gd name="T30" fmla="*/ 2147483647 w 34"/>
              <a:gd name="T31" fmla="*/ 2147483647 h 46"/>
              <a:gd name="T32" fmla="*/ 2147483647 w 34"/>
              <a:gd name="T33" fmla="*/ 2147483647 h 46"/>
              <a:gd name="T34" fmla="*/ 2147483647 w 34"/>
              <a:gd name="T35" fmla="*/ 2147483647 h 46"/>
              <a:gd name="T36" fmla="*/ 2147483647 w 34"/>
              <a:gd name="T37" fmla="*/ 2147483647 h 46"/>
              <a:gd name="T38" fmla="*/ 2147483647 w 34"/>
              <a:gd name="T39" fmla="*/ 2147483647 h 46"/>
              <a:gd name="T40" fmla="*/ 2147483647 w 34"/>
              <a:gd name="T41" fmla="*/ 2147483647 h 46"/>
              <a:gd name="T42" fmla="*/ 2147483647 w 34"/>
              <a:gd name="T43" fmla="*/ 2147483647 h 46"/>
              <a:gd name="T44" fmla="*/ 2147483647 w 34"/>
              <a:gd name="T45" fmla="*/ 2147483647 h 46"/>
              <a:gd name="T46" fmla="*/ 2147483647 w 34"/>
              <a:gd name="T47" fmla="*/ 2147483647 h 46"/>
              <a:gd name="T48" fmla="*/ 2147483647 w 34"/>
              <a:gd name="T49" fmla="*/ 2147483647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4" h="46">
                <a:moveTo>
                  <a:pt x="22" y="14"/>
                </a:moveTo>
                <a:lnTo>
                  <a:pt x="20" y="10"/>
                </a:lnTo>
                <a:lnTo>
                  <a:pt x="14" y="5"/>
                </a:lnTo>
                <a:lnTo>
                  <a:pt x="7" y="0"/>
                </a:lnTo>
                <a:lnTo>
                  <a:pt x="3" y="0"/>
                </a:lnTo>
                <a:lnTo>
                  <a:pt x="1" y="5"/>
                </a:lnTo>
                <a:lnTo>
                  <a:pt x="0" y="10"/>
                </a:lnTo>
                <a:lnTo>
                  <a:pt x="1" y="15"/>
                </a:lnTo>
                <a:lnTo>
                  <a:pt x="1" y="20"/>
                </a:lnTo>
                <a:lnTo>
                  <a:pt x="3" y="27"/>
                </a:lnTo>
                <a:lnTo>
                  <a:pt x="4" y="36"/>
                </a:lnTo>
                <a:lnTo>
                  <a:pt x="7" y="43"/>
                </a:lnTo>
                <a:lnTo>
                  <a:pt x="11" y="46"/>
                </a:lnTo>
                <a:lnTo>
                  <a:pt x="16" y="46"/>
                </a:lnTo>
                <a:lnTo>
                  <a:pt x="21" y="44"/>
                </a:lnTo>
                <a:lnTo>
                  <a:pt x="26" y="42"/>
                </a:lnTo>
                <a:lnTo>
                  <a:pt x="29" y="38"/>
                </a:lnTo>
                <a:lnTo>
                  <a:pt x="31" y="33"/>
                </a:lnTo>
                <a:lnTo>
                  <a:pt x="34" y="30"/>
                </a:lnTo>
                <a:lnTo>
                  <a:pt x="34" y="27"/>
                </a:lnTo>
                <a:lnTo>
                  <a:pt x="30" y="22"/>
                </a:lnTo>
                <a:lnTo>
                  <a:pt x="26" y="17"/>
                </a:lnTo>
                <a:lnTo>
                  <a:pt x="23" y="15"/>
                </a:lnTo>
                <a:lnTo>
                  <a:pt x="22" y="14"/>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54" name="Freeform 442"/>
          <p:cNvSpPr>
            <a:spLocks/>
          </p:cNvSpPr>
          <p:nvPr/>
        </p:nvSpPr>
        <p:spPr bwMode="auto">
          <a:xfrm>
            <a:off x="1990725" y="1862138"/>
            <a:ext cx="60325" cy="68262"/>
          </a:xfrm>
          <a:custGeom>
            <a:avLst/>
            <a:gdLst>
              <a:gd name="T0" fmla="*/ 2147483647 w 58"/>
              <a:gd name="T1" fmla="*/ 2147483647 h 67"/>
              <a:gd name="T2" fmla="*/ 2147483647 w 58"/>
              <a:gd name="T3" fmla="*/ 2147483647 h 67"/>
              <a:gd name="T4" fmla="*/ 2147483647 w 58"/>
              <a:gd name="T5" fmla="*/ 2147483647 h 67"/>
              <a:gd name="T6" fmla="*/ 2147483647 w 58"/>
              <a:gd name="T7" fmla="*/ 2147483647 h 67"/>
              <a:gd name="T8" fmla="*/ 2147483647 w 58"/>
              <a:gd name="T9" fmla="*/ 2147483647 h 67"/>
              <a:gd name="T10" fmla="*/ 2147483647 w 58"/>
              <a:gd name="T11" fmla="*/ 2147483647 h 67"/>
              <a:gd name="T12" fmla="*/ 2147483647 w 58"/>
              <a:gd name="T13" fmla="*/ 2147483647 h 67"/>
              <a:gd name="T14" fmla="*/ 2147483647 w 58"/>
              <a:gd name="T15" fmla="*/ 2147483647 h 67"/>
              <a:gd name="T16" fmla="*/ 2147483647 w 58"/>
              <a:gd name="T17" fmla="*/ 2147483647 h 67"/>
              <a:gd name="T18" fmla="*/ 2147483647 w 58"/>
              <a:gd name="T19" fmla="*/ 2147483647 h 67"/>
              <a:gd name="T20" fmla="*/ 2147483647 w 58"/>
              <a:gd name="T21" fmla="*/ 2147483647 h 67"/>
              <a:gd name="T22" fmla="*/ 2147483647 w 58"/>
              <a:gd name="T23" fmla="*/ 2147483647 h 67"/>
              <a:gd name="T24" fmla="*/ 2147483647 w 58"/>
              <a:gd name="T25" fmla="*/ 2147483647 h 67"/>
              <a:gd name="T26" fmla="*/ 2147483647 w 58"/>
              <a:gd name="T27" fmla="*/ 2147483647 h 67"/>
              <a:gd name="T28" fmla="*/ 2147483647 w 58"/>
              <a:gd name="T29" fmla="*/ 2147483647 h 67"/>
              <a:gd name="T30" fmla="*/ 2147483647 w 58"/>
              <a:gd name="T31" fmla="*/ 2147483647 h 67"/>
              <a:gd name="T32" fmla="*/ 2147483647 w 58"/>
              <a:gd name="T33" fmla="*/ 2147483647 h 67"/>
              <a:gd name="T34" fmla="*/ 2147483647 w 58"/>
              <a:gd name="T35" fmla="*/ 2147483647 h 67"/>
              <a:gd name="T36" fmla="*/ 2147483647 w 58"/>
              <a:gd name="T37" fmla="*/ 2147483647 h 67"/>
              <a:gd name="T38" fmla="*/ 2147483647 w 58"/>
              <a:gd name="T39" fmla="*/ 2147483647 h 67"/>
              <a:gd name="T40" fmla="*/ 2147483647 w 58"/>
              <a:gd name="T41" fmla="*/ 2147483647 h 67"/>
              <a:gd name="T42" fmla="*/ 2147483647 w 58"/>
              <a:gd name="T43" fmla="*/ 2147483647 h 67"/>
              <a:gd name="T44" fmla="*/ 2147483647 w 58"/>
              <a:gd name="T45" fmla="*/ 2147483647 h 67"/>
              <a:gd name="T46" fmla="*/ 0 w 58"/>
              <a:gd name="T47" fmla="*/ 2147483647 h 67"/>
              <a:gd name="T48" fmla="*/ 2147483647 w 58"/>
              <a:gd name="T49" fmla="*/ 0 h 67"/>
              <a:gd name="T50" fmla="*/ 2147483647 w 58"/>
              <a:gd name="T51" fmla="*/ 0 h 67"/>
              <a:gd name="T52" fmla="*/ 2147483647 w 58"/>
              <a:gd name="T53" fmla="*/ 0 h 67"/>
              <a:gd name="T54" fmla="*/ 2147483647 w 58"/>
              <a:gd name="T55" fmla="*/ 2147483647 h 67"/>
              <a:gd name="T56" fmla="*/ 2147483647 w 58"/>
              <a:gd name="T57" fmla="*/ 2147483647 h 67"/>
              <a:gd name="T58" fmla="*/ 2147483647 w 58"/>
              <a:gd name="T59" fmla="*/ 2147483647 h 67"/>
              <a:gd name="T60" fmla="*/ 2147483647 w 58"/>
              <a:gd name="T61" fmla="*/ 2147483647 h 67"/>
              <a:gd name="T62" fmla="*/ 2147483647 w 58"/>
              <a:gd name="T63" fmla="*/ 2147483647 h 67"/>
              <a:gd name="T64" fmla="*/ 2147483647 w 58"/>
              <a:gd name="T65" fmla="*/ 2147483647 h 67"/>
              <a:gd name="T66" fmla="*/ 2147483647 w 58"/>
              <a:gd name="T67" fmla="*/ 2147483647 h 67"/>
              <a:gd name="T68" fmla="*/ 2147483647 w 58"/>
              <a:gd name="T69" fmla="*/ 2147483647 h 67"/>
              <a:gd name="T70" fmla="*/ 2147483647 w 58"/>
              <a:gd name="T71" fmla="*/ 2147483647 h 67"/>
              <a:gd name="T72" fmla="*/ 2147483647 w 58"/>
              <a:gd name="T73" fmla="*/ 2147483647 h 6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8" h="67">
                <a:moveTo>
                  <a:pt x="53" y="34"/>
                </a:moveTo>
                <a:lnTo>
                  <a:pt x="54" y="37"/>
                </a:lnTo>
                <a:lnTo>
                  <a:pt x="57" y="44"/>
                </a:lnTo>
                <a:lnTo>
                  <a:pt x="58" y="53"/>
                </a:lnTo>
                <a:lnTo>
                  <a:pt x="57" y="60"/>
                </a:lnTo>
                <a:lnTo>
                  <a:pt x="54" y="64"/>
                </a:lnTo>
                <a:lnTo>
                  <a:pt x="52" y="66"/>
                </a:lnTo>
                <a:lnTo>
                  <a:pt x="48" y="67"/>
                </a:lnTo>
                <a:lnTo>
                  <a:pt x="44" y="65"/>
                </a:lnTo>
                <a:lnTo>
                  <a:pt x="39" y="62"/>
                </a:lnTo>
                <a:lnTo>
                  <a:pt x="35" y="60"/>
                </a:lnTo>
                <a:lnTo>
                  <a:pt x="32" y="58"/>
                </a:lnTo>
                <a:lnTo>
                  <a:pt x="29" y="53"/>
                </a:lnTo>
                <a:lnTo>
                  <a:pt x="24" y="50"/>
                </a:lnTo>
                <a:lnTo>
                  <a:pt x="17" y="49"/>
                </a:lnTo>
                <a:lnTo>
                  <a:pt x="12" y="47"/>
                </a:lnTo>
                <a:lnTo>
                  <a:pt x="8" y="42"/>
                </a:lnTo>
                <a:lnTo>
                  <a:pt x="9" y="37"/>
                </a:lnTo>
                <a:lnTo>
                  <a:pt x="13" y="37"/>
                </a:lnTo>
                <a:lnTo>
                  <a:pt x="15" y="36"/>
                </a:lnTo>
                <a:lnTo>
                  <a:pt x="13" y="30"/>
                </a:lnTo>
                <a:lnTo>
                  <a:pt x="7" y="20"/>
                </a:lnTo>
                <a:lnTo>
                  <a:pt x="2" y="11"/>
                </a:lnTo>
                <a:lnTo>
                  <a:pt x="0" y="4"/>
                </a:lnTo>
                <a:lnTo>
                  <a:pt x="4" y="0"/>
                </a:lnTo>
                <a:lnTo>
                  <a:pt x="9" y="0"/>
                </a:lnTo>
                <a:lnTo>
                  <a:pt x="14" y="0"/>
                </a:lnTo>
                <a:lnTo>
                  <a:pt x="19" y="2"/>
                </a:lnTo>
                <a:lnTo>
                  <a:pt x="23" y="8"/>
                </a:lnTo>
                <a:lnTo>
                  <a:pt x="28" y="13"/>
                </a:lnTo>
                <a:lnTo>
                  <a:pt x="34" y="15"/>
                </a:lnTo>
                <a:lnTo>
                  <a:pt x="38" y="16"/>
                </a:lnTo>
                <a:lnTo>
                  <a:pt x="40" y="19"/>
                </a:lnTo>
                <a:lnTo>
                  <a:pt x="43" y="24"/>
                </a:lnTo>
                <a:lnTo>
                  <a:pt x="47" y="29"/>
                </a:lnTo>
                <a:lnTo>
                  <a:pt x="51" y="32"/>
                </a:lnTo>
                <a:lnTo>
                  <a:pt x="53" y="34"/>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55" name="Freeform 443"/>
          <p:cNvSpPr>
            <a:spLocks/>
          </p:cNvSpPr>
          <p:nvPr/>
        </p:nvSpPr>
        <p:spPr bwMode="auto">
          <a:xfrm>
            <a:off x="1747838" y="2109788"/>
            <a:ext cx="269875" cy="234950"/>
          </a:xfrm>
          <a:custGeom>
            <a:avLst/>
            <a:gdLst>
              <a:gd name="T0" fmla="*/ 2147483647 w 249"/>
              <a:gd name="T1" fmla="*/ 2147483647 h 231"/>
              <a:gd name="T2" fmla="*/ 2147483647 w 249"/>
              <a:gd name="T3" fmla="*/ 2147483647 h 231"/>
              <a:gd name="T4" fmla="*/ 2147483647 w 249"/>
              <a:gd name="T5" fmla="*/ 2147483647 h 231"/>
              <a:gd name="T6" fmla="*/ 2147483647 w 249"/>
              <a:gd name="T7" fmla="*/ 2147483647 h 231"/>
              <a:gd name="T8" fmla="*/ 2147483647 w 249"/>
              <a:gd name="T9" fmla="*/ 2147483647 h 231"/>
              <a:gd name="T10" fmla="*/ 2147483647 w 249"/>
              <a:gd name="T11" fmla="*/ 2147483647 h 231"/>
              <a:gd name="T12" fmla="*/ 2147483647 w 249"/>
              <a:gd name="T13" fmla="*/ 2147483647 h 231"/>
              <a:gd name="T14" fmla="*/ 2147483647 w 249"/>
              <a:gd name="T15" fmla="*/ 2147483647 h 231"/>
              <a:gd name="T16" fmla="*/ 2147483647 w 249"/>
              <a:gd name="T17" fmla="*/ 2147483647 h 231"/>
              <a:gd name="T18" fmla="*/ 2147483647 w 249"/>
              <a:gd name="T19" fmla="*/ 2147483647 h 231"/>
              <a:gd name="T20" fmla="*/ 2147483647 w 249"/>
              <a:gd name="T21" fmla="*/ 2147483647 h 231"/>
              <a:gd name="T22" fmla="*/ 2147483647 w 249"/>
              <a:gd name="T23" fmla="*/ 2147483647 h 231"/>
              <a:gd name="T24" fmla="*/ 2147483647 w 249"/>
              <a:gd name="T25" fmla="*/ 2147483647 h 231"/>
              <a:gd name="T26" fmla="*/ 2147483647 w 249"/>
              <a:gd name="T27" fmla="*/ 2147483647 h 231"/>
              <a:gd name="T28" fmla="*/ 2147483647 w 249"/>
              <a:gd name="T29" fmla="*/ 2147483647 h 231"/>
              <a:gd name="T30" fmla="*/ 2147483647 w 249"/>
              <a:gd name="T31" fmla="*/ 2147483647 h 231"/>
              <a:gd name="T32" fmla="*/ 2147483647 w 249"/>
              <a:gd name="T33" fmla="*/ 2147483647 h 231"/>
              <a:gd name="T34" fmla="*/ 2147483647 w 249"/>
              <a:gd name="T35" fmla="*/ 2147483647 h 231"/>
              <a:gd name="T36" fmla="*/ 2147483647 w 249"/>
              <a:gd name="T37" fmla="*/ 2147483647 h 231"/>
              <a:gd name="T38" fmla="*/ 2147483647 w 249"/>
              <a:gd name="T39" fmla="*/ 2147483647 h 231"/>
              <a:gd name="T40" fmla="*/ 2147483647 w 249"/>
              <a:gd name="T41" fmla="*/ 2147483647 h 231"/>
              <a:gd name="T42" fmla="*/ 2147483647 w 249"/>
              <a:gd name="T43" fmla="*/ 2147483647 h 231"/>
              <a:gd name="T44" fmla="*/ 2147483647 w 249"/>
              <a:gd name="T45" fmla="*/ 2147483647 h 231"/>
              <a:gd name="T46" fmla="*/ 2147483647 w 249"/>
              <a:gd name="T47" fmla="*/ 2147483647 h 231"/>
              <a:gd name="T48" fmla="*/ 2147483647 w 249"/>
              <a:gd name="T49" fmla="*/ 2147483647 h 231"/>
              <a:gd name="T50" fmla="*/ 2147483647 w 249"/>
              <a:gd name="T51" fmla="*/ 2147483647 h 231"/>
              <a:gd name="T52" fmla="*/ 2147483647 w 249"/>
              <a:gd name="T53" fmla="*/ 2147483647 h 231"/>
              <a:gd name="T54" fmla="*/ 2147483647 w 249"/>
              <a:gd name="T55" fmla="*/ 2147483647 h 231"/>
              <a:gd name="T56" fmla="*/ 2147483647 w 249"/>
              <a:gd name="T57" fmla="*/ 2147483647 h 231"/>
              <a:gd name="T58" fmla="*/ 2147483647 w 249"/>
              <a:gd name="T59" fmla="*/ 2147483647 h 231"/>
              <a:gd name="T60" fmla="*/ 2147483647 w 249"/>
              <a:gd name="T61" fmla="*/ 2147483647 h 231"/>
              <a:gd name="T62" fmla="*/ 2147483647 w 249"/>
              <a:gd name="T63" fmla="*/ 2147483647 h 231"/>
              <a:gd name="T64" fmla="*/ 2147483647 w 249"/>
              <a:gd name="T65" fmla="*/ 2147483647 h 231"/>
              <a:gd name="T66" fmla="*/ 2147483647 w 249"/>
              <a:gd name="T67" fmla="*/ 2147483647 h 231"/>
              <a:gd name="T68" fmla="*/ 2147483647 w 249"/>
              <a:gd name="T69" fmla="*/ 2147483647 h 231"/>
              <a:gd name="T70" fmla="*/ 2147483647 w 249"/>
              <a:gd name="T71" fmla="*/ 2147483647 h 231"/>
              <a:gd name="T72" fmla="*/ 2147483647 w 249"/>
              <a:gd name="T73" fmla="*/ 2147483647 h 231"/>
              <a:gd name="T74" fmla="*/ 2147483647 w 249"/>
              <a:gd name="T75" fmla="*/ 2147483647 h 231"/>
              <a:gd name="T76" fmla="*/ 2147483647 w 249"/>
              <a:gd name="T77" fmla="*/ 2147483647 h 231"/>
              <a:gd name="T78" fmla="*/ 2147483647 w 249"/>
              <a:gd name="T79" fmla="*/ 2147483647 h 231"/>
              <a:gd name="T80" fmla="*/ 2147483647 w 249"/>
              <a:gd name="T81" fmla="*/ 2147483647 h 231"/>
              <a:gd name="T82" fmla="*/ 2147483647 w 249"/>
              <a:gd name="T83" fmla="*/ 2147483647 h 231"/>
              <a:gd name="T84" fmla="*/ 2147483647 w 249"/>
              <a:gd name="T85" fmla="*/ 2147483647 h 231"/>
              <a:gd name="T86" fmla="*/ 2147483647 w 249"/>
              <a:gd name="T87" fmla="*/ 2147483647 h 231"/>
              <a:gd name="T88" fmla="*/ 2147483647 w 249"/>
              <a:gd name="T89" fmla="*/ 2147483647 h 231"/>
              <a:gd name="T90" fmla="*/ 2147483647 w 249"/>
              <a:gd name="T91" fmla="*/ 2147483647 h 231"/>
              <a:gd name="T92" fmla="*/ 2147483647 w 249"/>
              <a:gd name="T93" fmla="*/ 2147483647 h 231"/>
              <a:gd name="T94" fmla="*/ 2147483647 w 249"/>
              <a:gd name="T95" fmla="*/ 2147483647 h 231"/>
              <a:gd name="T96" fmla="*/ 2147483647 w 249"/>
              <a:gd name="T97" fmla="*/ 2147483647 h 2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49" h="231">
                <a:moveTo>
                  <a:pt x="239" y="162"/>
                </a:moveTo>
                <a:lnTo>
                  <a:pt x="241" y="164"/>
                </a:lnTo>
                <a:lnTo>
                  <a:pt x="246" y="168"/>
                </a:lnTo>
                <a:lnTo>
                  <a:pt x="249" y="175"/>
                </a:lnTo>
                <a:lnTo>
                  <a:pt x="248" y="182"/>
                </a:lnTo>
                <a:lnTo>
                  <a:pt x="244" y="187"/>
                </a:lnTo>
                <a:lnTo>
                  <a:pt x="239" y="188"/>
                </a:lnTo>
                <a:lnTo>
                  <a:pt x="236" y="187"/>
                </a:lnTo>
                <a:lnTo>
                  <a:pt x="232" y="187"/>
                </a:lnTo>
                <a:lnTo>
                  <a:pt x="229" y="187"/>
                </a:lnTo>
                <a:lnTo>
                  <a:pt x="226" y="187"/>
                </a:lnTo>
                <a:lnTo>
                  <a:pt x="226" y="189"/>
                </a:lnTo>
                <a:lnTo>
                  <a:pt x="228" y="195"/>
                </a:lnTo>
                <a:lnTo>
                  <a:pt x="230" y="204"/>
                </a:lnTo>
                <a:lnTo>
                  <a:pt x="232" y="213"/>
                </a:lnTo>
                <a:lnTo>
                  <a:pt x="231" y="220"/>
                </a:lnTo>
                <a:lnTo>
                  <a:pt x="224" y="225"/>
                </a:lnTo>
                <a:lnTo>
                  <a:pt x="216" y="227"/>
                </a:lnTo>
                <a:lnTo>
                  <a:pt x="211" y="230"/>
                </a:lnTo>
                <a:lnTo>
                  <a:pt x="205" y="231"/>
                </a:lnTo>
                <a:lnTo>
                  <a:pt x="195" y="225"/>
                </a:lnTo>
                <a:lnTo>
                  <a:pt x="190" y="220"/>
                </a:lnTo>
                <a:lnTo>
                  <a:pt x="184" y="215"/>
                </a:lnTo>
                <a:lnTo>
                  <a:pt x="178" y="210"/>
                </a:lnTo>
                <a:lnTo>
                  <a:pt x="173" y="205"/>
                </a:lnTo>
                <a:lnTo>
                  <a:pt x="170" y="202"/>
                </a:lnTo>
                <a:lnTo>
                  <a:pt x="165" y="198"/>
                </a:lnTo>
                <a:lnTo>
                  <a:pt x="163" y="196"/>
                </a:lnTo>
                <a:lnTo>
                  <a:pt x="161" y="195"/>
                </a:lnTo>
                <a:lnTo>
                  <a:pt x="158" y="194"/>
                </a:lnTo>
                <a:lnTo>
                  <a:pt x="157" y="194"/>
                </a:lnTo>
                <a:lnTo>
                  <a:pt x="154" y="196"/>
                </a:lnTo>
                <a:lnTo>
                  <a:pt x="146" y="202"/>
                </a:lnTo>
                <a:lnTo>
                  <a:pt x="140" y="206"/>
                </a:lnTo>
                <a:lnTo>
                  <a:pt x="132" y="210"/>
                </a:lnTo>
                <a:lnTo>
                  <a:pt x="123" y="213"/>
                </a:lnTo>
                <a:lnTo>
                  <a:pt x="114" y="216"/>
                </a:lnTo>
                <a:lnTo>
                  <a:pt x="104" y="219"/>
                </a:lnTo>
                <a:lnTo>
                  <a:pt x="95" y="220"/>
                </a:lnTo>
                <a:lnTo>
                  <a:pt x="89" y="221"/>
                </a:lnTo>
                <a:lnTo>
                  <a:pt x="85" y="223"/>
                </a:lnTo>
                <a:lnTo>
                  <a:pt x="81" y="223"/>
                </a:lnTo>
                <a:lnTo>
                  <a:pt x="78" y="223"/>
                </a:lnTo>
                <a:lnTo>
                  <a:pt x="73" y="221"/>
                </a:lnTo>
                <a:lnTo>
                  <a:pt x="67" y="219"/>
                </a:lnTo>
                <a:lnTo>
                  <a:pt x="62" y="218"/>
                </a:lnTo>
                <a:lnTo>
                  <a:pt x="57" y="216"/>
                </a:lnTo>
                <a:lnTo>
                  <a:pt x="52" y="215"/>
                </a:lnTo>
                <a:lnTo>
                  <a:pt x="49" y="215"/>
                </a:lnTo>
                <a:lnTo>
                  <a:pt x="46" y="213"/>
                </a:lnTo>
                <a:lnTo>
                  <a:pt x="44" y="210"/>
                </a:lnTo>
                <a:lnTo>
                  <a:pt x="44" y="204"/>
                </a:lnTo>
                <a:lnTo>
                  <a:pt x="43" y="197"/>
                </a:lnTo>
                <a:lnTo>
                  <a:pt x="40" y="188"/>
                </a:lnTo>
                <a:lnTo>
                  <a:pt x="33" y="180"/>
                </a:lnTo>
                <a:lnTo>
                  <a:pt x="25" y="173"/>
                </a:lnTo>
                <a:lnTo>
                  <a:pt x="16" y="167"/>
                </a:lnTo>
                <a:lnTo>
                  <a:pt x="9" y="164"/>
                </a:lnTo>
                <a:lnTo>
                  <a:pt x="3" y="162"/>
                </a:lnTo>
                <a:lnTo>
                  <a:pt x="1" y="157"/>
                </a:lnTo>
                <a:lnTo>
                  <a:pt x="0" y="151"/>
                </a:lnTo>
                <a:lnTo>
                  <a:pt x="0" y="143"/>
                </a:lnTo>
                <a:lnTo>
                  <a:pt x="0" y="136"/>
                </a:lnTo>
                <a:lnTo>
                  <a:pt x="1" y="130"/>
                </a:lnTo>
                <a:lnTo>
                  <a:pt x="5" y="129"/>
                </a:lnTo>
                <a:lnTo>
                  <a:pt x="12" y="129"/>
                </a:lnTo>
                <a:lnTo>
                  <a:pt x="20" y="128"/>
                </a:lnTo>
                <a:lnTo>
                  <a:pt x="27" y="129"/>
                </a:lnTo>
                <a:lnTo>
                  <a:pt x="36" y="132"/>
                </a:lnTo>
                <a:lnTo>
                  <a:pt x="42" y="135"/>
                </a:lnTo>
                <a:lnTo>
                  <a:pt x="49" y="138"/>
                </a:lnTo>
                <a:lnTo>
                  <a:pt x="57" y="142"/>
                </a:lnTo>
                <a:lnTo>
                  <a:pt x="65" y="147"/>
                </a:lnTo>
                <a:lnTo>
                  <a:pt x="72" y="149"/>
                </a:lnTo>
                <a:lnTo>
                  <a:pt x="79" y="151"/>
                </a:lnTo>
                <a:lnTo>
                  <a:pt x="82" y="151"/>
                </a:lnTo>
                <a:lnTo>
                  <a:pt x="85" y="149"/>
                </a:lnTo>
                <a:lnTo>
                  <a:pt x="86" y="141"/>
                </a:lnTo>
                <a:lnTo>
                  <a:pt x="86" y="133"/>
                </a:lnTo>
                <a:lnTo>
                  <a:pt x="81" y="126"/>
                </a:lnTo>
                <a:lnTo>
                  <a:pt x="69" y="121"/>
                </a:lnTo>
                <a:lnTo>
                  <a:pt x="56" y="118"/>
                </a:lnTo>
                <a:lnTo>
                  <a:pt x="50" y="117"/>
                </a:lnTo>
                <a:lnTo>
                  <a:pt x="44" y="117"/>
                </a:lnTo>
                <a:lnTo>
                  <a:pt x="35" y="115"/>
                </a:lnTo>
                <a:lnTo>
                  <a:pt x="24" y="115"/>
                </a:lnTo>
                <a:lnTo>
                  <a:pt x="17" y="115"/>
                </a:lnTo>
                <a:lnTo>
                  <a:pt x="12" y="114"/>
                </a:lnTo>
                <a:lnTo>
                  <a:pt x="8" y="111"/>
                </a:lnTo>
                <a:lnTo>
                  <a:pt x="3" y="104"/>
                </a:lnTo>
                <a:lnTo>
                  <a:pt x="2" y="96"/>
                </a:lnTo>
                <a:lnTo>
                  <a:pt x="2" y="90"/>
                </a:lnTo>
                <a:lnTo>
                  <a:pt x="4" y="86"/>
                </a:lnTo>
                <a:lnTo>
                  <a:pt x="11" y="84"/>
                </a:lnTo>
                <a:lnTo>
                  <a:pt x="20" y="86"/>
                </a:lnTo>
                <a:lnTo>
                  <a:pt x="28" y="84"/>
                </a:lnTo>
                <a:lnTo>
                  <a:pt x="29" y="79"/>
                </a:lnTo>
                <a:lnTo>
                  <a:pt x="26" y="73"/>
                </a:lnTo>
                <a:lnTo>
                  <a:pt x="23" y="71"/>
                </a:lnTo>
                <a:lnTo>
                  <a:pt x="19" y="68"/>
                </a:lnTo>
                <a:lnTo>
                  <a:pt x="13" y="62"/>
                </a:lnTo>
                <a:lnTo>
                  <a:pt x="8" y="54"/>
                </a:lnTo>
                <a:lnTo>
                  <a:pt x="3" y="49"/>
                </a:lnTo>
                <a:lnTo>
                  <a:pt x="3" y="44"/>
                </a:lnTo>
                <a:lnTo>
                  <a:pt x="8" y="39"/>
                </a:lnTo>
                <a:lnTo>
                  <a:pt x="14" y="37"/>
                </a:lnTo>
                <a:lnTo>
                  <a:pt x="19" y="35"/>
                </a:lnTo>
                <a:lnTo>
                  <a:pt x="21" y="33"/>
                </a:lnTo>
                <a:lnTo>
                  <a:pt x="24" y="27"/>
                </a:lnTo>
                <a:lnTo>
                  <a:pt x="25" y="21"/>
                </a:lnTo>
                <a:lnTo>
                  <a:pt x="25" y="18"/>
                </a:lnTo>
                <a:lnTo>
                  <a:pt x="28" y="15"/>
                </a:lnTo>
                <a:lnTo>
                  <a:pt x="33" y="14"/>
                </a:lnTo>
                <a:lnTo>
                  <a:pt x="40" y="13"/>
                </a:lnTo>
                <a:lnTo>
                  <a:pt x="46" y="9"/>
                </a:lnTo>
                <a:lnTo>
                  <a:pt x="51" y="7"/>
                </a:lnTo>
                <a:lnTo>
                  <a:pt x="61" y="5"/>
                </a:lnTo>
                <a:lnTo>
                  <a:pt x="72" y="3"/>
                </a:lnTo>
                <a:lnTo>
                  <a:pt x="81" y="0"/>
                </a:lnTo>
                <a:lnTo>
                  <a:pt x="88" y="3"/>
                </a:lnTo>
                <a:lnTo>
                  <a:pt x="88" y="9"/>
                </a:lnTo>
                <a:lnTo>
                  <a:pt x="85" y="18"/>
                </a:lnTo>
                <a:lnTo>
                  <a:pt x="81" y="23"/>
                </a:lnTo>
                <a:lnTo>
                  <a:pt x="82" y="27"/>
                </a:lnTo>
                <a:lnTo>
                  <a:pt x="88" y="26"/>
                </a:lnTo>
                <a:lnTo>
                  <a:pt x="95" y="23"/>
                </a:lnTo>
                <a:lnTo>
                  <a:pt x="100" y="24"/>
                </a:lnTo>
                <a:lnTo>
                  <a:pt x="102" y="27"/>
                </a:lnTo>
                <a:lnTo>
                  <a:pt x="104" y="34"/>
                </a:lnTo>
                <a:lnTo>
                  <a:pt x="110" y="41"/>
                </a:lnTo>
                <a:lnTo>
                  <a:pt x="117" y="46"/>
                </a:lnTo>
                <a:lnTo>
                  <a:pt x="124" y="47"/>
                </a:lnTo>
                <a:lnTo>
                  <a:pt x="127" y="45"/>
                </a:lnTo>
                <a:lnTo>
                  <a:pt x="127" y="38"/>
                </a:lnTo>
                <a:lnTo>
                  <a:pt x="126" y="31"/>
                </a:lnTo>
                <a:lnTo>
                  <a:pt x="125" y="27"/>
                </a:lnTo>
                <a:lnTo>
                  <a:pt x="129" y="27"/>
                </a:lnTo>
                <a:lnTo>
                  <a:pt x="134" y="33"/>
                </a:lnTo>
                <a:lnTo>
                  <a:pt x="140" y="39"/>
                </a:lnTo>
                <a:lnTo>
                  <a:pt x="145" y="47"/>
                </a:lnTo>
                <a:lnTo>
                  <a:pt x="146" y="58"/>
                </a:lnTo>
                <a:lnTo>
                  <a:pt x="147" y="69"/>
                </a:lnTo>
                <a:lnTo>
                  <a:pt x="148" y="80"/>
                </a:lnTo>
                <a:lnTo>
                  <a:pt x="152" y="83"/>
                </a:lnTo>
                <a:lnTo>
                  <a:pt x="155" y="75"/>
                </a:lnTo>
                <a:lnTo>
                  <a:pt x="158" y="64"/>
                </a:lnTo>
                <a:lnTo>
                  <a:pt x="161" y="57"/>
                </a:lnTo>
                <a:lnTo>
                  <a:pt x="162" y="51"/>
                </a:lnTo>
                <a:lnTo>
                  <a:pt x="160" y="46"/>
                </a:lnTo>
                <a:lnTo>
                  <a:pt x="157" y="39"/>
                </a:lnTo>
                <a:lnTo>
                  <a:pt x="156" y="33"/>
                </a:lnTo>
                <a:lnTo>
                  <a:pt x="157" y="27"/>
                </a:lnTo>
                <a:lnTo>
                  <a:pt x="160" y="22"/>
                </a:lnTo>
                <a:lnTo>
                  <a:pt x="164" y="20"/>
                </a:lnTo>
                <a:lnTo>
                  <a:pt x="169" y="21"/>
                </a:lnTo>
                <a:lnTo>
                  <a:pt x="173" y="23"/>
                </a:lnTo>
                <a:lnTo>
                  <a:pt x="179" y="26"/>
                </a:lnTo>
                <a:lnTo>
                  <a:pt x="181" y="24"/>
                </a:lnTo>
                <a:lnTo>
                  <a:pt x="183" y="22"/>
                </a:lnTo>
                <a:lnTo>
                  <a:pt x="181" y="19"/>
                </a:lnTo>
                <a:lnTo>
                  <a:pt x="181" y="18"/>
                </a:lnTo>
                <a:lnTo>
                  <a:pt x="179" y="15"/>
                </a:lnTo>
                <a:lnTo>
                  <a:pt x="175" y="11"/>
                </a:lnTo>
                <a:lnTo>
                  <a:pt x="172" y="7"/>
                </a:lnTo>
                <a:lnTo>
                  <a:pt x="179" y="5"/>
                </a:lnTo>
                <a:lnTo>
                  <a:pt x="185" y="5"/>
                </a:lnTo>
                <a:lnTo>
                  <a:pt x="192" y="5"/>
                </a:lnTo>
                <a:lnTo>
                  <a:pt x="198" y="5"/>
                </a:lnTo>
                <a:lnTo>
                  <a:pt x="203" y="6"/>
                </a:lnTo>
                <a:lnTo>
                  <a:pt x="208" y="8"/>
                </a:lnTo>
                <a:lnTo>
                  <a:pt x="211" y="11"/>
                </a:lnTo>
                <a:lnTo>
                  <a:pt x="213" y="15"/>
                </a:lnTo>
                <a:lnTo>
                  <a:pt x="211" y="21"/>
                </a:lnTo>
                <a:lnTo>
                  <a:pt x="207" y="31"/>
                </a:lnTo>
                <a:lnTo>
                  <a:pt x="203" y="37"/>
                </a:lnTo>
                <a:lnTo>
                  <a:pt x="199" y="39"/>
                </a:lnTo>
                <a:lnTo>
                  <a:pt x="195" y="42"/>
                </a:lnTo>
                <a:lnTo>
                  <a:pt x="192" y="45"/>
                </a:lnTo>
                <a:lnTo>
                  <a:pt x="193" y="52"/>
                </a:lnTo>
                <a:lnTo>
                  <a:pt x="195" y="60"/>
                </a:lnTo>
                <a:lnTo>
                  <a:pt x="196" y="69"/>
                </a:lnTo>
                <a:lnTo>
                  <a:pt x="198" y="79"/>
                </a:lnTo>
                <a:lnTo>
                  <a:pt x="199" y="89"/>
                </a:lnTo>
                <a:lnTo>
                  <a:pt x="201" y="98"/>
                </a:lnTo>
                <a:lnTo>
                  <a:pt x="201" y="105"/>
                </a:lnTo>
                <a:lnTo>
                  <a:pt x="200" y="110"/>
                </a:lnTo>
                <a:lnTo>
                  <a:pt x="199" y="112"/>
                </a:lnTo>
                <a:lnTo>
                  <a:pt x="198" y="115"/>
                </a:lnTo>
                <a:lnTo>
                  <a:pt x="198" y="122"/>
                </a:lnTo>
                <a:lnTo>
                  <a:pt x="201" y="130"/>
                </a:lnTo>
                <a:lnTo>
                  <a:pt x="205" y="136"/>
                </a:lnTo>
                <a:lnTo>
                  <a:pt x="209" y="141"/>
                </a:lnTo>
                <a:lnTo>
                  <a:pt x="216" y="147"/>
                </a:lnTo>
                <a:lnTo>
                  <a:pt x="224" y="153"/>
                </a:lnTo>
                <a:lnTo>
                  <a:pt x="231" y="158"/>
                </a:lnTo>
                <a:lnTo>
                  <a:pt x="237" y="160"/>
                </a:lnTo>
                <a:lnTo>
                  <a:pt x="239" y="162"/>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56" name="Freeform 445"/>
          <p:cNvSpPr>
            <a:spLocks/>
          </p:cNvSpPr>
          <p:nvPr/>
        </p:nvSpPr>
        <p:spPr bwMode="auto">
          <a:xfrm>
            <a:off x="2776538" y="4244975"/>
            <a:ext cx="36512" cy="19050"/>
          </a:xfrm>
          <a:custGeom>
            <a:avLst/>
            <a:gdLst>
              <a:gd name="T0" fmla="*/ 2147483647 w 23"/>
              <a:gd name="T1" fmla="*/ 0 h 18"/>
              <a:gd name="T2" fmla="*/ 2147483647 w 23"/>
              <a:gd name="T3" fmla="*/ 2147483647 h 18"/>
              <a:gd name="T4" fmla="*/ 2147483647 w 23"/>
              <a:gd name="T5" fmla="*/ 2147483647 h 18"/>
              <a:gd name="T6" fmla="*/ 0 w 23"/>
              <a:gd name="T7" fmla="*/ 2147483647 h 18"/>
              <a:gd name="T8" fmla="*/ 2147483647 w 23"/>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18">
                <a:moveTo>
                  <a:pt x="2" y="0"/>
                </a:moveTo>
                <a:lnTo>
                  <a:pt x="23" y="1"/>
                </a:lnTo>
                <a:lnTo>
                  <a:pt x="21" y="18"/>
                </a:lnTo>
                <a:lnTo>
                  <a:pt x="0" y="13"/>
                </a:lnTo>
                <a:lnTo>
                  <a:pt x="2"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57" name="Freeform 450"/>
          <p:cNvSpPr>
            <a:spLocks/>
          </p:cNvSpPr>
          <p:nvPr/>
        </p:nvSpPr>
        <p:spPr bwMode="auto">
          <a:xfrm>
            <a:off x="3819525" y="2471738"/>
            <a:ext cx="131763" cy="50800"/>
          </a:xfrm>
          <a:custGeom>
            <a:avLst/>
            <a:gdLst>
              <a:gd name="T0" fmla="*/ 2147483647 w 114"/>
              <a:gd name="T1" fmla="*/ 0 h 54"/>
              <a:gd name="T2" fmla="*/ 2147483647 w 114"/>
              <a:gd name="T3" fmla="*/ 2147483647 h 54"/>
              <a:gd name="T4" fmla="*/ 2147483647 w 114"/>
              <a:gd name="T5" fmla="*/ 2147483647 h 54"/>
              <a:gd name="T6" fmla="*/ 2147483647 w 114"/>
              <a:gd name="T7" fmla="*/ 0 h 54"/>
              <a:gd name="T8" fmla="*/ 2147483647 w 114"/>
              <a:gd name="T9" fmla="*/ 2147483647 h 54"/>
              <a:gd name="T10" fmla="*/ 2147483647 w 114"/>
              <a:gd name="T11" fmla="*/ 2147483647 h 54"/>
              <a:gd name="T12" fmla="*/ 2147483647 w 114"/>
              <a:gd name="T13" fmla="*/ 2147483647 h 54"/>
              <a:gd name="T14" fmla="*/ 2147483647 w 114"/>
              <a:gd name="T15" fmla="*/ 2147483647 h 54"/>
              <a:gd name="T16" fmla="*/ 2147483647 w 114"/>
              <a:gd name="T17" fmla="*/ 2147483647 h 54"/>
              <a:gd name="T18" fmla="*/ 2147483647 w 114"/>
              <a:gd name="T19" fmla="*/ 2147483647 h 54"/>
              <a:gd name="T20" fmla="*/ 2147483647 w 114"/>
              <a:gd name="T21" fmla="*/ 2147483647 h 54"/>
              <a:gd name="T22" fmla="*/ 0 w 114"/>
              <a:gd name="T23" fmla="*/ 2147483647 h 54"/>
              <a:gd name="T24" fmla="*/ 2147483647 w 114"/>
              <a:gd name="T25" fmla="*/ 0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4" h="54">
                <a:moveTo>
                  <a:pt x="14" y="0"/>
                </a:moveTo>
                <a:lnTo>
                  <a:pt x="26" y="14"/>
                </a:lnTo>
                <a:lnTo>
                  <a:pt x="54" y="4"/>
                </a:lnTo>
                <a:lnTo>
                  <a:pt x="88" y="0"/>
                </a:lnTo>
                <a:lnTo>
                  <a:pt x="114" y="18"/>
                </a:lnTo>
                <a:lnTo>
                  <a:pt x="96" y="38"/>
                </a:lnTo>
                <a:lnTo>
                  <a:pt x="68" y="54"/>
                </a:lnTo>
                <a:lnTo>
                  <a:pt x="30" y="42"/>
                </a:lnTo>
                <a:lnTo>
                  <a:pt x="10" y="44"/>
                </a:lnTo>
                <a:lnTo>
                  <a:pt x="26" y="36"/>
                </a:lnTo>
                <a:lnTo>
                  <a:pt x="16" y="22"/>
                </a:lnTo>
                <a:lnTo>
                  <a:pt x="0" y="16"/>
                </a:lnTo>
                <a:lnTo>
                  <a:pt x="14"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58" name="Freeform 451"/>
          <p:cNvSpPr>
            <a:spLocks/>
          </p:cNvSpPr>
          <p:nvPr/>
        </p:nvSpPr>
        <p:spPr bwMode="auto">
          <a:xfrm>
            <a:off x="7815263" y="4605338"/>
            <a:ext cx="215900" cy="185737"/>
          </a:xfrm>
          <a:custGeom>
            <a:avLst/>
            <a:gdLst>
              <a:gd name="T0" fmla="*/ 2147483647 w 575"/>
              <a:gd name="T1" fmla="*/ 2147483647 h 488"/>
              <a:gd name="T2" fmla="*/ 2147483647 w 575"/>
              <a:gd name="T3" fmla="*/ 2147483647 h 488"/>
              <a:gd name="T4" fmla="*/ 2147483647 w 575"/>
              <a:gd name="T5" fmla="*/ 2147483647 h 488"/>
              <a:gd name="T6" fmla="*/ 2147483647 w 575"/>
              <a:gd name="T7" fmla="*/ 2147483647 h 488"/>
              <a:gd name="T8" fmla="*/ 2147483647 w 575"/>
              <a:gd name="T9" fmla="*/ 0 h 488"/>
              <a:gd name="T10" fmla="*/ 2147483647 w 575"/>
              <a:gd name="T11" fmla="*/ 2147483647 h 488"/>
              <a:gd name="T12" fmla="*/ 0 w 575"/>
              <a:gd name="T13" fmla="*/ 2147483647 h 488"/>
              <a:gd name="T14" fmla="*/ 2147483647 w 575"/>
              <a:gd name="T15" fmla="*/ 2147483647 h 488"/>
              <a:gd name="T16" fmla="*/ 2147483647 w 575"/>
              <a:gd name="T17" fmla="*/ 2147483647 h 488"/>
              <a:gd name="T18" fmla="*/ 2147483647 w 575"/>
              <a:gd name="T19" fmla="*/ 2147483647 h 488"/>
              <a:gd name="T20" fmla="*/ 2147483647 w 575"/>
              <a:gd name="T21" fmla="*/ 2147483647 h 488"/>
              <a:gd name="T22" fmla="*/ 2147483647 w 575"/>
              <a:gd name="T23" fmla="*/ 2147483647 h 488"/>
              <a:gd name="T24" fmla="*/ 2147483647 w 575"/>
              <a:gd name="T25" fmla="*/ 2147483647 h 488"/>
              <a:gd name="T26" fmla="*/ 2147483647 w 575"/>
              <a:gd name="T27" fmla="*/ 2147483647 h 488"/>
              <a:gd name="T28" fmla="*/ 2147483647 w 575"/>
              <a:gd name="T29" fmla="*/ 2147483647 h 488"/>
              <a:gd name="T30" fmla="*/ 2147483647 w 575"/>
              <a:gd name="T31" fmla="*/ 2147483647 h 488"/>
              <a:gd name="T32" fmla="*/ 2147483647 w 575"/>
              <a:gd name="T33" fmla="*/ 2147483647 h 488"/>
              <a:gd name="T34" fmla="*/ 2147483647 w 575"/>
              <a:gd name="T35" fmla="*/ 2147483647 h 488"/>
              <a:gd name="T36" fmla="*/ 2147483647 w 575"/>
              <a:gd name="T37" fmla="*/ 2147483647 h 488"/>
              <a:gd name="T38" fmla="*/ 2147483647 w 575"/>
              <a:gd name="T39" fmla="*/ 2147483647 h 488"/>
              <a:gd name="T40" fmla="*/ 2147483647 w 575"/>
              <a:gd name="T41" fmla="*/ 2147483647 h 48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75" h="488">
                <a:moveTo>
                  <a:pt x="410" y="71"/>
                </a:moveTo>
                <a:lnTo>
                  <a:pt x="321" y="142"/>
                </a:lnTo>
                <a:lnTo>
                  <a:pt x="233" y="142"/>
                </a:lnTo>
                <a:lnTo>
                  <a:pt x="178" y="71"/>
                </a:lnTo>
                <a:lnTo>
                  <a:pt x="107" y="0"/>
                </a:lnTo>
                <a:lnTo>
                  <a:pt x="36" y="19"/>
                </a:lnTo>
                <a:lnTo>
                  <a:pt x="0" y="90"/>
                </a:lnTo>
                <a:lnTo>
                  <a:pt x="72" y="124"/>
                </a:lnTo>
                <a:lnTo>
                  <a:pt x="89" y="159"/>
                </a:lnTo>
                <a:lnTo>
                  <a:pt x="107" y="213"/>
                </a:lnTo>
                <a:lnTo>
                  <a:pt x="160" y="213"/>
                </a:lnTo>
                <a:lnTo>
                  <a:pt x="197" y="230"/>
                </a:lnTo>
                <a:lnTo>
                  <a:pt x="321" y="283"/>
                </a:lnTo>
                <a:lnTo>
                  <a:pt x="446" y="353"/>
                </a:lnTo>
                <a:lnTo>
                  <a:pt x="465" y="389"/>
                </a:lnTo>
                <a:lnTo>
                  <a:pt x="393" y="424"/>
                </a:lnTo>
                <a:lnTo>
                  <a:pt x="465" y="442"/>
                </a:lnTo>
                <a:lnTo>
                  <a:pt x="518" y="459"/>
                </a:lnTo>
                <a:lnTo>
                  <a:pt x="575" y="488"/>
                </a:lnTo>
                <a:lnTo>
                  <a:pt x="575" y="122"/>
                </a:lnTo>
                <a:lnTo>
                  <a:pt x="410" y="7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59" name="Freeform 452"/>
          <p:cNvSpPr>
            <a:spLocks/>
          </p:cNvSpPr>
          <p:nvPr/>
        </p:nvSpPr>
        <p:spPr bwMode="auto">
          <a:xfrm>
            <a:off x="8031163" y="4649788"/>
            <a:ext cx="174625" cy="169862"/>
          </a:xfrm>
          <a:custGeom>
            <a:avLst/>
            <a:gdLst>
              <a:gd name="T0" fmla="*/ 2147483647 w 460"/>
              <a:gd name="T1" fmla="*/ 2147483647 h 443"/>
              <a:gd name="T2" fmla="*/ 2147483647 w 460"/>
              <a:gd name="T3" fmla="*/ 2147483647 h 443"/>
              <a:gd name="T4" fmla="*/ 2147483647 w 460"/>
              <a:gd name="T5" fmla="*/ 2147483647 h 443"/>
              <a:gd name="T6" fmla="*/ 2147483647 w 460"/>
              <a:gd name="T7" fmla="*/ 2147483647 h 443"/>
              <a:gd name="T8" fmla="*/ 2147483647 w 460"/>
              <a:gd name="T9" fmla="*/ 2147483647 h 443"/>
              <a:gd name="T10" fmla="*/ 2147483647 w 460"/>
              <a:gd name="T11" fmla="*/ 2147483647 h 443"/>
              <a:gd name="T12" fmla="*/ 0 w 460"/>
              <a:gd name="T13" fmla="*/ 0 h 443"/>
              <a:gd name="T14" fmla="*/ 0 w 460"/>
              <a:gd name="T15" fmla="*/ 2147483647 h 443"/>
              <a:gd name="T16" fmla="*/ 2147483647 w 460"/>
              <a:gd name="T17" fmla="*/ 2147483647 h 443"/>
              <a:gd name="T18" fmla="*/ 2147483647 w 460"/>
              <a:gd name="T19" fmla="*/ 2147483647 h 443"/>
              <a:gd name="T20" fmla="*/ 2147483647 w 460"/>
              <a:gd name="T21" fmla="*/ 2147483647 h 443"/>
              <a:gd name="T22" fmla="*/ 2147483647 w 460"/>
              <a:gd name="T23" fmla="*/ 2147483647 h 443"/>
              <a:gd name="T24" fmla="*/ 2147483647 w 460"/>
              <a:gd name="T25" fmla="*/ 2147483647 h 443"/>
              <a:gd name="T26" fmla="*/ 2147483647 w 460"/>
              <a:gd name="T27" fmla="*/ 2147483647 h 443"/>
              <a:gd name="T28" fmla="*/ 2147483647 w 460"/>
              <a:gd name="T29" fmla="*/ 2147483647 h 443"/>
              <a:gd name="T30" fmla="*/ 2147483647 w 460"/>
              <a:gd name="T31" fmla="*/ 2147483647 h 443"/>
              <a:gd name="T32" fmla="*/ 2147483647 w 460"/>
              <a:gd name="T33" fmla="*/ 2147483647 h 4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60" h="443">
                <a:moveTo>
                  <a:pt x="353" y="302"/>
                </a:moveTo>
                <a:lnTo>
                  <a:pt x="336" y="249"/>
                </a:lnTo>
                <a:lnTo>
                  <a:pt x="372" y="214"/>
                </a:lnTo>
                <a:lnTo>
                  <a:pt x="283" y="161"/>
                </a:lnTo>
                <a:lnTo>
                  <a:pt x="247" y="108"/>
                </a:lnTo>
                <a:lnTo>
                  <a:pt x="122" y="37"/>
                </a:lnTo>
                <a:lnTo>
                  <a:pt x="0" y="0"/>
                </a:lnTo>
                <a:lnTo>
                  <a:pt x="0" y="366"/>
                </a:lnTo>
                <a:lnTo>
                  <a:pt x="14" y="373"/>
                </a:lnTo>
                <a:lnTo>
                  <a:pt x="67" y="373"/>
                </a:lnTo>
                <a:lnTo>
                  <a:pt x="122" y="320"/>
                </a:lnTo>
                <a:lnTo>
                  <a:pt x="211" y="284"/>
                </a:lnTo>
                <a:lnTo>
                  <a:pt x="264" y="320"/>
                </a:lnTo>
                <a:lnTo>
                  <a:pt x="389" y="408"/>
                </a:lnTo>
                <a:lnTo>
                  <a:pt x="460" y="443"/>
                </a:lnTo>
                <a:lnTo>
                  <a:pt x="460" y="337"/>
                </a:lnTo>
                <a:lnTo>
                  <a:pt x="353" y="30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grpSp>
        <p:nvGrpSpPr>
          <p:cNvPr id="160" name="Group 453"/>
          <p:cNvGrpSpPr>
            <a:grpSpLocks/>
          </p:cNvGrpSpPr>
          <p:nvPr/>
        </p:nvGrpSpPr>
        <p:grpSpPr bwMode="auto">
          <a:xfrm>
            <a:off x="4292600" y="2860675"/>
            <a:ext cx="250825" cy="368300"/>
            <a:chOff x="2201" y="1250"/>
            <a:chExt cx="133" cy="193"/>
          </a:xfrm>
          <a:solidFill>
            <a:srgbClr val="FF0000"/>
          </a:solidFill>
        </p:grpSpPr>
        <p:sp>
          <p:nvSpPr>
            <p:cNvPr id="161" name="Freeform 454"/>
            <p:cNvSpPr>
              <a:spLocks/>
            </p:cNvSpPr>
            <p:nvPr/>
          </p:nvSpPr>
          <p:spPr bwMode="auto">
            <a:xfrm>
              <a:off x="2234" y="1250"/>
              <a:ext cx="100" cy="193"/>
            </a:xfrm>
            <a:custGeom>
              <a:avLst/>
              <a:gdLst>
                <a:gd name="T0" fmla="*/ 31321 w 24"/>
                <a:gd name="T1" fmla="*/ 168050 h 47"/>
                <a:gd name="T2" fmla="*/ 21408 w 24"/>
                <a:gd name="T3" fmla="*/ 158642 h 47"/>
                <a:gd name="T4" fmla="*/ 52742 w 24"/>
                <a:gd name="T5" fmla="*/ 139046 h 47"/>
                <a:gd name="T6" fmla="*/ 47604 w 24"/>
                <a:gd name="T7" fmla="*/ 120280 h 47"/>
                <a:gd name="T8" fmla="*/ 41596 w 24"/>
                <a:gd name="T9" fmla="*/ 105189 h 47"/>
                <a:gd name="T10" fmla="*/ 16283 w 24"/>
                <a:gd name="T11" fmla="*/ 105189 h 47"/>
                <a:gd name="T12" fmla="*/ 21408 w 24"/>
                <a:gd name="T13" fmla="*/ 77060 h 47"/>
                <a:gd name="T14" fmla="*/ 5138 w 24"/>
                <a:gd name="T15" fmla="*/ 86419 h 47"/>
                <a:gd name="T16" fmla="*/ 0 w 24"/>
                <a:gd name="T17" fmla="*/ 61969 h 47"/>
                <a:gd name="T18" fmla="*/ 0 w 24"/>
                <a:gd name="T19" fmla="*/ 38633 h 47"/>
                <a:gd name="T20" fmla="*/ 5138 w 24"/>
                <a:gd name="T21" fmla="*/ 18766 h 47"/>
                <a:gd name="T22" fmla="*/ 26546 w 24"/>
                <a:gd name="T23" fmla="*/ 0 h 47"/>
                <a:gd name="T24" fmla="*/ 41596 w 24"/>
                <a:gd name="T25" fmla="*/ 4570 h 47"/>
                <a:gd name="T26" fmla="*/ 36458 w 24"/>
                <a:gd name="T27" fmla="*/ 29291 h 47"/>
                <a:gd name="T28" fmla="*/ 67846 w 24"/>
                <a:gd name="T29" fmla="*/ 29291 h 47"/>
                <a:gd name="T30" fmla="*/ 57867 w 24"/>
                <a:gd name="T31" fmla="*/ 52627 h 47"/>
                <a:gd name="T32" fmla="*/ 47604 w 24"/>
                <a:gd name="T33" fmla="*/ 72490 h 47"/>
                <a:gd name="T34" fmla="*/ 67846 w 24"/>
                <a:gd name="T35" fmla="*/ 81631 h 47"/>
                <a:gd name="T36" fmla="*/ 89200 w 24"/>
                <a:gd name="T37" fmla="*/ 115710 h 47"/>
                <a:gd name="T38" fmla="*/ 99183 w 24"/>
                <a:gd name="T39" fmla="*/ 139046 h 47"/>
                <a:gd name="T40" fmla="*/ 99183 w 24"/>
                <a:gd name="T41" fmla="*/ 152959 h 47"/>
                <a:gd name="T42" fmla="*/ 120592 w 24"/>
                <a:gd name="T43" fmla="*/ 152959 h 47"/>
                <a:gd name="T44" fmla="*/ 115450 w 24"/>
                <a:gd name="T45" fmla="*/ 186820 h 47"/>
                <a:gd name="T46" fmla="*/ 125729 w 24"/>
                <a:gd name="T47" fmla="*/ 191386 h 47"/>
                <a:gd name="T48" fmla="*/ 89200 w 24"/>
                <a:gd name="T49" fmla="*/ 206699 h 47"/>
                <a:gd name="T50" fmla="*/ 57867 w 24"/>
                <a:gd name="T51" fmla="*/ 211269 h 47"/>
                <a:gd name="T52" fmla="*/ 41596 w 24"/>
                <a:gd name="T53" fmla="*/ 216107 h 47"/>
                <a:gd name="T54" fmla="*/ 21408 w 24"/>
                <a:gd name="T55" fmla="*/ 216107 h 47"/>
                <a:gd name="T56" fmla="*/ 5138 w 24"/>
                <a:gd name="T57" fmla="*/ 220677 h 47"/>
                <a:gd name="T58" fmla="*/ 26546 w 24"/>
                <a:gd name="T59" fmla="*/ 200728 h 47"/>
                <a:gd name="T60" fmla="*/ 31321 w 24"/>
                <a:gd name="T61" fmla="*/ 182249 h 47"/>
                <a:gd name="T62" fmla="*/ 16283 w 24"/>
                <a:gd name="T63" fmla="*/ 177408 h 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 h="47">
                  <a:moveTo>
                    <a:pt x="3" y="37"/>
                  </a:moveTo>
                  <a:cubicBezTo>
                    <a:pt x="6" y="35"/>
                    <a:pt x="6" y="35"/>
                    <a:pt x="6" y="35"/>
                  </a:cubicBezTo>
                  <a:cubicBezTo>
                    <a:pt x="6" y="33"/>
                    <a:pt x="6" y="33"/>
                    <a:pt x="6" y="33"/>
                  </a:cubicBezTo>
                  <a:cubicBezTo>
                    <a:pt x="4" y="33"/>
                    <a:pt x="4" y="33"/>
                    <a:pt x="4" y="33"/>
                  </a:cubicBezTo>
                  <a:cubicBezTo>
                    <a:pt x="6" y="30"/>
                    <a:pt x="6" y="30"/>
                    <a:pt x="6" y="30"/>
                  </a:cubicBezTo>
                  <a:cubicBezTo>
                    <a:pt x="10" y="29"/>
                    <a:pt x="10" y="29"/>
                    <a:pt x="10" y="29"/>
                  </a:cubicBezTo>
                  <a:cubicBezTo>
                    <a:pt x="9" y="26"/>
                    <a:pt x="9" y="26"/>
                    <a:pt x="9" y="26"/>
                  </a:cubicBezTo>
                  <a:cubicBezTo>
                    <a:pt x="9" y="25"/>
                    <a:pt x="9" y="25"/>
                    <a:pt x="9" y="25"/>
                  </a:cubicBezTo>
                  <a:cubicBezTo>
                    <a:pt x="8" y="23"/>
                    <a:pt x="8" y="23"/>
                    <a:pt x="8" y="23"/>
                  </a:cubicBezTo>
                  <a:cubicBezTo>
                    <a:pt x="8" y="22"/>
                    <a:pt x="8" y="22"/>
                    <a:pt x="8" y="22"/>
                  </a:cubicBezTo>
                  <a:cubicBezTo>
                    <a:pt x="5" y="22"/>
                    <a:pt x="5" y="22"/>
                    <a:pt x="5" y="22"/>
                  </a:cubicBezTo>
                  <a:cubicBezTo>
                    <a:pt x="3" y="22"/>
                    <a:pt x="3" y="22"/>
                    <a:pt x="3" y="22"/>
                  </a:cubicBezTo>
                  <a:cubicBezTo>
                    <a:pt x="3" y="20"/>
                    <a:pt x="3" y="20"/>
                    <a:pt x="3" y="20"/>
                  </a:cubicBezTo>
                  <a:cubicBezTo>
                    <a:pt x="4" y="16"/>
                    <a:pt x="4" y="16"/>
                    <a:pt x="4" y="16"/>
                  </a:cubicBezTo>
                  <a:cubicBezTo>
                    <a:pt x="2" y="16"/>
                    <a:pt x="2" y="16"/>
                    <a:pt x="2" y="16"/>
                  </a:cubicBezTo>
                  <a:cubicBezTo>
                    <a:pt x="1" y="18"/>
                    <a:pt x="1" y="18"/>
                    <a:pt x="1" y="18"/>
                  </a:cubicBezTo>
                  <a:cubicBezTo>
                    <a:pt x="1" y="18"/>
                    <a:pt x="0" y="17"/>
                    <a:pt x="0" y="16"/>
                  </a:cubicBezTo>
                  <a:cubicBezTo>
                    <a:pt x="0" y="15"/>
                    <a:pt x="0" y="13"/>
                    <a:pt x="0" y="13"/>
                  </a:cubicBezTo>
                  <a:cubicBezTo>
                    <a:pt x="0" y="11"/>
                    <a:pt x="0" y="11"/>
                    <a:pt x="0" y="11"/>
                  </a:cubicBezTo>
                  <a:cubicBezTo>
                    <a:pt x="0" y="8"/>
                    <a:pt x="0" y="8"/>
                    <a:pt x="0" y="8"/>
                  </a:cubicBezTo>
                  <a:cubicBezTo>
                    <a:pt x="0" y="6"/>
                    <a:pt x="0" y="6"/>
                    <a:pt x="0" y="6"/>
                  </a:cubicBezTo>
                  <a:cubicBezTo>
                    <a:pt x="1" y="4"/>
                    <a:pt x="1" y="4"/>
                    <a:pt x="1" y="4"/>
                  </a:cubicBezTo>
                  <a:cubicBezTo>
                    <a:pt x="3" y="0"/>
                    <a:pt x="3" y="0"/>
                    <a:pt x="3" y="0"/>
                  </a:cubicBezTo>
                  <a:cubicBezTo>
                    <a:pt x="5" y="0"/>
                    <a:pt x="5" y="0"/>
                    <a:pt x="5" y="0"/>
                  </a:cubicBezTo>
                  <a:cubicBezTo>
                    <a:pt x="8" y="0"/>
                    <a:pt x="8" y="0"/>
                    <a:pt x="8" y="0"/>
                  </a:cubicBezTo>
                  <a:cubicBezTo>
                    <a:pt x="8" y="1"/>
                    <a:pt x="8" y="1"/>
                    <a:pt x="8" y="1"/>
                  </a:cubicBezTo>
                  <a:cubicBezTo>
                    <a:pt x="6" y="5"/>
                    <a:pt x="6" y="5"/>
                    <a:pt x="6" y="5"/>
                  </a:cubicBezTo>
                  <a:cubicBezTo>
                    <a:pt x="7" y="6"/>
                    <a:pt x="7" y="6"/>
                    <a:pt x="7" y="6"/>
                  </a:cubicBezTo>
                  <a:cubicBezTo>
                    <a:pt x="10" y="5"/>
                    <a:pt x="10" y="5"/>
                    <a:pt x="10" y="5"/>
                  </a:cubicBezTo>
                  <a:cubicBezTo>
                    <a:pt x="13" y="6"/>
                    <a:pt x="13" y="6"/>
                    <a:pt x="13" y="6"/>
                  </a:cubicBezTo>
                  <a:cubicBezTo>
                    <a:pt x="12" y="8"/>
                    <a:pt x="12" y="8"/>
                    <a:pt x="12" y="8"/>
                  </a:cubicBezTo>
                  <a:cubicBezTo>
                    <a:pt x="11" y="11"/>
                    <a:pt x="11" y="11"/>
                    <a:pt x="11" y="11"/>
                  </a:cubicBezTo>
                  <a:cubicBezTo>
                    <a:pt x="9" y="14"/>
                    <a:pt x="9" y="14"/>
                    <a:pt x="9" y="14"/>
                  </a:cubicBezTo>
                  <a:cubicBezTo>
                    <a:pt x="9" y="15"/>
                    <a:pt x="9" y="15"/>
                    <a:pt x="9" y="15"/>
                  </a:cubicBezTo>
                  <a:cubicBezTo>
                    <a:pt x="11" y="16"/>
                    <a:pt x="11" y="16"/>
                    <a:pt x="11" y="16"/>
                  </a:cubicBezTo>
                  <a:cubicBezTo>
                    <a:pt x="13" y="17"/>
                    <a:pt x="13" y="17"/>
                    <a:pt x="13" y="17"/>
                  </a:cubicBezTo>
                  <a:cubicBezTo>
                    <a:pt x="15" y="22"/>
                    <a:pt x="15" y="22"/>
                    <a:pt x="15" y="22"/>
                  </a:cubicBezTo>
                  <a:cubicBezTo>
                    <a:pt x="17" y="24"/>
                    <a:pt x="17" y="24"/>
                    <a:pt x="17" y="24"/>
                  </a:cubicBezTo>
                  <a:cubicBezTo>
                    <a:pt x="20" y="28"/>
                    <a:pt x="20" y="28"/>
                    <a:pt x="20" y="28"/>
                  </a:cubicBezTo>
                  <a:cubicBezTo>
                    <a:pt x="19" y="29"/>
                    <a:pt x="19" y="29"/>
                    <a:pt x="19" y="29"/>
                  </a:cubicBezTo>
                  <a:cubicBezTo>
                    <a:pt x="19" y="30"/>
                    <a:pt x="19" y="30"/>
                    <a:pt x="19" y="30"/>
                  </a:cubicBezTo>
                  <a:cubicBezTo>
                    <a:pt x="19" y="32"/>
                    <a:pt x="19" y="32"/>
                    <a:pt x="19" y="32"/>
                  </a:cubicBezTo>
                  <a:cubicBezTo>
                    <a:pt x="21" y="32"/>
                    <a:pt x="21" y="32"/>
                    <a:pt x="21" y="32"/>
                  </a:cubicBezTo>
                  <a:cubicBezTo>
                    <a:pt x="23" y="32"/>
                    <a:pt x="23" y="32"/>
                    <a:pt x="23" y="32"/>
                  </a:cubicBezTo>
                  <a:cubicBezTo>
                    <a:pt x="24" y="36"/>
                    <a:pt x="24" y="36"/>
                    <a:pt x="24" y="36"/>
                  </a:cubicBezTo>
                  <a:cubicBezTo>
                    <a:pt x="22" y="39"/>
                    <a:pt x="22" y="39"/>
                    <a:pt x="22" y="39"/>
                  </a:cubicBezTo>
                  <a:cubicBezTo>
                    <a:pt x="22" y="40"/>
                    <a:pt x="22" y="40"/>
                    <a:pt x="22" y="40"/>
                  </a:cubicBezTo>
                  <a:cubicBezTo>
                    <a:pt x="24" y="40"/>
                    <a:pt x="24" y="40"/>
                    <a:pt x="24" y="40"/>
                  </a:cubicBezTo>
                  <a:cubicBezTo>
                    <a:pt x="22" y="41"/>
                    <a:pt x="22" y="41"/>
                    <a:pt x="22" y="41"/>
                  </a:cubicBezTo>
                  <a:cubicBezTo>
                    <a:pt x="17" y="43"/>
                    <a:pt x="17" y="43"/>
                    <a:pt x="17" y="43"/>
                  </a:cubicBezTo>
                  <a:cubicBezTo>
                    <a:pt x="14" y="43"/>
                    <a:pt x="14" y="43"/>
                    <a:pt x="14" y="43"/>
                  </a:cubicBezTo>
                  <a:cubicBezTo>
                    <a:pt x="11" y="44"/>
                    <a:pt x="11" y="44"/>
                    <a:pt x="11" y="44"/>
                  </a:cubicBezTo>
                  <a:cubicBezTo>
                    <a:pt x="11" y="44"/>
                    <a:pt x="10" y="43"/>
                    <a:pt x="9" y="43"/>
                  </a:cubicBezTo>
                  <a:cubicBezTo>
                    <a:pt x="9" y="43"/>
                    <a:pt x="8" y="45"/>
                    <a:pt x="8" y="45"/>
                  </a:cubicBezTo>
                  <a:cubicBezTo>
                    <a:pt x="6" y="45"/>
                    <a:pt x="6" y="45"/>
                    <a:pt x="6" y="45"/>
                  </a:cubicBezTo>
                  <a:cubicBezTo>
                    <a:pt x="4" y="45"/>
                    <a:pt x="4" y="45"/>
                    <a:pt x="4" y="45"/>
                  </a:cubicBezTo>
                  <a:cubicBezTo>
                    <a:pt x="3" y="47"/>
                    <a:pt x="3" y="47"/>
                    <a:pt x="3" y="47"/>
                  </a:cubicBezTo>
                  <a:cubicBezTo>
                    <a:pt x="1" y="46"/>
                    <a:pt x="1" y="46"/>
                    <a:pt x="1" y="46"/>
                  </a:cubicBezTo>
                  <a:cubicBezTo>
                    <a:pt x="2" y="44"/>
                    <a:pt x="2" y="44"/>
                    <a:pt x="2" y="44"/>
                  </a:cubicBezTo>
                  <a:cubicBezTo>
                    <a:pt x="5" y="42"/>
                    <a:pt x="5" y="42"/>
                    <a:pt x="5" y="42"/>
                  </a:cubicBezTo>
                  <a:cubicBezTo>
                    <a:pt x="8" y="39"/>
                    <a:pt x="8" y="39"/>
                    <a:pt x="8" y="39"/>
                  </a:cubicBezTo>
                  <a:cubicBezTo>
                    <a:pt x="6" y="38"/>
                    <a:pt x="6" y="38"/>
                    <a:pt x="6" y="38"/>
                  </a:cubicBezTo>
                  <a:cubicBezTo>
                    <a:pt x="4" y="38"/>
                    <a:pt x="4" y="38"/>
                    <a:pt x="4" y="38"/>
                  </a:cubicBezTo>
                  <a:lnTo>
                    <a:pt x="3" y="37"/>
                  </a:lnTo>
                  <a:close/>
                </a:path>
              </a:pathLst>
            </a:custGeom>
            <a:grpFill/>
            <a:ln w="9525">
              <a:solidFill>
                <a:schemeClr val="accent3">
                  <a:lumMod val="50000"/>
                </a:schemeClr>
              </a:solidFill>
              <a:round/>
              <a:headEnd/>
              <a:tailEnd/>
            </a:ln>
          </p:spPr>
          <p:txBody>
            <a:bodyPr/>
            <a:lstStyle/>
            <a:p>
              <a:endParaRPr lang="en-GB"/>
            </a:p>
          </p:txBody>
        </p:sp>
        <p:sp>
          <p:nvSpPr>
            <p:cNvPr id="162" name="Freeform 455"/>
            <p:cNvSpPr>
              <a:spLocks/>
            </p:cNvSpPr>
            <p:nvPr/>
          </p:nvSpPr>
          <p:spPr bwMode="auto">
            <a:xfrm>
              <a:off x="2201" y="1331"/>
              <a:ext cx="34" cy="22"/>
            </a:xfrm>
            <a:custGeom>
              <a:avLst/>
              <a:gdLst>
                <a:gd name="T0" fmla="*/ 24 w 34"/>
                <a:gd name="T1" fmla="*/ 22 h 22"/>
                <a:gd name="T2" fmla="*/ 0 w 34"/>
                <a:gd name="T3" fmla="*/ 18 h 22"/>
                <a:gd name="T4" fmla="*/ 13 w 34"/>
                <a:gd name="T5" fmla="*/ 0 h 22"/>
                <a:gd name="T6" fmla="*/ 27 w 34"/>
                <a:gd name="T7" fmla="*/ 3 h 22"/>
                <a:gd name="T8" fmla="*/ 34 w 34"/>
                <a:gd name="T9" fmla="*/ 15 h 22"/>
                <a:gd name="T10" fmla="*/ 24 w 34"/>
                <a:gd name="T11" fmla="*/ 22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2">
                  <a:moveTo>
                    <a:pt x="24" y="22"/>
                  </a:moveTo>
                  <a:lnTo>
                    <a:pt x="0" y="18"/>
                  </a:lnTo>
                  <a:lnTo>
                    <a:pt x="13" y="0"/>
                  </a:lnTo>
                  <a:lnTo>
                    <a:pt x="27" y="3"/>
                  </a:lnTo>
                  <a:lnTo>
                    <a:pt x="34" y="15"/>
                  </a:lnTo>
                  <a:lnTo>
                    <a:pt x="24" y="22"/>
                  </a:lnTo>
                  <a:close/>
                </a:path>
              </a:pathLst>
            </a:custGeom>
            <a:grpFill/>
            <a:ln w="9525">
              <a:solidFill>
                <a:schemeClr val="accent3">
                  <a:lumMod val="50000"/>
                </a:schemeClr>
              </a:solidFill>
              <a:round/>
              <a:headEnd/>
              <a:tailEnd/>
            </a:ln>
          </p:spPr>
          <p:txBody>
            <a:bodyPr/>
            <a:lstStyle/>
            <a:p>
              <a:endParaRPr lang="en-GB"/>
            </a:p>
          </p:txBody>
        </p:sp>
      </p:grpSp>
      <p:sp>
        <p:nvSpPr>
          <p:cNvPr id="163" name="Freeform 458"/>
          <p:cNvSpPr>
            <a:spLocks/>
          </p:cNvSpPr>
          <p:nvPr/>
        </p:nvSpPr>
        <p:spPr bwMode="auto">
          <a:xfrm>
            <a:off x="5275263" y="3709988"/>
            <a:ext cx="73025" cy="44450"/>
          </a:xfrm>
          <a:custGeom>
            <a:avLst/>
            <a:gdLst>
              <a:gd name="T0" fmla="*/ 0 w 46"/>
              <a:gd name="T1" fmla="*/ 2147483647 h 28"/>
              <a:gd name="T2" fmla="*/ 2147483647 w 46"/>
              <a:gd name="T3" fmla="*/ 2147483647 h 28"/>
              <a:gd name="T4" fmla="*/ 2147483647 w 46"/>
              <a:gd name="T5" fmla="*/ 2147483647 h 28"/>
              <a:gd name="T6" fmla="*/ 2147483647 w 46"/>
              <a:gd name="T7" fmla="*/ 2147483647 h 28"/>
              <a:gd name="T8" fmla="*/ 2147483647 w 46"/>
              <a:gd name="T9" fmla="*/ 2147483647 h 28"/>
              <a:gd name="T10" fmla="*/ 2147483647 w 46"/>
              <a:gd name="T11" fmla="*/ 0 h 28"/>
              <a:gd name="T12" fmla="*/ 2147483647 w 46"/>
              <a:gd name="T13" fmla="*/ 2147483647 h 28"/>
              <a:gd name="T14" fmla="*/ 2147483647 w 46"/>
              <a:gd name="T15" fmla="*/ 2147483647 h 28"/>
              <a:gd name="T16" fmla="*/ 2147483647 w 46"/>
              <a:gd name="T17" fmla="*/ 2147483647 h 28"/>
              <a:gd name="T18" fmla="*/ 2147483647 w 46"/>
              <a:gd name="T19" fmla="*/ 2147483647 h 28"/>
              <a:gd name="T20" fmla="*/ 2147483647 w 46"/>
              <a:gd name="T21" fmla="*/ 2147483647 h 28"/>
              <a:gd name="T22" fmla="*/ 2147483647 w 46"/>
              <a:gd name="T23" fmla="*/ 2147483647 h 28"/>
              <a:gd name="T24" fmla="*/ 2147483647 w 46"/>
              <a:gd name="T25" fmla="*/ 2147483647 h 28"/>
              <a:gd name="T26" fmla="*/ 2147483647 w 46"/>
              <a:gd name="T27" fmla="*/ 2147483647 h 28"/>
              <a:gd name="T28" fmla="*/ 0 w 46"/>
              <a:gd name="T29" fmla="*/ 2147483647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6" h="28">
                <a:moveTo>
                  <a:pt x="0" y="15"/>
                </a:moveTo>
                <a:lnTo>
                  <a:pt x="3" y="17"/>
                </a:lnTo>
                <a:lnTo>
                  <a:pt x="12" y="14"/>
                </a:lnTo>
                <a:lnTo>
                  <a:pt x="13" y="8"/>
                </a:lnTo>
                <a:lnTo>
                  <a:pt x="27" y="9"/>
                </a:lnTo>
                <a:lnTo>
                  <a:pt x="46" y="0"/>
                </a:lnTo>
                <a:lnTo>
                  <a:pt x="46" y="1"/>
                </a:lnTo>
                <a:lnTo>
                  <a:pt x="33" y="11"/>
                </a:lnTo>
                <a:lnTo>
                  <a:pt x="36" y="18"/>
                </a:lnTo>
                <a:lnTo>
                  <a:pt x="27" y="21"/>
                </a:lnTo>
                <a:lnTo>
                  <a:pt x="15" y="28"/>
                </a:lnTo>
                <a:lnTo>
                  <a:pt x="13" y="28"/>
                </a:lnTo>
                <a:lnTo>
                  <a:pt x="8" y="26"/>
                </a:lnTo>
                <a:lnTo>
                  <a:pt x="2" y="23"/>
                </a:lnTo>
                <a:lnTo>
                  <a:pt x="0" y="15"/>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64" name="Freeform 507"/>
          <p:cNvSpPr>
            <a:spLocks/>
          </p:cNvSpPr>
          <p:nvPr/>
        </p:nvSpPr>
        <p:spPr bwMode="auto">
          <a:xfrm>
            <a:off x="6342063" y="3095625"/>
            <a:ext cx="1508125" cy="1047750"/>
          </a:xfrm>
          <a:custGeom>
            <a:avLst/>
            <a:gdLst>
              <a:gd name="T0" fmla="*/ 2147483647 w 950"/>
              <a:gd name="T1" fmla="*/ 2147483647 h 660"/>
              <a:gd name="T2" fmla="*/ 2147483647 w 950"/>
              <a:gd name="T3" fmla="*/ 2147483647 h 660"/>
              <a:gd name="T4" fmla="*/ 2147483647 w 950"/>
              <a:gd name="T5" fmla="*/ 2147483647 h 660"/>
              <a:gd name="T6" fmla="*/ 2147483647 w 950"/>
              <a:gd name="T7" fmla="*/ 2147483647 h 660"/>
              <a:gd name="T8" fmla="*/ 2147483647 w 950"/>
              <a:gd name="T9" fmla="*/ 2147483647 h 660"/>
              <a:gd name="T10" fmla="*/ 2147483647 w 950"/>
              <a:gd name="T11" fmla="*/ 2147483647 h 660"/>
              <a:gd name="T12" fmla="*/ 2147483647 w 950"/>
              <a:gd name="T13" fmla="*/ 2147483647 h 660"/>
              <a:gd name="T14" fmla="*/ 2147483647 w 950"/>
              <a:gd name="T15" fmla="*/ 2147483647 h 660"/>
              <a:gd name="T16" fmla="*/ 2147483647 w 950"/>
              <a:gd name="T17" fmla="*/ 2147483647 h 660"/>
              <a:gd name="T18" fmla="*/ 2147483647 w 950"/>
              <a:gd name="T19" fmla="*/ 2147483647 h 660"/>
              <a:gd name="T20" fmla="*/ 2147483647 w 950"/>
              <a:gd name="T21" fmla="*/ 2147483647 h 660"/>
              <a:gd name="T22" fmla="*/ 2147483647 w 950"/>
              <a:gd name="T23" fmla="*/ 2147483647 h 660"/>
              <a:gd name="T24" fmla="*/ 2147483647 w 950"/>
              <a:gd name="T25" fmla="*/ 2147483647 h 660"/>
              <a:gd name="T26" fmla="*/ 2147483647 w 950"/>
              <a:gd name="T27" fmla="*/ 2147483647 h 660"/>
              <a:gd name="T28" fmla="*/ 2147483647 w 950"/>
              <a:gd name="T29" fmla="*/ 2147483647 h 660"/>
              <a:gd name="T30" fmla="*/ 2147483647 w 950"/>
              <a:gd name="T31" fmla="*/ 2147483647 h 660"/>
              <a:gd name="T32" fmla="*/ 2147483647 w 950"/>
              <a:gd name="T33" fmla="*/ 2147483647 h 660"/>
              <a:gd name="T34" fmla="*/ 2147483647 w 950"/>
              <a:gd name="T35" fmla="*/ 2147483647 h 660"/>
              <a:gd name="T36" fmla="*/ 2147483647 w 950"/>
              <a:gd name="T37" fmla="*/ 2147483647 h 660"/>
              <a:gd name="T38" fmla="*/ 2147483647 w 950"/>
              <a:gd name="T39" fmla="*/ 2147483647 h 660"/>
              <a:gd name="T40" fmla="*/ 2147483647 w 950"/>
              <a:gd name="T41" fmla="*/ 2147483647 h 660"/>
              <a:gd name="T42" fmla="*/ 2147483647 w 950"/>
              <a:gd name="T43" fmla="*/ 2147483647 h 660"/>
              <a:gd name="T44" fmla="*/ 2147483647 w 950"/>
              <a:gd name="T45" fmla="*/ 2147483647 h 660"/>
              <a:gd name="T46" fmla="*/ 2147483647 w 950"/>
              <a:gd name="T47" fmla="*/ 2147483647 h 660"/>
              <a:gd name="T48" fmla="*/ 2147483647 w 950"/>
              <a:gd name="T49" fmla="*/ 2147483647 h 660"/>
              <a:gd name="T50" fmla="*/ 2147483647 w 950"/>
              <a:gd name="T51" fmla="*/ 2147483647 h 660"/>
              <a:gd name="T52" fmla="*/ 2147483647 w 950"/>
              <a:gd name="T53" fmla="*/ 2147483647 h 660"/>
              <a:gd name="T54" fmla="*/ 2147483647 w 950"/>
              <a:gd name="T55" fmla="*/ 2147483647 h 660"/>
              <a:gd name="T56" fmla="*/ 2147483647 w 950"/>
              <a:gd name="T57" fmla="*/ 2147483647 h 660"/>
              <a:gd name="T58" fmla="*/ 2147483647 w 950"/>
              <a:gd name="T59" fmla="*/ 2147483647 h 660"/>
              <a:gd name="T60" fmla="*/ 2147483647 w 950"/>
              <a:gd name="T61" fmla="*/ 2147483647 h 660"/>
              <a:gd name="T62" fmla="*/ 2147483647 w 950"/>
              <a:gd name="T63" fmla="*/ 2147483647 h 660"/>
              <a:gd name="T64" fmla="*/ 2147483647 w 950"/>
              <a:gd name="T65" fmla="*/ 2147483647 h 660"/>
              <a:gd name="T66" fmla="*/ 2147483647 w 950"/>
              <a:gd name="T67" fmla="*/ 2147483647 h 660"/>
              <a:gd name="T68" fmla="*/ 2147483647 w 950"/>
              <a:gd name="T69" fmla="*/ 2147483647 h 660"/>
              <a:gd name="T70" fmla="*/ 2147483647 w 950"/>
              <a:gd name="T71" fmla="*/ 2147483647 h 660"/>
              <a:gd name="T72" fmla="*/ 2147483647 w 950"/>
              <a:gd name="T73" fmla="*/ 2147483647 h 660"/>
              <a:gd name="T74" fmla="*/ 2147483647 w 950"/>
              <a:gd name="T75" fmla="*/ 2147483647 h 660"/>
              <a:gd name="T76" fmla="*/ 2147483647 w 950"/>
              <a:gd name="T77" fmla="*/ 2147483647 h 660"/>
              <a:gd name="T78" fmla="*/ 2147483647 w 950"/>
              <a:gd name="T79" fmla="*/ 2147483647 h 660"/>
              <a:gd name="T80" fmla="*/ 2147483647 w 950"/>
              <a:gd name="T81" fmla="*/ 2147483647 h 660"/>
              <a:gd name="T82" fmla="*/ 2147483647 w 950"/>
              <a:gd name="T83" fmla="*/ 2147483647 h 660"/>
              <a:gd name="T84" fmla="*/ 2147483647 w 950"/>
              <a:gd name="T85" fmla="*/ 2147483647 h 660"/>
              <a:gd name="T86" fmla="*/ 2147483647 w 950"/>
              <a:gd name="T87" fmla="*/ 2147483647 h 660"/>
              <a:gd name="T88" fmla="*/ 2147483647 w 950"/>
              <a:gd name="T89" fmla="*/ 2147483647 h 660"/>
              <a:gd name="T90" fmla="*/ 2147483647 w 950"/>
              <a:gd name="T91" fmla="*/ 2147483647 h 660"/>
              <a:gd name="T92" fmla="*/ 2147483647 w 950"/>
              <a:gd name="T93" fmla="*/ 2147483647 h 660"/>
              <a:gd name="T94" fmla="*/ 2147483647 w 950"/>
              <a:gd name="T95" fmla="*/ 2147483647 h 660"/>
              <a:gd name="T96" fmla="*/ 2147483647 w 950"/>
              <a:gd name="T97" fmla="*/ 2147483647 h 660"/>
              <a:gd name="T98" fmla="*/ 2147483647 w 950"/>
              <a:gd name="T99" fmla="*/ 2147483647 h 660"/>
              <a:gd name="T100" fmla="*/ 2147483647 w 950"/>
              <a:gd name="T101" fmla="*/ 2147483647 h 660"/>
              <a:gd name="T102" fmla="*/ 2147483647 w 950"/>
              <a:gd name="T103" fmla="*/ 2147483647 h 660"/>
              <a:gd name="T104" fmla="*/ 2147483647 w 950"/>
              <a:gd name="T105" fmla="*/ 2147483647 h 660"/>
              <a:gd name="T106" fmla="*/ 2147483647 w 950"/>
              <a:gd name="T107" fmla="*/ 2147483647 h 660"/>
              <a:gd name="T108" fmla="*/ 2147483647 w 950"/>
              <a:gd name="T109" fmla="*/ 2147483647 h 660"/>
              <a:gd name="T110" fmla="*/ 2147483647 w 950"/>
              <a:gd name="T111" fmla="*/ 2147483647 h 660"/>
              <a:gd name="T112" fmla="*/ 2147483647 w 950"/>
              <a:gd name="T113" fmla="*/ 2147483647 h 660"/>
              <a:gd name="T114" fmla="*/ 2147483647 w 950"/>
              <a:gd name="T115" fmla="*/ 2147483647 h 660"/>
              <a:gd name="T116" fmla="*/ 2147483647 w 950"/>
              <a:gd name="T117" fmla="*/ 2147483647 h 660"/>
              <a:gd name="T118" fmla="*/ 2147483647 w 950"/>
              <a:gd name="T119" fmla="*/ 2147483647 h 660"/>
              <a:gd name="T120" fmla="*/ 2147483647 w 950"/>
              <a:gd name="T121" fmla="*/ 2147483647 h 66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950" h="660">
                <a:moveTo>
                  <a:pt x="890" y="118"/>
                </a:moveTo>
                <a:lnTo>
                  <a:pt x="890" y="118"/>
                </a:lnTo>
                <a:lnTo>
                  <a:pt x="880" y="98"/>
                </a:lnTo>
                <a:lnTo>
                  <a:pt x="840" y="88"/>
                </a:lnTo>
                <a:lnTo>
                  <a:pt x="792" y="0"/>
                </a:lnTo>
                <a:lnTo>
                  <a:pt x="746" y="0"/>
                </a:lnTo>
                <a:lnTo>
                  <a:pt x="732" y="24"/>
                </a:lnTo>
                <a:lnTo>
                  <a:pt x="702" y="78"/>
                </a:lnTo>
                <a:lnTo>
                  <a:pt x="672" y="78"/>
                </a:lnTo>
                <a:lnTo>
                  <a:pt x="668" y="88"/>
                </a:lnTo>
                <a:lnTo>
                  <a:pt x="668" y="90"/>
                </a:lnTo>
                <a:lnTo>
                  <a:pt x="670" y="90"/>
                </a:lnTo>
                <a:lnTo>
                  <a:pt x="672" y="90"/>
                </a:lnTo>
                <a:lnTo>
                  <a:pt x="672" y="92"/>
                </a:lnTo>
                <a:lnTo>
                  <a:pt x="674" y="92"/>
                </a:lnTo>
                <a:lnTo>
                  <a:pt x="676" y="92"/>
                </a:lnTo>
                <a:lnTo>
                  <a:pt x="676" y="94"/>
                </a:lnTo>
                <a:lnTo>
                  <a:pt x="678" y="94"/>
                </a:lnTo>
                <a:lnTo>
                  <a:pt x="676" y="94"/>
                </a:lnTo>
                <a:lnTo>
                  <a:pt x="676" y="92"/>
                </a:lnTo>
                <a:lnTo>
                  <a:pt x="674" y="92"/>
                </a:lnTo>
                <a:lnTo>
                  <a:pt x="672" y="92"/>
                </a:lnTo>
                <a:lnTo>
                  <a:pt x="672" y="90"/>
                </a:lnTo>
                <a:lnTo>
                  <a:pt x="670" y="90"/>
                </a:lnTo>
                <a:lnTo>
                  <a:pt x="668" y="90"/>
                </a:lnTo>
                <a:lnTo>
                  <a:pt x="668" y="88"/>
                </a:lnTo>
                <a:lnTo>
                  <a:pt x="658" y="108"/>
                </a:lnTo>
                <a:lnTo>
                  <a:pt x="658" y="132"/>
                </a:lnTo>
                <a:lnTo>
                  <a:pt x="702" y="138"/>
                </a:lnTo>
                <a:lnTo>
                  <a:pt x="712" y="158"/>
                </a:lnTo>
                <a:lnTo>
                  <a:pt x="668" y="172"/>
                </a:lnTo>
                <a:lnTo>
                  <a:pt x="632" y="188"/>
                </a:lnTo>
                <a:lnTo>
                  <a:pt x="598" y="202"/>
                </a:lnTo>
                <a:lnTo>
                  <a:pt x="588" y="236"/>
                </a:lnTo>
                <a:lnTo>
                  <a:pt x="534" y="242"/>
                </a:lnTo>
                <a:lnTo>
                  <a:pt x="480" y="276"/>
                </a:lnTo>
                <a:lnTo>
                  <a:pt x="430" y="252"/>
                </a:lnTo>
                <a:lnTo>
                  <a:pt x="370" y="246"/>
                </a:lnTo>
                <a:lnTo>
                  <a:pt x="326" y="202"/>
                </a:lnTo>
                <a:lnTo>
                  <a:pt x="262" y="182"/>
                </a:lnTo>
                <a:lnTo>
                  <a:pt x="256" y="132"/>
                </a:lnTo>
                <a:lnTo>
                  <a:pt x="226" y="118"/>
                </a:lnTo>
                <a:lnTo>
                  <a:pt x="222" y="114"/>
                </a:lnTo>
                <a:lnTo>
                  <a:pt x="220" y="116"/>
                </a:lnTo>
                <a:lnTo>
                  <a:pt x="218" y="120"/>
                </a:lnTo>
                <a:lnTo>
                  <a:pt x="218" y="122"/>
                </a:lnTo>
                <a:lnTo>
                  <a:pt x="218" y="124"/>
                </a:lnTo>
                <a:lnTo>
                  <a:pt x="218" y="122"/>
                </a:lnTo>
                <a:lnTo>
                  <a:pt x="218" y="120"/>
                </a:lnTo>
                <a:lnTo>
                  <a:pt x="222" y="114"/>
                </a:lnTo>
                <a:lnTo>
                  <a:pt x="218" y="108"/>
                </a:lnTo>
                <a:lnTo>
                  <a:pt x="208" y="114"/>
                </a:lnTo>
                <a:lnTo>
                  <a:pt x="208" y="124"/>
                </a:lnTo>
                <a:lnTo>
                  <a:pt x="208" y="114"/>
                </a:lnTo>
                <a:lnTo>
                  <a:pt x="192" y="118"/>
                </a:lnTo>
                <a:lnTo>
                  <a:pt x="182" y="148"/>
                </a:lnTo>
                <a:lnTo>
                  <a:pt x="142" y="142"/>
                </a:lnTo>
                <a:lnTo>
                  <a:pt x="132" y="192"/>
                </a:lnTo>
                <a:lnTo>
                  <a:pt x="98" y="198"/>
                </a:lnTo>
                <a:lnTo>
                  <a:pt x="88" y="256"/>
                </a:lnTo>
                <a:lnTo>
                  <a:pt x="68" y="276"/>
                </a:lnTo>
                <a:lnTo>
                  <a:pt x="44" y="296"/>
                </a:lnTo>
                <a:lnTo>
                  <a:pt x="4" y="306"/>
                </a:lnTo>
                <a:lnTo>
                  <a:pt x="0" y="326"/>
                </a:lnTo>
                <a:lnTo>
                  <a:pt x="10" y="334"/>
                </a:lnTo>
                <a:lnTo>
                  <a:pt x="14" y="350"/>
                </a:lnTo>
                <a:lnTo>
                  <a:pt x="4" y="354"/>
                </a:lnTo>
                <a:lnTo>
                  <a:pt x="14" y="364"/>
                </a:lnTo>
                <a:lnTo>
                  <a:pt x="30" y="370"/>
                </a:lnTo>
                <a:lnTo>
                  <a:pt x="44" y="390"/>
                </a:lnTo>
                <a:lnTo>
                  <a:pt x="64" y="390"/>
                </a:lnTo>
                <a:lnTo>
                  <a:pt x="94" y="390"/>
                </a:lnTo>
                <a:lnTo>
                  <a:pt x="98" y="398"/>
                </a:lnTo>
                <a:lnTo>
                  <a:pt x="78" y="428"/>
                </a:lnTo>
                <a:lnTo>
                  <a:pt x="84" y="444"/>
                </a:lnTo>
                <a:lnTo>
                  <a:pt x="74" y="458"/>
                </a:lnTo>
                <a:lnTo>
                  <a:pt x="84" y="478"/>
                </a:lnTo>
                <a:lnTo>
                  <a:pt x="108" y="488"/>
                </a:lnTo>
                <a:lnTo>
                  <a:pt x="104" y="492"/>
                </a:lnTo>
                <a:lnTo>
                  <a:pt x="114" y="492"/>
                </a:lnTo>
                <a:lnTo>
                  <a:pt x="148" y="508"/>
                </a:lnTo>
                <a:lnTo>
                  <a:pt x="178" y="522"/>
                </a:lnTo>
                <a:lnTo>
                  <a:pt x="208" y="528"/>
                </a:lnTo>
                <a:lnTo>
                  <a:pt x="218" y="536"/>
                </a:lnTo>
                <a:lnTo>
                  <a:pt x="226" y="536"/>
                </a:lnTo>
                <a:lnTo>
                  <a:pt x="242" y="546"/>
                </a:lnTo>
                <a:lnTo>
                  <a:pt x="262" y="546"/>
                </a:lnTo>
                <a:lnTo>
                  <a:pt x="282" y="546"/>
                </a:lnTo>
                <a:lnTo>
                  <a:pt x="296" y="528"/>
                </a:lnTo>
                <a:lnTo>
                  <a:pt x="316" y="512"/>
                </a:lnTo>
                <a:lnTo>
                  <a:pt x="340" y="512"/>
                </a:lnTo>
                <a:lnTo>
                  <a:pt x="360" y="528"/>
                </a:lnTo>
                <a:lnTo>
                  <a:pt x="370" y="528"/>
                </a:lnTo>
                <a:lnTo>
                  <a:pt x="380" y="532"/>
                </a:lnTo>
                <a:lnTo>
                  <a:pt x="386" y="556"/>
                </a:lnTo>
                <a:lnTo>
                  <a:pt x="376" y="586"/>
                </a:lnTo>
                <a:lnTo>
                  <a:pt x="376" y="596"/>
                </a:lnTo>
                <a:lnTo>
                  <a:pt x="390" y="600"/>
                </a:lnTo>
                <a:lnTo>
                  <a:pt x="400" y="616"/>
                </a:lnTo>
                <a:lnTo>
                  <a:pt x="400" y="626"/>
                </a:lnTo>
                <a:lnTo>
                  <a:pt x="424" y="636"/>
                </a:lnTo>
                <a:lnTo>
                  <a:pt x="420" y="640"/>
                </a:lnTo>
                <a:lnTo>
                  <a:pt x="444" y="636"/>
                </a:lnTo>
                <a:lnTo>
                  <a:pt x="450" y="616"/>
                </a:lnTo>
                <a:lnTo>
                  <a:pt x="500" y="616"/>
                </a:lnTo>
                <a:lnTo>
                  <a:pt x="518" y="630"/>
                </a:lnTo>
                <a:lnTo>
                  <a:pt x="524" y="646"/>
                </a:lnTo>
                <a:lnTo>
                  <a:pt x="534" y="640"/>
                </a:lnTo>
                <a:lnTo>
                  <a:pt x="568" y="660"/>
                </a:lnTo>
                <a:lnTo>
                  <a:pt x="568" y="646"/>
                </a:lnTo>
                <a:lnTo>
                  <a:pt x="608" y="630"/>
                </a:lnTo>
                <a:lnTo>
                  <a:pt x="612" y="626"/>
                </a:lnTo>
                <a:lnTo>
                  <a:pt x="622" y="620"/>
                </a:lnTo>
                <a:lnTo>
                  <a:pt x="632" y="626"/>
                </a:lnTo>
                <a:lnTo>
                  <a:pt x="652" y="616"/>
                </a:lnTo>
                <a:lnTo>
                  <a:pt x="678" y="600"/>
                </a:lnTo>
                <a:lnTo>
                  <a:pt x="702" y="582"/>
                </a:lnTo>
                <a:lnTo>
                  <a:pt x="712" y="562"/>
                </a:lnTo>
                <a:lnTo>
                  <a:pt x="726" y="542"/>
                </a:lnTo>
                <a:lnTo>
                  <a:pt x="742" y="512"/>
                </a:lnTo>
                <a:lnTo>
                  <a:pt x="742" y="498"/>
                </a:lnTo>
                <a:lnTo>
                  <a:pt x="736" y="488"/>
                </a:lnTo>
                <a:lnTo>
                  <a:pt x="742" y="472"/>
                </a:lnTo>
                <a:lnTo>
                  <a:pt x="736" y="454"/>
                </a:lnTo>
                <a:lnTo>
                  <a:pt x="712" y="404"/>
                </a:lnTo>
                <a:lnTo>
                  <a:pt x="716" y="398"/>
                </a:lnTo>
                <a:lnTo>
                  <a:pt x="736" y="374"/>
                </a:lnTo>
                <a:lnTo>
                  <a:pt x="752" y="370"/>
                </a:lnTo>
                <a:lnTo>
                  <a:pt x="754" y="368"/>
                </a:lnTo>
                <a:lnTo>
                  <a:pt x="754" y="364"/>
                </a:lnTo>
                <a:lnTo>
                  <a:pt x="752" y="360"/>
                </a:lnTo>
                <a:lnTo>
                  <a:pt x="726" y="354"/>
                </a:lnTo>
                <a:lnTo>
                  <a:pt x="712" y="360"/>
                </a:lnTo>
                <a:lnTo>
                  <a:pt x="702" y="354"/>
                </a:lnTo>
                <a:lnTo>
                  <a:pt x="692" y="340"/>
                </a:lnTo>
                <a:lnTo>
                  <a:pt x="682" y="330"/>
                </a:lnTo>
                <a:lnTo>
                  <a:pt x="706" y="320"/>
                </a:lnTo>
                <a:lnTo>
                  <a:pt x="722" y="306"/>
                </a:lnTo>
                <a:lnTo>
                  <a:pt x="746" y="290"/>
                </a:lnTo>
                <a:lnTo>
                  <a:pt x="756" y="290"/>
                </a:lnTo>
                <a:lnTo>
                  <a:pt x="742" y="310"/>
                </a:lnTo>
                <a:lnTo>
                  <a:pt x="752" y="320"/>
                </a:lnTo>
                <a:lnTo>
                  <a:pt x="762" y="316"/>
                </a:lnTo>
                <a:lnTo>
                  <a:pt x="786" y="306"/>
                </a:lnTo>
                <a:lnTo>
                  <a:pt x="792" y="284"/>
                </a:lnTo>
                <a:lnTo>
                  <a:pt x="806" y="272"/>
                </a:lnTo>
                <a:lnTo>
                  <a:pt x="820" y="282"/>
                </a:lnTo>
                <a:lnTo>
                  <a:pt x="818" y="262"/>
                </a:lnTo>
                <a:lnTo>
                  <a:pt x="838" y="250"/>
                </a:lnTo>
                <a:lnTo>
                  <a:pt x="864" y="254"/>
                </a:lnTo>
                <a:lnTo>
                  <a:pt x="876" y="246"/>
                </a:lnTo>
                <a:lnTo>
                  <a:pt x="890" y="252"/>
                </a:lnTo>
                <a:lnTo>
                  <a:pt x="900" y="198"/>
                </a:lnTo>
                <a:lnTo>
                  <a:pt x="924" y="192"/>
                </a:lnTo>
                <a:lnTo>
                  <a:pt x="950" y="118"/>
                </a:lnTo>
                <a:lnTo>
                  <a:pt x="890" y="118"/>
                </a:lnTo>
                <a:close/>
              </a:path>
            </a:pathLst>
          </a:custGeom>
          <a:solidFill>
            <a:schemeClr val="accent2">
              <a:lumMod val="60000"/>
              <a:lumOff val="40000"/>
            </a:schemeClr>
          </a:solidFill>
          <a:ln w="9525">
            <a:solidFill>
              <a:schemeClr val="accent3">
                <a:lumMod val="50000"/>
              </a:schemeClr>
            </a:solidFill>
            <a:round/>
            <a:headEnd/>
            <a:tailEnd/>
          </a:ln>
        </p:spPr>
        <p:txBody>
          <a:bodyPr/>
          <a:lstStyle/>
          <a:p>
            <a:endParaRPr lang="en-GB"/>
          </a:p>
        </p:txBody>
      </p:sp>
      <p:sp>
        <p:nvSpPr>
          <p:cNvPr id="165" name="Freeform 260"/>
          <p:cNvSpPr>
            <a:spLocks/>
          </p:cNvSpPr>
          <p:nvPr/>
        </p:nvSpPr>
        <p:spPr bwMode="auto">
          <a:xfrm>
            <a:off x="6481763" y="4425950"/>
            <a:ext cx="57150" cy="68263"/>
          </a:xfrm>
          <a:custGeom>
            <a:avLst/>
            <a:gdLst>
              <a:gd name="T0" fmla="*/ 2147483647 w 42"/>
              <a:gd name="T1" fmla="*/ 0 h 54"/>
              <a:gd name="T2" fmla="*/ 0 w 42"/>
              <a:gd name="T3" fmla="*/ 2147483647 h 54"/>
              <a:gd name="T4" fmla="*/ 2147483647 w 42"/>
              <a:gd name="T5" fmla="*/ 2147483647 h 54"/>
              <a:gd name="T6" fmla="*/ 2147483647 w 42"/>
              <a:gd name="T7" fmla="*/ 2147483647 h 54"/>
              <a:gd name="T8" fmla="*/ 2147483647 w 42"/>
              <a:gd name="T9" fmla="*/ 2147483647 h 54"/>
              <a:gd name="T10" fmla="*/ 2147483647 w 42"/>
              <a:gd name="T11" fmla="*/ 0 h 5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 h="54">
                <a:moveTo>
                  <a:pt x="6" y="0"/>
                </a:moveTo>
                <a:lnTo>
                  <a:pt x="0" y="24"/>
                </a:lnTo>
                <a:lnTo>
                  <a:pt x="6" y="54"/>
                </a:lnTo>
                <a:lnTo>
                  <a:pt x="30" y="54"/>
                </a:lnTo>
                <a:lnTo>
                  <a:pt x="42" y="30"/>
                </a:lnTo>
                <a:lnTo>
                  <a:pt x="6"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66" name="Freeform 261"/>
          <p:cNvSpPr>
            <a:spLocks/>
          </p:cNvSpPr>
          <p:nvPr/>
        </p:nvSpPr>
        <p:spPr bwMode="auto">
          <a:xfrm>
            <a:off x="7205663" y="4143375"/>
            <a:ext cx="53975" cy="53975"/>
          </a:xfrm>
          <a:custGeom>
            <a:avLst/>
            <a:gdLst>
              <a:gd name="T0" fmla="*/ 0 w 42"/>
              <a:gd name="T1" fmla="*/ 2147483647 h 42"/>
              <a:gd name="T2" fmla="*/ 2147483647 w 42"/>
              <a:gd name="T3" fmla="*/ 2147483647 h 42"/>
              <a:gd name="T4" fmla="*/ 2147483647 w 42"/>
              <a:gd name="T5" fmla="*/ 0 h 42"/>
              <a:gd name="T6" fmla="*/ 2147483647 w 42"/>
              <a:gd name="T7" fmla="*/ 2147483647 h 42"/>
              <a:gd name="T8" fmla="*/ 2147483647 w 42"/>
              <a:gd name="T9" fmla="*/ 2147483647 h 42"/>
              <a:gd name="T10" fmla="*/ 2147483647 w 42"/>
              <a:gd name="T11" fmla="*/ 2147483647 h 42"/>
              <a:gd name="T12" fmla="*/ 0 w 42"/>
              <a:gd name="T13" fmla="*/ 2147483647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 h="42">
                <a:moveTo>
                  <a:pt x="0" y="30"/>
                </a:moveTo>
                <a:lnTo>
                  <a:pt x="12" y="12"/>
                </a:lnTo>
                <a:lnTo>
                  <a:pt x="30" y="0"/>
                </a:lnTo>
                <a:lnTo>
                  <a:pt x="42" y="12"/>
                </a:lnTo>
                <a:lnTo>
                  <a:pt x="30" y="30"/>
                </a:lnTo>
                <a:lnTo>
                  <a:pt x="12" y="42"/>
                </a:lnTo>
                <a:lnTo>
                  <a:pt x="0" y="3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67" name="Freeform 262"/>
          <p:cNvSpPr>
            <a:spLocks/>
          </p:cNvSpPr>
          <p:nvPr/>
        </p:nvSpPr>
        <p:spPr bwMode="auto">
          <a:xfrm>
            <a:off x="7496175" y="4010025"/>
            <a:ext cx="31750" cy="93663"/>
          </a:xfrm>
          <a:custGeom>
            <a:avLst/>
            <a:gdLst>
              <a:gd name="T0" fmla="*/ 0 w 24"/>
              <a:gd name="T1" fmla="*/ 2147483647 h 72"/>
              <a:gd name="T2" fmla="*/ 0 w 24"/>
              <a:gd name="T3" fmla="*/ 2147483647 h 72"/>
              <a:gd name="T4" fmla="*/ 2147483647 w 24"/>
              <a:gd name="T5" fmla="*/ 0 h 72"/>
              <a:gd name="T6" fmla="*/ 2147483647 w 24"/>
              <a:gd name="T7" fmla="*/ 2147483647 h 72"/>
              <a:gd name="T8" fmla="*/ 2147483647 w 24"/>
              <a:gd name="T9" fmla="*/ 2147483647 h 72"/>
              <a:gd name="T10" fmla="*/ 0 w 24"/>
              <a:gd name="T11" fmla="*/ 2147483647 h 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 h="72">
                <a:moveTo>
                  <a:pt x="0" y="42"/>
                </a:moveTo>
                <a:lnTo>
                  <a:pt x="0" y="18"/>
                </a:lnTo>
                <a:lnTo>
                  <a:pt x="24" y="0"/>
                </a:lnTo>
                <a:lnTo>
                  <a:pt x="24" y="24"/>
                </a:lnTo>
                <a:lnTo>
                  <a:pt x="6" y="72"/>
                </a:lnTo>
                <a:lnTo>
                  <a:pt x="0" y="4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68" name="Freeform 263"/>
          <p:cNvSpPr>
            <a:spLocks/>
          </p:cNvSpPr>
          <p:nvPr/>
        </p:nvSpPr>
        <p:spPr bwMode="auto">
          <a:xfrm>
            <a:off x="7731125" y="3767138"/>
            <a:ext cx="46038" cy="69850"/>
          </a:xfrm>
          <a:custGeom>
            <a:avLst/>
            <a:gdLst>
              <a:gd name="T0" fmla="*/ 0 w 36"/>
              <a:gd name="T1" fmla="*/ 2147483647 h 54"/>
              <a:gd name="T2" fmla="*/ 2147483647 w 36"/>
              <a:gd name="T3" fmla="*/ 2147483647 h 54"/>
              <a:gd name="T4" fmla="*/ 2147483647 w 36"/>
              <a:gd name="T5" fmla="*/ 2147483647 h 54"/>
              <a:gd name="T6" fmla="*/ 2147483647 w 36"/>
              <a:gd name="T7" fmla="*/ 2147483647 h 54"/>
              <a:gd name="T8" fmla="*/ 2147483647 w 36"/>
              <a:gd name="T9" fmla="*/ 2147483647 h 54"/>
              <a:gd name="T10" fmla="*/ 2147483647 w 36"/>
              <a:gd name="T11" fmla="*/ 0 h 54"/>
              <a:gd name="T12" fmla="*/ 0 w 36"/>
              <a:gd name="T13" fmla="*/ 2147483647 h 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54">
                <a:moveTo>
                  <a:pt x="0" y="18"/>
                </a:moveTo>
                <a:lnTo>
                  <a:pt x="6" y="36"/>
                </a:lnTo>
                <a:lnTo>
                  <a:pt x="12" y="54"/>
                </a:lnTo>
                <a:lnTo>
                  <a:pt x="30" y="42"/>
                </a:lnTo>
                <a:lnTo>
                  <a:pt x="36" y="18"/>
                </a:lnTo>
                <a:lnTo>
                  <a:pt x="30" y="0"/>
                </a:lnTo>
                <a:lnTo>
                  <a:pt x="0" y="1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69" name="Freeform 264"/>
          <p:cNvSpPr>
            <a:spLocks/>
          </p:cNvSpPr>
          <p:nvPr/>
        </p:nvSpPr>
        <p:spPr bwMode="auto">
          <a:xfrm>
            <a:off x="7786688" y="3408363"/>
            <a:ext cx="344487" cy="374650"/>
          </a:xfrm>
          <a:custGeom>
            <a:avLst/>
            <a:gdLst>
              <a:gd name="T0" fmla="*/ 2147483647 w 264"/>
              <a:gd name="T1" fmla="*/ 2147483647 h 289"/>
              <a:gd name="T2" fmla="*/ 2147483647 w 264"/>
              <a:gd name="T3" fmla="*/ 2147483647 h 289"/>
              <a:gd name="T4" fmla="*/ 2147483647 w 264"/>
              <a:gd name="T5" fmla="*/ 2147483647 h 289"/>
              <a:gd name="T6" fmla="*/ 2147483647 w 264"/>
              <a:gd name="T7" fmla="*/ 2147483647 h 289"/>
              <a:gd name="T8" fmla="*/ 2147483647 w 264"/>
              <a:gd name="T9" fmla="*/ 2147483647 h 289"/>
              <a:gd name="T10" fmla="*/ 2147483647 w 264"/>
              <a:gd name="T11" fmla="*/ 2147483647 h 289"/>
              <a:gd name="T12" fmla="*/ 2147483647 w 264"/>
              <a:gd name="T13" fmla="*/ 2147483647 h 289"/>
              <a:gd name="T14" fmla="*/ 2147483647 w 264"/>
              <a:gd name="T15" fmla="*/ 2147483647 h 289"/>
              <a:gd name="T16" fmla="*/ 2147483647 w 264"/>
              <a:gd name="T17" fmla="*/ 2147483647 h 289"/>
              <a:gd name="T18" fmla="*/ 2147483647 w 264"/>
              <a:gd name="T19" fmla="*/ 2147483647 h 289"/>
              <a:gd name="T20" fmla="*/ 2147483647 w 264"/>
              <a:gd name="T21" fmla="*/ 0 h 289"/>
              <a:gd name="T22" fmla="*/ 2147483647 w 264"/>
              <a:gd name="T23" fmla="*/ 2147483647 h 289"/>
              <a:gd name="T24" fmla="*/ 2147483647 w 264"/>
              <a:gd name="T25" fmla="*/ 2147483647 h 289"/>
              <a:gd name="T26" fmla="*/ 2147483647 w 264"/>
              <a:gd name="T27" fmla="*/ 2147483647 h 289"/>
              <a:gd name="T28" fmla="*/ 2147483647 w 264"/>
              <a:gd name="T29" fmla="*/ 2147483647 h 289"/>
              <a:gd name="T30" fmla="*/ 2147483647 w 264"/>
              <a:gd name="T31" fmla="*/ 2147483647 h 289"/>
              <a:gd name="T32" fmla="*/ 2147483647 w 264"/>
              <a:gd name="T33" fmla="*/ 2147483647 h 289"/>
              <a:gd name="T34" fmla="*/ 2147483647 w 264"/>
              <a:gd name="T35" fmla="*/ 2147483647 h 289"/>
              <a:gd name="T36" fmla="*/ 2147483647 w 264"/>
              <a:gd name="T37" fmla="*/ 2147483647 h 289"/>
              <a:gd name="T38" fmla="*/ 2147483647 w 264"/>
              <a:gd name="T39" fmla="*/ 2147483647 h 289"/>
              <a:gd name="T40" fmla="*/ 2147483647 w 264"/>
              <a:gd name="T41" fmla="*/ 2147483647 h 289"/>
              <a:gd name="T42" fmla="*/ 2147483647 w 264"/>
              <a:gd name="T43" fmla="*/ 2147483647 h 289"/>
              <a:gd name="T44" fmla="*/ 2147483647 w 264"/>
              <a:gd name="T45" fmla="*/ 2147483647 h 289"/>
              <a:gd name="T46" fmla="*/ 2147483647 w 264"/>
              <a:gd name="T47" fmla="*/ 2147483647 h 289"/>
              <a:gd name="T48" fmla="*/ 2147483647 w 264"/>
              <a:gd name="T49" fmla="*/ 2147483647 h 289"/>
              <a:gd name="T50" fmla="*/ 2147483647 w 264"/>
              <a:gd name="T51" fmla="*/ 2147483647 h 289"/>
              <a:gd name="T52" fmla="*/ 2147483647 w 264"/>
              <a:gd name="T53" fmla="*/ 2147483647 h 289"/>
              <a:gd name="T54" fmla="*/ 2147483647 w 264"/>
              <a:gd name="T55" fmla="*/ 2147483647 h 289"/>
              <a:gd name="T56" fmla="*/ 2147483647 w 264"/>
              <a:gd name="T57" fmla="*/ 2147483647 h 289"/>
              <a:gd name="T58" fmla="*/ 2147483647 w 264"/>
              <a:gd name="T59" fmla="*/ 2147483647 h 289"/>
              <a:gd name="T60" fmla="*/ 2147483647 w 264"/>
              <a:gd name="T61" fmla="*/ 2147483647 h 289"/>
              <a:gd name="T62" fmla="*/ 2147483647 w 264"/>
              <a:gd name="T63" fmla="*/ 2147483647 h 289"/>
              <a:gd name="T64" fmla="*/ 2147483647 w 264"/>
              <a:gd name="T65" fmla="*/ 2147483647 h 289"/>
              <a:gd name="T66" fmla="*/ 0 w 264"/>
              <a:gd name="T67" fmla="*/ 2147483647 h 289"/>
              <a:gd name="T68" fmla="*/ 2147483647 w 264"/>
              <a:gd name="T69" fmla="*/ 2147483647 h 28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64" h="289">
                <a:moveTo>
                  <a:pt x="6" y="247"/>
                </a:moveTo>
                <a:lnTo>
                  <a:pt x="42" y="235"/>
                </a:lnTo>
                <a:lnTo>
                  <a:pt x="66" y="235"/>
                </a:lnTo>
                <a:lnTo>
                  <a:pt x="108" y="199"/>
                </a:lnTo>
                <a:lnTo>
                  <a:pt x="138" y="187"/>
                </a:lnTo>
                <a:lnTo>
                  <a:pt x="144" y="157"/>
                </a:lnTo>
                <a:lnTo>
                  <a:pt x="156" y="109"/>
                </a:lnTo>
                <a:lnTo>
                  <a:pt x="156" y="72"/>
                </a:lnTo>
                <a:lnTo>
                  <a:pt x="174" y="48"/>
                </a:lnTo>
                <a:lnTo>
                  <a:pt x="174" y="18"/>
                </a:lnTo>
                <a:lnTo>
                  <a:pt x="186" y="0"/>
                </a:lnTo>
                <a:lnTo>
                  <a:pt x="210" y="18"/>
                </a:lnTo>
                <a:lnTo>
                  <a:pt x="246" y="30"/>
                </a:lnTo>
                <a:lnTo>
                  <a:pt x="264" y="30"/>
                </a:lnTo>
                <a:lnTo>
                  <a:pt x="240" y="54"/>
                </a:lnTo>
                <a:lnTo>
                  <a:pt x="222" y="66"/>
                </a:lnTo>
                <a:lnTo>
                  <a:pt x="210" y="85"/>
                </a:lnTo>
                <a:lnTo>
                  <a:pt x="180" y="60"/>
                </a:lnTo>
                <a:lnTo>
                  <a:pt x="162" y="97"/>
                </a:lnTo>
                <a:lnTo>
                  <a:pt x="186" y="139"/>
                </a:lnTo>
                <a:lnTo>
                  <a:pt x="168" y="169"/>
                </a:lnTo>
                <a:lnTo>
                  <a:pt x="162" y="193"/>
                </a:lnTo>
                <a:lnTo>
                  <a:pt x="162" y="235"/>
                </a:lnTo>
                <a:lnTo>
                  <a:pt x="150" y="247"/>
                </a:lnTo>
                <a:lnTo>
                  <a:pt x="138" y="241"/>
                </a:lnTo>
                <a:lnTo>
                  <a:pt x="126" y="247"/>
                </a:lnTo>
                <a:lnTo>
                  <a:pt x="102" y="247"/>
                </a:lnTo>
                <a:lnTo>
                  <a:pt x="90" y="247"/>
                </a:lnTo>
                <a:lnTo>
                  <a:pt x="66" y="271"/>
                </a:lnTo>
                <a:lnTo>
                  <a:pt x="60" y="259"/>
                </a:lnTo>
                <a:lnTo>
                  <a:pt x="48" y="265"/>
                </a:lnTo>
                <a:lnTo>
                  <a:pt x="36" y="271"/>
                </a:lnTo>
                <a:lnTo>
                  <a:pt x="12" y="289"/>
                </a:lnTo>
                <a:lnTo>
                  <a:pt x="0" y="259"/>
                </a:lnTo>
                <a:lnTo>
                  <a:pt x="6" y="247"/>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0" name="Freeform 265"/>
          <p:cNvSpPr>
            <a:spLocks/>
          </p:cNvSpPr>
          <p:nvPr/>
        </p:nvSpPr>
        <p:spPr bwMode="auto">
          <a:xfrm>
            <a:off x="8029575" y="3063875"/>
            <a:ext cx="61913" cy="306388"/>
          </a:xfrm>
          <a:custGeom>
            <a:avLst/>
            <a:gdLst>
              <a:gd name="T0" fmla="*/ 2147483647 w 48"/>
              <a:gd name="T1" fmla="*/ 2147483647 h 234"/>
              <a:gd name="T2" fmla="*/ 2147483647 w 48"/>
              <a:gd name="T3" fmla="*/ 2147483647 h 234"/>
              <a:gd name="T4" fmla="*/ 2147483647 w 48"/>
              <a:gd name="T5" fmla="*/ 2147483647 h 234"/>
              <a:gd name="T6" fmla="*/ 0 w 48"/>
              <a:gd name="T7" fmla="*/ 2147483647 h 234"/>
              <a:gd name="T8" fmla="*/ 2147483647 w 48"/>
              <a:gd name="T9" fmla="*/ 2147483647 h 234"/>
              <a:gd name="T10" fmla="*/ 2147483647 w 48"/>
              <a:gd name="T11" fmla="*/ 0 h 234"/>
              <a:gd name="T12" fmla="*/ 2147483647 w 48"/>
              <a:gd name="T13" fmla="*/ 2147483647 h 234"/>
              <a:gd name="T14" fmla="*/ 2147483647 w 48"/>
              <a:gd name="T15" fmla="*/ 2147483647 h 234"/>
              <a:gd name="T16" fmla="*/ 2147483647 w 48"/>
              <a:gd name="T17" fmla="*/ 2147483647 h 234"/>
              <a:gd name="T18" fmla="*/ 2147483647 w 48"/>
              <a:gd name="T19" fmla="*/ 2147483647 h 234"/>
              <a:gd name="T20" fmla="*/ 2147483647 w 48"/>
              <a:gd name="T21" fmla="*/ 2147483647 h 234"/>
              <a:gd name="T22" fmla="*/ 2147483647 w 48"/>
              <a:gd name="T23" fmla="*/ 2147483647 h 234"/>
              <a:gd name="T24" fmla="*/ 2147483647 w 48"/>
              <a:gd name="T25" fmla="*/ 2147483647 h 234"/>
              <a:gd name="T26" fmla="*/ 2147483647 w 48"/>
              <a:gd name="T27" fmla="*/ 2147483647 h 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 h="234">
                <a:moveTo>
                  <a:pt x="12" y="222"/>
                </a:moveTo>
                <a:lnTo>
                  <a:pt x="12" y="180"/>
                </a:lnTo>
                <a:lnTo>
                  <a:pt x="6" y="90"/>
                </a:lnTo>
                <a:lnTo>
                  <a:pt x="0" y="66"/>
                </a:lnTo>
                <a:lnTo>
                  <a:pt x="6" y="30"/>
                </a:lnTo>
                <a:lnTo>
                  <a:pt x="12" y="0"/>
                </a:lnTo>
                <a:lnTo>
                  <a:pt x="24" y="36"/>
                </a:lnTo>
                <a:lnTo>
                  <a:pt x="24" y="60"/>
                </a:lnTo>
                <a:lnTo>
                  <a:pt x="48" y="156"/>
                </a:lnTo>
                <a:lnTo>
                  <a:pt x="30" y="144"/>
                </a:lnTo>
                <a:lnTo>
                  <a:pt x="24" y="168"/>
                </a:lnTo>
                <a:lnTo>
                  <a:pt x="24" y="198"/>
                </a:lnTo>
                <a:lnTo>
                  <a:pt x="42" y="234"/>
                </a:lnTo>
                <a:lnTo>
                  <a:pt x="12" y="22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1" name="Freeform 272"/>
          <p:cNvSpPr>
            <a:spLocks/>
          </p:cNvSpPr>
          <p:nvPr/>
        </p:nvSpPr>
        <p:spPr bwMode="auto">
          <a:xfrm>
            <a:off x="7478713" y="4189413"/>
            <a:ext cx="141287" cy="195262"/>
          </a:xfrm>
          <a:custGeom>
            <a:avLst/>
            <a:gdLst>
              <a:gd name="T0" fmla="*/ 2147483647 w 108"/>
              <a:gd name="T1" fmla="*/ 2147483647 h 151"/>
              <a:gd name="T2" fmla="*/ 0 w 108"/>
              <a:gd name="T3" fmla="*/ 2147483647 h 151"/>
              <a:gd name="T4" fmla="*/ 2147483647 w 108"/>
              <a:gd name="T5" fmla="*/ 2147483647 h 151"/>
              <a:gd name="T6" fmla="*/ 2147483647 w 108"/>
              <a:gd name="T7" fmla="*/ 2147483647 h 151"/>
              <a:gd name="T8" fmla="*/ 2147483647 w 108"/>
              <a:gd name="T9" fmla="*/ 2147483647 h 151"/>
              <a:gd name="T10" fmla="*/ 2147483647 w 108"/>
              <a:gd name="T11" fmla="*/ 2147483647 h 151"/>
              <a:gd name="T12" fmla="*/ 2147483647 w 108"/>
              <a:gd name="T13" fmla="*/ 2147483647 h 151"/>
              <a:gd name="T14" fmla="*/ 2147483647 w 108"/>
              <a:gd name="T15" fmla="*/ 2147483647 h 151"/>
              <a:gd name="T16" fmla="*/ 2147483647 w 108"/>
              <a:gd name="T17" fmla="*/ 2147483647 h 151"/>
              <a:gd name="T18" fmla="*/ 2147483647 w 108"/>
              <a:gd name="T19" fmla="*/ 2147483647 h 151"/>
              <a:gd name="T20" fmla="*/ 2147483647 w 108"/>
              <a:gd name="T21" fmla="*/ 2147483647 h 151"/>
              <a:gd name="T22" fmla="*/ 2147483647 w 108"/>
              <a:gd name="T23" fmla="*/ 2147483647 h 151"/>
              <a:gd name="T24" fmla="*/ 2147483647 w 108"/>
              <a:gd name="T25" fmla="*/ 2147483647 h 151"/>
              <a:gd name="T26" fmla="*/ 2147483647 w 108"/>
              <a:gd name="T27" fmla="*/ 0 h 151"/>
              <a:gd name="T28" fmla="*/ 2147483647 w 108"/>
              <a:gd name="T29" fmla="*/ 2147483647 h 1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8" h="151">
                <a:moveTo>
                  <a:pt x="12" y="18"/>
                </a:moveTo>
                <a:lnTo>
                  <a:pt x="0" y="42"/>
                </a:lnTo>
                <a:lnTo>
                  <a:pt x="6" y="72"/>
                </a:lnTo>
                <a:lnTo>
                  <a:pt x="18" y="85"/>
                </a:lnTo>
                <a:lnTo>
                  <a:pt x="36" y="91"/>
                </a:lnTo>
                <a:lnTo>
                  <a:pt x="72" y="109"/>
                </a:lnTo>
                <a:lnTo>
                  <a:pt x="78" y="139"/>
                </a:lnTo>
                <a:lnTo>
                  <a:pt x="108" y="151"/>
                </a:lnTo>
                <a:lnTo>
                  <a:pt x="102" y="127"/>
                </a:lnTo>
                <a:lnTo>
                  <a:pt x="78" y="91"/>
                </a:lnTo>
                <a:lnTo>
                  <a:pt x="42" y="66"/>
                </a:lnTo>
                <a:lnTo>
                  <a:pt x="48" y="48"/>
                </a:lnTo>
                <a:lnTo>
                  <a:pt x="54" y="12"/>
                </a:lnTo>
                <a:lnTo>
                  <a:pt x="30" y="0"/>
                </a:lnTo>
                <a:lnTo>
                  <a:pt x="12" y="18"/>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2" name="Freeform 273"/>
          <p:cNvSpPr>
            <a:spLocks/>
          </p:cNvSpPr>
          <p:nvPr/>
        </p:nvSpPr>
        <p:spPr bwMode="auto">
          <a:xfrm>
            <a:off x="7535863" y="4416425"/>
            <a:ext cx="115887" cy="92075"/>
          </a:xfrm>
          <a:custGeom>
            <a:avLst/>
            <a:gdLst>
              <a:gd name="T0" fmla="*/ 0 w 90"/>
              <a:gd name="T1" fmla="*/ 2147483647 h 72"/>
              <a:gd name="T2" fmla="*/ 2147483647 w 90"/>
              <a:gd name="T3" fmla="*/ 2147483647 h 72"/>
              <a:gd name="T4" fmla="*/ 2147483647 w 90"/>
              <a:gd name="T5" fmla="*/ 2147483647 h 72"/>
              <a:gd name="T6" fmla="*/ 2147483647 w 90"/>
              <a:gd name="T7" fmla="*/ 0 h 72"/>
              <a:gd name="T8" fmla="*/ 2147483647 w 90"/>
              <a:gd name="T9" fmla="*/ 2147483647 h 72"/>
              <a:gd name="T10" fmla="*/ 2147483647 w 90"/>
              <a:gd name="T11" fmla="*/ 2147483647 h 72"/>
              <a:gd name="T12" fmla="*/ 2147483647 w 90"/>
              <a:gd name="T13" fmla="*/ 2147483647 h 72"/>
              <a:gd name="T14" fmla="*/ 2147483647 w 90"/>
              <a:gd name="T15" fmla="*/ 2147483647 h 72"/>
              <a:gd name="T16" fmla="*/ 2147483647 w 90"/>
              <a:gd name="T17" fmla="*/ 2147483647 h 72"/>
              <a:gd name="T18" fmla="*/ 0 w 90"/>
              <a:gd name="T19" fmla="*/ 2147483647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0" h="72">
                <a:moveTo>
                  <a:pt x="0" y="54"/>
                </a:moveTo>
                <a:lnTo>
                  <a:pt x="18" y="24"/>
                </a:lnTo>
                <a:lnTo>
                  <a:pt x="42" y="24"/>
                </a:lnTo>
                <a:lnTo>
                  <a:pt x="60" y="0"/>
                </a:lnTo>
                <a:lnTo>
                  <a:pt x="90" y="24"/>
                </a:lnTo>
                <a:lnTo>
                  <a:pt x="90" y="72"/>
                </a:lnTo>
                <a:lnTo>
                  <a:pt x="60" y="60"/>
                </a:lnTo>
                <a:lnTo>
                  <a:pt x="42" y="60"/>
                </a:lnTo>
                <a:lnTo>
                  <a:pt x="24" y="48"/>
                </a:lnTo>
                <a:lnTo>
                  <a:pt x="0" y="5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3" name="Freeform 333"/>
          <p:cNvSpPr>
            <a:spLocks/>
          </p:cNvSpPr>
          <p:nvPr/>
        </p:nvSpPr>
        <p:spPr bwMode="auto">
          <a:xfrm>
            <a:off x="6692900" y="3143250"/>
            <a:ext cx="777875" cy="390525"/>
          </a:xfrm>
          <a:custGeom>
            <a:avLst/>
            <a:gdLst>
              <a:gd name="T0" fmla="*/ 2147483647 w 595"/>
              <a:gd name="T1" fmla="*/ 2147483647 h 301"/>
              <a:gd name="T2" fmla="*/ 2147483647 w 595"/>
              <a:gd name="T3" fmla="*/ 2147483647 h 301"/>
              <a:gd name="T4" fmla="*/ 2147483647 w 595"/>
              <a:gd name="T5" fmla="*/ 2147483647 h 301"/>
              <a:gd name="T6" fmla="*/ 2147483647 w 595"/>
              <a:gd name="T7" fmla="*/ 2147483647 h 301"/>
              <a:gd name="T8" fmla="*/ 2147483647 w 595"/>
              <a:gd name="T9" fmla="*/ 2147483647 h 301"/>
              <a:gd name="T10" fmla="*/ 2147483647 w 595"/>
              <a:gd name="T11" fmla="*/ 2147483647 h 301"/>
              <a:gd name="T12" fmla="*/ 2147483647 w 595"/>
              <a:gd name="T13" fmla="*/ 2147483647 h 301"/>
              <a:gd name="T14" fmla="*/ 2147483647 w 595"/>
              <a:gd name="T15" fmla="*/ 2147483647 h 301"/>
              <a:gd name="T16" fmla="*/ 2147483647 w 595"/>
              <a:gd name="T17" fmla="*/ 2147483647 h 301"/>
              <a:gd name="T18" fmla="*/ 2147483647 w 595"/>
              <a:gd name="T19" fmla="*/ 2147483647 h 301"/>
              <a:gd name="T20" fmla="*/ 2147483647 w 595"/>
              <a:gd name="T21" fmla="*/ 2147483647 h 301"/>
              <a:gd name="T22" fmla="*/ 2147483647 w 595"/>
              <a:gd name="T23" fmla="*/ 2147483647 h 301"/>
              <a:gd name="T24" fmla="*/ 2147483647 w 595"/>
              <a:gd name="T25" fmla="*/ 2147483647 h 301"/>
              <a:gd name="T26" fmla="*/ 2147483647 w 595"/>
              <a:gd name="T27" fmla="*/ 2147483647 h 301"/>
              <a:gd name="T28" fmla="*/ 2147483647 w 595"/>
              <a:gd name="T29" fmla="*/ 2147483647 h 301"/>
              <a:gd name="T30" fmla="*/ 2147483647 w 595"/>
              <a:gd name="T31" fmla="*/ 2147483647 h 301"/>
              <a:gd name="T32" fmla="*/ 2147483647 w 595"/>
              <a:gd name="T33" fmla="*/ 2147483647 h 301"/>
              <a:gd name="T34" fmla="*/ 2147483647 w 595"/>
              <a:gd name="T35" fmla="*/ 2147483647 h 301"/>
              <a:gd name="T36" fmla="*/ 2147483647 w 595"/>
              <a:gd name="T37" fmla="*/ 2147483647 h 301"/>
              <a:gd name="T38" fmla="*/ 2147483647 w 595"/>
              <a:gd name="T39" fmla="*/ 2147483647 h 301"/>
              <a:gd name="T40" fmla="*/ 2147483647 w 595"/>
              <a:gd name="T41" fmla="*/ 2147483647 h 301"/>
              <a:gd name="T42" fmla="*/ 2147483647 w 595"/>
              <a:gd name="T43" fmla="*/ 0 h 301"/>
              <a:gd name="T44" fmla="*/ 2147483647 w 595"/>
              <a:gd name="T45" fmla="*/ 2147483647 h 301"/>
              <a:gd name="T46" fmla="*/ 2147483647 w 595"/>
              <a:gd name="T47" fmla="*/ 2147483647 h 301"/>
              <a:gd name="T48" fmla="*/ 2147483647 w 595"/>
              <a:gd name="T49" fmla="*/ 2147483647 h 301"/>
              <a:gd name="T50" fmla="*/ 2147483647 w 595"/>
              <a:gd name="T51" fmla="*/ 2147483647 h 301"/>
              <a:gd name="T52" fmla="*/ 2147483647 w 595"/>
              <a:gd name="T53" fmla="*/ 2147483647 h 301"/>
              <a:gd name="T54" fmla="*/ 0 w 595"/>
              <a:gd name="T55" fmla="*/ 2147483647 h 301"/>
              <a:gd name="T56" fmla="*/ 2147483647 w 595"/>
              <a:gd name="T57" fmla="*/ 2147483647 h 301"/>
              <a:gd name="T58" fmla="*/ 2147483647 w 595"/>
              <a:gd name="T59" fmla="*/ 2147483647 h 30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95" h="301">
                <a:moveTo>
                  <a:pt x="42" y="126"/>
                </a:moveTo>
                <a:lnTo>
                  <a:pt x="48" y="186"/>
                </a:lnTo>
                <a:lnTo>
                  <a:pt x="127" y="210"/>
                </a:lnTo>
                <a:lnTo>
                  <a:pt x="181" y="264"/>
                </a:lnTo>
                <a:lnTo>
                  <a:pt x="253" y="270"/>
                </a:lnTo>
                <a:lnTo>
                  <a:pt x="313" y="301"/>
                </a:lnTo>
                <a:lnTo>
                  <a:pt x="379" y="258"/>
                </a:lnTo>
                <a:lnTo>
                  <a:pt x="445" y="252"/>
                </a:lnTo>
                <a:lnTo>
                  <a:pt x="457" y="210"/>
                </a:lnTo>
                <a:lnTo>
                  <a:pt x="499" y="192"/>
                </a:lnTo>
                <a:lnTo>
                  <a:pt x="541" y="174"/>
                </a:lnTo>
                <a:lnTo>
                  <a:pt x="595" y="156"/>
                </a:lnTo>
                <a:lnTo>
                  <a:pt x="583" y="132"/>
                </a:lnTo>
                <a:lnTo>
                  <a:pt x="529" y="126"/>
                </a:lnTo>
                <a:lnTo>
                  <a:pt x="529" y="96"/>
                </a:lnTo>
                <a:lnTo>
                  <a:pt x="541" y="72"/>
                </a:lnTo>
                <a:lnTo>
                  <a:pt x="499" y="60"/>
                </a:lnTo>
                <a:lnTo>
                  <a:pt x="403" y="84"/>
                </a:lnTo>
                <a:lnTo>
                  <a:pt x="367" y="54"/>
                </a:lnTo>
                <a:lnTo>
                  <a:pt x="307" y="54"/>
                </a:lnTo>
                <a:lnTo>
                  <a:pt x="289" y="36"/>
                </a:lnTo>
                <a:lnTo>
                  <a:pt x="217" y="0"/>
                </a:lnTo>
                <a:lnTo>
                  <a:pt x="193" y="30"/>
                </a:lnTo>
                <a:lnTo>
                  <a:pt x="169" y="66"/>
                </a:lnTo>
                <a:lnTo>
                  <a:pt x="121" y="48"/>
                </a:lnTo>
                <a:lnTo>
                  <a:pt x="54" y="54"/>
                </a:lnTo>
                <a:lnTo>
                  <a:pt x="12" y="78"/>
                </a:lnTo>
                <a:lnTo>
                  <a:pt x="0" y="102"/>
                </a:lnTo>
                <a:lnTo>
                  <a:pt x="6" y="108"/>
                </a:lnTo>
                <a:lnTo>
                  <a:pt x="42" y="126"/>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4" name="Line 449"/>
          <p:cNvSpPr>
            <a:spLocks noChangeShapeType="1"/>
          </p:cNvSpPr>
          <p:nvPr/>
        </p:nvSpPr>
        <p:spPr bwMode="auto">
          <a:xfrm>
            <a:off x="7440613" y="4206875"/>
            <a:ext cx="0" cy="0"/>
          </a:xfrm>
          <a:prstGeom prst="line">
            <a:avLst/>
          </a:prstGeom>
          <a:noFill/>
          <a:ln w="0">
            <a:solidFill>
              <a:schemeClr val="accent3">
                <a:lumMod val="50000"/>
              </a:schemeClr>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5" name="Freeform 506"/>
          <p:cNvSpPr>
            <a:spLocks/>
          </p:cNvSpPr>
          <p:nvPr/>
        </p:nvSpPr>
        <p:spPr bwMode="auto">
          <a:xfrm>
            <a:off x="7589838" y="3492500"/>
            <a:ext cx="123825" cy="155575"/>
          </a:xfrm>
          <a:custGeom>
            <a:avLst/>
            <a:gdLst>
              <a:gd name="T0" fmla="*/ 2147483647 w 78"/>
              <a:gd name="T1" fmla="*/ 2147483647 h 98"/>
              <a:gd name="T2" fmla="*/ 2147483647 w 78"/>
              <a:gd name="T3" fmla="*/ 2147483647 h 98"/>
              <a:gd name="T4" fmla="*/ 2147483647 w 78"/>
              <a:gd name="T5" fmla="*/ 2147483647 h 98"/>
              <a:gd name="T6" fmla="*/ 2147483647 w 78"/>
              <a:gd name="T7" fmla="*/ 2147483647 h 98"/>
              <a:gd name="T8" fmla="*/ 0 w 78"/>
              <a:gd name="T9" fmla="*/ 2147483647 h 98"/>
              <a:gd name="T10" fmla="*/ 0 w 78"/>
              <a:gd name="T11" fmla="*/ 2147483647 h 98"/>
              <a:gd name="T12" fmla="*/ 2147483647 w 78"/>
              <a:gd name="T13" fmla="*/ 2147483647 h 98"/>
              <a:gd name="T14" fmla="*/ 2147483647 w 78"/>
              <a:gd name="T15" fmla="*/ 2147483647 h 98"/>
              <a:gd name="T16" fmla="*/ 2147483647 w 78"/>
              <a:gd name="T17" fmla="*/ 2147483647 h 98"/>
              <a:gd name="T18" fmla="*/ 2147483647 w 78"/>
              <a:gd name="T19" fmla="*/ 2147483647 h 98"/>
              <a:gd name="T20" fmla="*/ 2147483647 w 78"/>
              <a:gd name="T21" fmla="*/ 2147483647 h 98"/>
              <a:gd name="T22" fmla="*/ 2147483647 w 78"/>
              <a:gd name="T23" fmla="*/ 2147483647 h 98"/>
              <a:gd name="T24" fmla="*/ 2147483647 w 78"/>
              <a:gd name="T25" fmla="*/ 2147483647 h 98"/>
              <a:gd name="T26" fmla="*/ 2147483647 w 78"/>
              <a:gd name="T27" fmla="*/ 2147483647 h 98"/>
              <a:gd name="T28" fmla="*/ 2147483647 w 78"/>
              <a:gd name="T29" fmla="*/ 2147483647 h 98"/>
              <a:gd name="T30" fmla="*/ 2147483647 w 78"/>
              <a:gd name="T31" fmla="*/ 2147483647 h 98"/>
              <a:gd name="T32" fmla="*/ 2147483647 w 78"/>
              <a:gd name="T33" fmla="*/ 2147483647 h 98"/>
              <a:gd name="T34" fmla="*/ 2147483647 w 78"/>
              <a:gd name="T35" fmla="*/ 2147483647 h 98"/>
              <a:gd name="T36" fmla="*/ 2147483647 w 78"/>
              <a:gd name="T37" fmla="*/ 2147483647 h 98"/>
              <a:gd name="T38" fmla="*/ 2147483647 w 78"/>
              <a:gd name="T39" fmla="*/ 2147483647 h 98"/>
              <a:gd name="T40" fmla="*/ 2147483647 w 78"/>
              <a:gd name="T41" fmla="*/ 2147483647 h 98"/>
              <a:gd name="T42" fmla="*/ 2147483647 w 78"/>
              <a:gd name="T43" fmla="*/ 2147483647 h 98"/>
              <a:gd name="T44" fmla="*/ 2147483647 w 78"/>
              <a:gd name="T45" fmla="*/ 2147483647 h 98"/>
              <a:gd name="T46" fmla="*/ 2147483647 w 78"/>
              <a:gd name="T47" fmla="*/ 2147483647 h 98"/>
              <a:gd name="T48" fmla="*/ 2147483647 w 78"/>
              <a:gd name="T49" fmla="*/ 2147483647 h 98"/>
              <a:gd name="T50" fmla="*/ 2147483647 w 78"/>
              <a:gd name="T51" fmla="*/ 2147483647 h 98"/>
              <a:gd name="T52" fmla="*/ 2147483647 w 78"/>
              <a:gd name="T53" fmla="*/ 2147483647 h 98"/>
              <a:gd name="T54" fmla="*/ 2147483647 w 78"/>
              <a:gd name="T55" fmla="*/ 2147483647 h 98"/>
              <a:gd name="T56" fmla="*/ 2147483647 w 78"/>
              <a:gd name="T57" fmla="*/ 2147483647 h 98"/>
              <a:gd name="T58" fmla="*/ 2147483647 w 78"/>
              <a:gd name="T59" fmla="*/ 2147483647 h 98"/>
              <a:gd name="T60" fmla="*/ 2147483647 w 78"/>
              <a:gd name="T61" fmla="*/ 2147483647 h 98"/>
              <a:gd name="T62" fmla="*/ 2147483647 w 78"/>
              <a:gd name="T63" fmla="*/ 0 h 98"/>
              <a:gd name="T64" fmla="*/ 2147483647 w 78"/>
              <a:gd name="T65" fmla="*/ 214748364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98">
                <a:moveTo>
                  <a:pt x="32" y="12"/>
                </a:moveTo>
                <a:lnTo>
                  <a:pt x="34" y="32"/>
                </a:lnTo>
                <a:lnTo>
                  <a:pt x="20" y="22"/>
                </a:lnTo>
                <a:lnTo>
                  <a:pt x="6" y="34"/>
                </a:lnTo>
                <a:lnTo>
                  <a:pt x="0" y="56"/>
                </a:lnTo>
                <a:lnTo>
                  <a:pt x="6" y="56"/>
                </a:lnTo>
                <a:lnTo>
                  <a:pt x="10" y="56"/>
                </a:lnTo>
                <a:lnTo>
                  <a:pt x="30" y="70"/>
                </a:lnTo>
                <a:lnTo>
                  <a:pt x="34" y="84"/>
                </a:lnTo>
                <a:lnTo>
                  <a:pt x="36" y="92"/>
                </a:lnTo>
                <a:lnTo>
                  <a:pt x="40" y="98"/>
                </a:lnTo>
                <a:lnTo>
                  <a:pt x="70" y="88"/>
                </a:lnTo>
                <a:lnTo>
                  <a:pt x="70" y="84"/>
                </a:lnTo>
                <a:lnTo>
                  <a:pt x="68" y="82"/>
                </a:lnTo>
                <a:lnTo>
                  <a:pt x="66" y="78"/>
                </a:lnTo>
                <a:lnTo>
                  <a:pt x="64" y="76"/>
                </a:lnTo>
                <a:lnTo>
                  <a:pt x="64" y="60"/>
                </a:lnTo>
                <a:lnTo>
                  <a:pt x="64" y="46"/>
                </a:lnTo>
                <a:lnTo>
                  <a:pt x="54" y="26"/>
                </a:lnTo>
                <a:lnTo>
                  <a:pt x="64" y="16"/>
                </a:lnTo>
                <a:lnTo>
                  <a:pt x="78" y="4"/>
                </a:lnTo>
                <a:lnTo>
                  <a:pt x="52" y="0"/>
                </a:lnTo>
                <a:lnTo>
                  <a:pt x="32" y="12"/>
                </a:lnTo>
                <a:close/>
              </a:path>
            </a:pathLst>
          </a:custGeom>
          <a:solidFill>
            <a:schemeClr val="accent3">
              <a:lumMod val="75000"/>
            </a:schemeClr>
          </a:solidFill>
          <a:ln>
            <a:solidFill>
              <a:schemeClr val="accent3">
                <a:lumMod val="50000"/>
              </a:schemeClr>
            </a:solidFill>
          </a:ln>
        </p:spPr>
        <p:txBody>
          <a:bodyPr/>
          <a:lstStyle/>
          <a:p>
            <a:endParaRPr lang="en-GB"/>
          </a:p>
        </p:txBody>
      </p:sp>
      <p:sp>
        <p:nvSpPr>
          <p:cNvPr id="176" name="Freeform 517"/>
          <p:cNvSpPr>
            <a:spLocks/>
          </p:cNvSpPr>
          <p:nvPr/>
        </p:nvSpPr>
        <p:spPr bwMode="auto">
          <a:xfrm>
            <a:off x="7637463" y="3632200"/>
            <a:ext cx="85725" cy="104775"/>
          </a:xfrm>
          <a:custGeom>
            <a:avLst/>
            <a:gdLst>
              <a:gd name="T0" fmla="*/ 2147483647 w 54"/>
              <a:gd name="T1" fmla="*/ 2147483647 h 66"/>
              <a:gd name="T2" fmla="*/ 2147483647 w 54"/>
              <a:gd name="T3" fmla="*/ 2147483647 h 66"/>
              <a:gd name="T4" fmla="*/ 2147483647 w 54"/>
              <a:gd name="T5" fmla="*/ 2147483647 h 66"/>
              <a:gd name="T6" fmla="*/ 2147483647 w 54"/>
              <a:gd name="T7" fmla="*/ 2147483647 h 66"/>
              <a:gd name="T8" fmla="*/ 0 w 54"/>
              <a:gd name="T9" fmla="*/ 2147483647 h 66"/>
              <a:gd name="T10" fmla="*/ 0 w 54"/>
              <a:gd name="T11" fmla="*/ 2147483647 h 66"/>
              <a:gd name="T12" fmla="*/ 2147483647 w 54"/>
              <a:gd name="T13" fmla="*/ 2147483647 h 66"/>
              <a:gd name="T14" fmla="*/ 2147483647 w 54"/>
              <a:gd name="T15" fmla="*/ 2147483647 h 66"/>
              <a:gd name="T16" fmla="*/ 2147483647 w 54"/>
              <a:gd name="T17" fmla="*/ 2147483647 h 66"/>
              <a:gd name="T18" fmla="*/ 2147483647 w 54"/>
              <a:gd name="T19" fmla="*/ 2147483647 h 66"/>
              <a:gd name="T20" fmla="*/ 2147483647 w 54"/>
              <a:gd name="T21" fmla="*/ 2147483647 h 66"/>
              <a:gd name="T22" fmla="*/ 2147483647 w 54"/>
              <a:gd name="T23" fmla="*/ 2147483647 h 66"/>
              <a:gd name="T24" fmla="*/ 2147483647 w 54"/>
              <a:gd name="T25" fmla="*/ 2147483647 h 66"/>
              <a:gd name="T26" fmla="*/ 2147483647 w 54"/>
              <a:gd name="T27" fmla="*/ 0 h 66"/>
              <a:gd name="T28" fmla="*/ 2147483647 w 54"/>
              <a:gd name="T29" fmla="*/ 2147483647 h 66"/>
              <a:gd name="T30" fmla="*/ 2147483647 w 54"/>
              <a:gd name="T31" fmla="*/ 2147483647 h 66"/>
              <a:gd name="T32" fmla="*/ 2147483647 w 54"/>
              <a:gd name="T33" fmla="*/ 2147483647 h 66"/>
              <a:gd name="T34" fmla="*/ 2147483647 w 54"/>
              <a:gd name="T35" fmla="*/ 2147483647 h 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4" h="66">
                <a:moveTo>
                  <a:pt x="10" y="12"/>
                </a:moveTo>
                <a:lnTo>
                  <a:pt x="10" y="12"/>
                </a:lnTo>
                <a:lnTo>
                  <a:pt x="10" y="36"/>
                </a:lnTo>
                <a:lnTo>
                  <a:pt x="0" y="66"/>
                </a:lnTo>
                <a:lnTo>
                  <a:pt x="20" y="66"/>
                </a:lnTo>
                <a:lnTo>
                  <a:pt x="40" y="60"/>
                </a:lnTo>
                <a:lnTo>
                  <a:pt x="50" y="52"/>
                </a:lnTo>
                <a:lnTo>
                  <a:pt x="54" y="36"/>
                </a:lnTo>
                <a:lnTo>
                  <a:pt x="40" y="0"/>
                </a:lnTo>
                <a:lnTo>
                  <a:pt x="10" y="10"/>
                </a:lnTo>
                <a:lnTo>
                  <a:pt x="10" y="12"/>
                </a:lnTo>
                <a:close/>
              </a:path>
            </a:pathLst>
          </a:custGeom>
          <a:solidFill>
            <a:schemeClr val="accent3">
              <a:lumMod val="75000"/>
            </a:schemeClr>
          </a:solidFill>
          <a:ln w="9525" cap="flat" cmpd="sng">
            <a:solidFill>
              <a:schemeClr val="accent3">
                <a:lumMod val="50000"/>
              </a:schemeClr>
            </a:solidFill>
            <a:prstDash val="solid"/>
            <a:round/>
            <a:headEnd type="none" w="med" len="med"/>
            <a:tailEnd type="none" w="med" len="med"/>
          </a:ln>
          <a:effectLst/>
        </p:spPr>
        <p:txBody>
          <a:bodyPr/>
          <a:lstStyle/>
          <a:p>
            <a:endParaRPr lang="en-GB"/>
          </a:p>
        </p:txBody>
      </p:sp>
      <p:sp>
        <p:nvSpPr>
          <p:cNvPr id="177" name="Freeform 411"/>
          <p:cNvSpPr>
            <a:spLocks/>
          </p:cNvSpPr>
          <p:nvPr/>
        </p:nvSpPr>
        <p:spPr bwMode="auto">
          <a:xfrm>
            <a:off x="2919413" y="5365750"/>
            <a:ext cx="127000" cy="166688"/>
          </a:xfrm>
          <a:custGeom>
            <a:avLst/>
            <a:gdLst>
              <a:gd name="T0" fmla="*/ 2147483647 w 102"/>
              <a:gd name="T1" fmla="*/ 2147483647 h 114"/>
              <a:gd name="T2" fmla="*/ 2147483647 w 102"/>
              <a:gd name="T3" fmla="*/ 2147483647 h 114"/>
              <a:gd name="T4" fmla="*/ 2147483647 w 102"/>
              <a:gd name="T5" fmla="*/ 0 h 114"/>
              <a:gd name="T6" fmla="*/ 2147483647 w 102"/>
              <a:gd name="T7" fmla="*/ 2147483647 h 114"/>
              <a:gd name="T8" fmla="*/ 0 w 102"/>
              <a:gd name="T9" fmla="*/ 2147483647 h 114"/>
              <a:gd name="T10" fmla="*/ 0 w 102"/>
              <a:gd name="T11" fmla="*/ 2147483647 h 114"/>
              <a:gd name="T12" fmla="*/ 2147483647 w 102"/>
              <a:gd name="T13" fmla="*/ 2147483647 h 114"/>
              <a:gd name="T14" fmla="*/ 2147483647 w 102"/>
              <a:gd name="T15" fmla="*/ 2147483647 h 114"/>
              <a:gd name="T16" fmla="*/ 2147483647 w 102"/>
              <a:gd name="T17" fmla="*/ 2147483647 h 114"/>
              <a:gd name="T18" fmla="*/ 2147483647 w 102"/>
              <a:gd name="T19" fmla="*/ 2147483647 h 114"/>
              <a:gd name="T20" fmla="*/ 2147483647 w 102"/>
              <a:gd name="T21" fmla="*/ 2147483647 h 114"/>
              <a:gd name="T22" fmla="*/ 2147483647 w 102"/>
              <a:gd name="T23" fmla="*/ 2147483647 h 114"/>
              <a:gd name="T24" fmla="*/ 2147483647 w 102"/>
              <a:gd name="T25" fmla="*/ 2147483647 h 1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2" h="114">
                <a:moveTo>
                  <a:pt x="66" y="24"/>
                </a:moveTo>
                <a:lnTo>
                  <a:pt x="36" y="6"/>
                </a:lnTo>
                <a:lnTo>
                  <a:pt x="18" y="0"/>
                </a:lnTo>
                <a:lnTo>
                  <a:pt x="6" y="18"/>
                </a:lnTo>
                <a:lnTo>
                  <a:pt x="0" y="48"/>
                </a:lnTo>
                <a:lnTo>
                  <a:pt x="0" y="78"/>
                </a:lnTo>
                <a:lnTo>
                  <a:pt x="24" y="96"/>
                </a:lnTo>
                <a:lnTo>
                  <a:pt x="36" y="108"/>
                </a:lnTo>
                <a:lnTo>
                  <a:pt x="66" y="114"/>
                </a:lnTo>
                <a:lnTo>
                  <a:pt x="96" y="90"/>
                </a:lnTo>
                <a:lnTo>
                  <a:pt x="102" y="78"/>
                </a:lnTo>
                <a:lnTo>
                  <a:pt x="84" y="42"/>
                </a:lnTo>
                <a:lnTo>
                  <a:pt x="66" y="2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8" name="Freeform 420"/>
          <p:cNvSpPr>
            <a:spLocks/>
          </p:cNvSpPr>
          <p:nvPr/>
        </p:nvSpPr>
        <p:spPr bwMode="auto">
          <a:xfrm>
            <a:off x="2371725" y="4675188"/>
            <a:ext cx="320675" cy="392112"/>
          </a:xfrm>
          <a:custGeom>
            <a:avLst/>
            <a:gdLst>
              <a:gd name="T0" fmla="*/ 2147483647 w 240"/>
              <a:gd name="T1" fmla="*/ 2147483647 h 337"/>
              <a:gd name="T2" fmla="*/ 2147483647 w 240"/>
              <a:gd name="T3" fmla="*/ 2147483647 h 337"/>
              <a:gd name="T4" fmla="*/ 2147483647 w 240"/>
              <a:gd name="T5" fmla="*/ 2147483647 h 337"/>
              <a:gd name="T6" fmla="*/ 2147483647 w 240"/>
              <a:gd name="T7" fmla="*/ 2147483647 h 337"/>
              <a:gd name="T8" fmla="*/ 2147483647 w 240"/>
              <a:gd name="T9" fmla="*/ 2147483647 h 337"/>
              <a:gd name="T10" fmla="*/ 2147483647 w 240"/>
              <a:gd name="T11" fmla="*/ 2147483647 h 337"/>
              <a:gd name="T12" fmla="*/ 2147483647 w 240"/>
              <a:gd name="T13" fmla="*/ 2147483647 h 337"/>
              <a:gd name="T14" fmla="*/ 2147483647 w 240"/>
              <a:gd name="T15" fmla="*/ 2147483647 h 337"/>
              <a:gd name="T16" fmla="*/ 2147483647 w 240"/>
              <a:gd name="T17" fmla="*/ 2147483647 h 337"/>
              <a:gd name="T18" fmla="*/ 2147483647 w 240"/>
              <a:gd name="T19" fmla="*/ 2147483647 h 337"/>
              <a:gd name="T20" fmla="*/ 2147483647 w 240"/>
              <a:gd name="T21" fmla="*/ 2147483647 h 337"/>
              <a:gd name="T22" fmla="*/ 2147483647 w 240"/>
              <a:gd name="T23" fmla="*/ 2147483647 h 337"/>
              <a:gd name="T24" fmla="*/ 2147483647 w 240"/>
              <a:gd name="T25" fmla="*/ 2147483647 h 337"/>
              <a:gd name="T26" fmla="*/ 2147483647 w 240"/>
              <a:gd name="T27" fmla="*/ 0 h 337"/>
              <a:gd name="T28" fmla="*/ 2147483647 w 240"/>
              <a:gd name="T29" fmla="*/ 0 h 337"/>
              <a:gd name="T30" fmla="*/ 2147483647 w 240"/>
              <a:gd name="T31" fmla="*/ 2147483647 h 337"/>
              <a:gd name="T32" fmla="*/ 2147483647 w 240"/>
              <a:gd name="T33" fmla="*/ 2147483647 h 337"/>
              <a:gd name="T34" fmla="*/ 2147483647 w 240"/>
              <a:gd name="T35" fmla="*/ 2147483647 h 337"/>
              <a:gd name="T36" fmla="*/ 2147483647 w 240"/>
              <a:gd name="T37" fmla="*/ 2147483647 h 337"/>
              <a:gd name="T38" fmla="*/ 2147483647 w 240"/>
              <a:gd name="T39" fmla="*/ 2147483647 h 337"/>
              <a:gd name="T40" fmla="*/ 2147483647 w 240"/>
              <a:gd name="T41" fmla="*/ 2147483647 h 337"/>
              <a:gd name="T42" fmla="*/ 0 w 240"/>
              <a:gd name="T43" fmla="*/ 2147483647 h 337"/>
              <a:gd name="T44" fmla="*/ 2147483647 w 240"/>
              <a:gd name="T45" fmla="*/ 2147483647 h 337"/>
              <a:gd name="T46" fmla="*/ 2147483647 w 240"/>
              <a:gd name="T47" fmla="*/ 2147483647 h 337"/>
              <a:gd name="T48" fmla="*/ 2147483647 w 240"/>
              <a:gd name="T49" fmla="*/ 2147483647 h 337"/>
              <a:gd name="T50" fmla="*/ 2147483647 w 240"/>
              <a:gd name="T51" fmla="*/ 2147483647 h 337"/>
              <a:gd name="T52" fmla="*/ 2147483647 w 240"/>
              <a:gd name="T53" fmla="*/ 2147483647 h 337"/>
              <a:gd name="T54" fmla="*/ 2147483647 w 240"/>
              <a:gd name="T55" fmla="*/ 2147483647 h 337"/>
              <a:gd name="T56" fmla="*/ 2147483647 w 240"/>
              <a:gd name="T57" fmla="*/ 2147483647 h 337"/>
              <a:gd name="T58" fmla="*/ 2147483647 w 240"/>
              <a:gd name="T59" fmla="*/ 2147483647 h 337"/>
              <a:gd name="T60" fmla="*/ 2147483647 w 240"/>
              <a:gd name="T61" fmla="*/ 2147483647 h 337"/>
              <a:gd name="T62" fmla="*/ 2147483647 w 240"/>
              <a:gd name="T63" fmla="*/ 2147483647 h 33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0" h="337">
                <a:moveTo>
                  <a:pt x="228" y="204"/>
                </a:moveTo>
                <a:lnTo>
                  <a:pt x="228" y="198"/>
                </a:lnTo>
                <a:lnTo>
                  <a:pt x="216" y="198"/>
                </a:lnTo>
                <a:lnTo>
                  <a:pt x="210" y="162"/>
                </a:lnTo>
                <a:lnTo>
                  <a:pt x="180" y="174"/>
                </a:lnTo>
                <a:lnTo>
                  <a:pt x="156" y="156"/>
                </a:lnTo>
                <a:lnTo>
                  <a:pt x="156" y="120"/>
                </a:lnTo>
                <a:lnTo>
                  <a:pt x="180" y="84"/>
                </a:lnTo>
                <a:lnTo>
                  <a:pt x="198" y="72"/>
                </a:lnTo>
                <a:lnTo>
                  <a:pt x="204" y="54"/>
                </a:lnTo>
                <a:lnTo>
                  <a:pt x="192" y="36"/>
                </a:lnTo>
                <a:lnTo>
                  <a:pt x="168" y="36"/>
                </a:lnTo>
                <a:lnTo>
                  <a:pt x="150" y="18"/>
                </a:lnTo>
                <a:lnTo>
                  <a:pt x="120" y="0"/>
                </a:lnTo>
                <a:lnTo>
                  <a:pt x="108" y="24"/>
                </a:lnTo>
                <a:lnTo>
                  <a:pt x="84" y="48"/>
                </a:lnTo>
                <a:lnTo>
                  <a:pt x="66" y="54"/>
                </a:lnTo>
                <a:lnTo>
                  <a:pt x="42" y="78"/>
                </a:lnTo>
                <a:lnTo>
                  <a:pt x="24" y="72"/>
                </a:lnTo>
                <a:lnTo>
                  <a:pt x="18" y="60"/>
                </a:lnTo>
                <a:lnTo>
                  <a:pt x="0" y="72"/>
                </a:lnTo>
                <a:lnTo>
                  <a:pt x="18" y="114"/>
                </a:lnTo>
                <a:lnTo>
                  <a:pt x="54" y="174"/>
                </a:lnTo>
                <a:lnTo>
                  <a:pt x="90" y="252"/>
                </a:lnTo>
                <a:lnTo>
                  <a:pt x="90" y="264"/>
                </a:lnTo>
                <a:lnTo>
                  <a:pt x="216" y="337"/>
                </a:lnTo>
                <a:lnTo>
                  <a:pt x="222" y="337"/>
                </a:lnTo>
                <a:lnTo>
                  <a:pt x="228" y="307"/>
                </a:lnTo>
                <a:lnTo>
                  <a:pt x="234" y="270"/>
                </a:lnTo>
                <a:lnTo>
                  <a:pt x="240" y="222"/>
                </a:lnTo>
                <a:lnTo>
                  <a:pt x="228" y="204"/>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79" name="Freeform 413"/>
          <p:cNvSpPr>
            <a:spLocks/>
          </p:cNvSpPr>
          <p:nvPr/>
        </p:nvSpPr>
        <p:spPr bwMode="auto">
          <a:xfrm>
            <a:off x="2576513" y="4551363"/>
            <a:ext cx="884237" cy="911225"/>
          </a:xfrm>
          <a:custGeom>
            <a:avLst/>
            <a:gdLst>
              <a:gd name="T0" fmla="*/ 449369 w 10000"/>
              <a:gd name="T1" fmla="*/ 714947 h 10000"/>
              <a:gd name="T2" fmla="*/ 413116 w 10000"/>
              <a:gd name="T3" fmla="*/ 771079 h 10000"/>
              <a:gd name="T4" fmla="*/ 369611 w 10000"/>
              <a:gd name="T5" fmla="*/ 820103 h 10000"/>
              <a:gd name="T6" fmla="*/ 384113 w 10000"/>
              <a:gd name="T7" fmla="*/ 827119 h 10000"/>
              <a:gd name="T8" fmla="*/ 442119 w 10000"/>
              <a:gd name="T9" fmla="*/ 869126 h 10000"/>
              <a:gd name="T10" fmla="*/ 471121 w 10000"/>
              <a:gd name="T11" fmla="*/ 890176 h 10000"/>
              <a:gd name="T12" fmla="*/ 536378 w 10000"/>
              <a:gd name="T13" fmla="*/ 827119 h 10000"/>
              <a:gd name="T14" fmla="*/ 587045 w 10000"/>
              <a:gd name="T15" fmla="*/ 693898 h 10000"/>
              <a:gd name="T16" fmla="*/ 717558 w 10000"/>
              <a:gd name="T17" fmla="*/ 637858 h 10000"/>
              <a:gd name="T18" fmla="*/ 746561 w 10000"/>
              <a:gd name="T19" fmla="*/ 602775 h 10000"/>
              <a:gd name="T20" fmla="*/ 775476 w 10000"/>
              <a:gd name="T21" fmla="*/ 539719 h 10000"/>
              <a:gd name="T22" fmla="*/ 789977 w 10000"/>
              <a:gd name="T23" fmla="*/ 406589 h 10000"/>
              <a:gd name="T24" fmla="*/ 884237 w 10000"/>
              <a:gd name="T25" fmla="*/ 308450 h 10000"/>
              <a:gd name="T26" fmla="*/ 869736 w 10000"/>
              <a:gd name="T27" fmla="*/ 238285 h 10000"/>
              <a:gd name="T28" fmla="*/ 761063 w 10000"/>
              <a:gd name="T29" fmla="*/ 189261 h 10000"/>
              <a:gd name="T30" fmla="*/ 666803 w 10000"/>
              <a:gd name="T31" fmla="*/ 175229 h 10000"/>
              <a:gd name="T32" fmla="*/ 594296 w 10000"/>
              <a:gd name="T33" fmla="*/ 133221 h 10000"/>
              <a:gd name="T34" fmla="*/ 536378 w 10000"/>
              <a:gd name="T35" fmla="*/ 77090 h 10000"/>
              <a:gd name="T36" fmla="*/ 507375 w 10000"/>
              <a:gd name="T37" fmla="*/ 21049 h 10000"/>
              <a:gd name="T38" fmla="*/ 449369 w 10000"/>
              <a:gd name="T39" fmla="*/ 77090 h 10000"/>
              <a:gd name="T40" fmla="*/ 405865 w 10000"/>
              <a:gd name="T41" fmla="*/ 70073 h 10000"/>
              <a:gd name="T42" fmla="*/ 384113 w 10000"/>
              <a:gd name="T43" fmla="*/ 77090 h 10000"/>
              <a:gd name="T44" fmla="*/ 326195 w 10000"/>
              <a:gd name="T45" fmla="*/ 91123 h 10000"/>
              <a:gd name="T46" fmla="*/ 311694 w 10000"/>
              <a:gd name="T47" fmla="*/ 28066 h 10000"/>
              <a:gd name="T48" fmla="*/ 282691 w 10000"/>
              <a:gd name="T49" fmla="*/ 0 h 10000"/>
              <a:gd name="T50" fmla="*/ 253688 w 10000"/>
              <a:gd name="T51" fmla="*/ 28066 h 10000"/>
              <a:gd name="T52" fmla="*/ 217434 w 10000"/>
              <a:gd name="T53" fmla="*/ 63057 h 10000"/>
              <a:gd name="T54" fmla="*/ 159428 w 10000"/>
              <a:gd name="T55" fmla="*/ 105155 h 10000"/>
              <a:gd name="T56" fmla="*/ 79758 w 10000"/>
              <a:gd name="T57" fmla="*/ 98139 h 10000"/>
              <a:gd name="T58" fmla="*/ 72507 w 10000"/>
              <a:gd name="T59" fmla="*/ 210311 h 10000"/>
              <a:gd name="T60" fmla="*/ 50755 w 10000"/>
              <a:gd name="T61" fmla="*/ 217327 h 10000"/>
              <a:gd name="T62" fmla="*/ 0 w 10000"/>
              <a:gd name="T63" fmla="*/ 273368 h 10000"/>
              <a:gd name="T64" fmla="*/ 29003 w 10000"/>
              <a:gd name="T65" fmla="*/ 336424 h 10000"/>
              <a:gd name="T66" fmla="*/ 72507 w 10000"/>
              <a:gd name="T67" fmla="*/ 364490 h 10000"/>
              <a:gd name="T68" fmla="*/ 87009 w 10000"/>
              <a:gd name="T69" fmla="*/ 371506 h 10000"/>
              <a:gd name="T70" fmla="*/ 124766 w 10000"/>
              <a:gd name="T71" fmla="*/ 375516 h 10000"/>
              <a:gd name="T72" fmla="*/ 165264 w 10000"/>
              <a:gd name="T73" fmla="*/ 354102 h 10000"/>
              <a:gd name="T74" fmla="*/ 195682 w 10000"/>
              <a:gd name="T75" fmla="*/ 392556 h 10000"/>
              <a:gd name="T76" fmla="*/ 289941 w 10000"/>
              <a:gd name="T77" fmla="*/ 434563 h 10000"/>
              <a:gd name="T78" fmla="*/ 304443 w 10000"/>
              <a:gd name="T79" fmla="*/ 483678 h 10000"/>
              <a:gd name="T80" fmla="*/ 347859 w 10000"/>
              <a:gd name="T81" fmla="*/ 518669 h 1000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000" h="10000">
                <a:moveTo>
                  <a:pt x="5000" y="7769"/>
                </a:moveTo>
                <a:cubicBezTo>
                  <a:pt x="5027" y="7795"/>
                  <a:pt x="5055" y="7820"/>
                  <a:pt x="5082" y="7846"/>
                </a:cubicBezTo>
                <a:cubicBezTo>
                  <a:pt x="5027" y="8000"/>
                  <a:pt x="4973" y="8154"/>
                  <a:pt x="4918" y="8308"/>
                </a:cubicBezTo>
                <a:lnTo>
                  <a:pt x="4672" y="8462"/>
                </a:lnTo>
                <a:lnTo>
                  <a:pt x="4098" y="9000"/>
                </a:lnTo>
                <a:lnTo>
                  <a:pt x="4180" y="9000"/>
                </a:lnTo>
                <a:lnTo>
                  <a:pt x="4098" y="9000"/>
                </a:lnTo>
                <a:lnTo>
                  <a:pt x="4344" y="9077"/>
                </a:lnTo>
                <a:lnTo>
                  <a:pt x="4754" y="9308"/>
                </a:lnTo>
                <a:lnTo>
                  <a:pt x="5000" y="9538"/>
                </a:lnTo>
                <a:lnTo>
                  <a:pt x="5246" y="10000"/>
                </a:lnTo>
                <a:cubicBezTo>
                  <a:pt x="5273" y="9923"/>
                  <a:pt x="5301" y="9846"/>
                  <a:pt x="5328" y="9769"/>
                </a:cubicBezTo>
                <a:lnTo>
                  <a:pt x="5656" y="9462"/>
                </a:lnTo>
                <a:lnTo>
                  <a:pt x="6066" y="9077"/>
                </a:lnTo>
                <a:lnTo>
                  <a:pt x="6393" y="8077"/>
                </a:lnTo>
                <a:lnTo>
                  <a:pt x="6639" y="7615"/>
                </a:lnTo>
                <a:lnTo>
                  <a:pt x="7541" y="7077"/>
                </a:lnTo>
                <a:lnTo>
                  <a:pt x="8115" y="7000"/>
                </a:lnTo>
                <a:lnTo>
                  <a:pt x="8279" y="6923"/>
                </a:lnTo>
                <a:lnTo>
                  <a:pt x="8443" y="6615"/>
                </a:lnTo>
                <a:cubicBezTo>
                  <a:pt x="8470" y="6513"/>
                  <a:pt x="8498" y="6410"/>
                  <a:pt x="8525" y="6308"/>
                </a:cubicBezTo>
                <a:cubicBezTo>
                  <a:pt x="8607" y="6180"/>
                  <a:pt x="8688" y="6051"/>
                  <a:pt x="8770" y="5923"/>
                </a:cubicBezTo>
                <a:cubicBezTo>
                  <a:pt x="8797" y="5872"/>
                  <a:pt x="8825" y="5820"/>
                  <a:pt x="8852" y="5769"/>
                </a:cubicBezTo>
                <a:cubicBezTo>
                  <a:pt x="8879" y="5333"/>
                  <a:pt x="8907" y="4898"/>
                  <a:pt x="8934" y="4462"/>
                </a:cubicBezTo>
                <a:lnTo>
                  <a:pt x="9180" y="4385"/>
                </a:lnTo>
                <a:lnTo>
                  <a:pt x="10000" y="3385"/>
                </a:lnTo>
                <a:lnTo>
                  <a:pt x="10000" y="3154"/>
                </a:lnTo>
                <a:cubicBezTo>
                  <a:pt x="9945" y="2974"/>
                  <a:pt x="9891" y="2795"/>
                  <a:pt x="9836" y="2615"/>
                </a:cubicBezTo>
                <a:lnTo>
                  <a:pt x="9344" y="2462"/>
                </a:lnTo>
                <a:lnTo>
                  <a:pt x="8607" y="2077"/>
                </a:lnTo>
                <a:lnTo>
                  <a:pt x="7787" y="2000"/>
                </a:lnTo>
                <a:lnTo>
                  <a:pt x="7541" y="1923"/>
                </a:lnTo>
                <a:lnTo>
                  <a:pt x="7377" y="1692"/>
                </a:lnTo>
                <a:lnTo>
                  <a:pt x="6721" y="1462"/>
                </a:lnTo>
                <a:lnTo>
                  <a:pt x="6148" y="1154"/>
                </a:lnTo>
                <a:cubicBezTo>
                  <a:pt x="6121" y="1051"/>
                  <a:pt x="6093" y="949"/>
                  <a:pt x="6066" y="846"/>
                </a:cubicBezTo>
                <a:lnTo>
                  <a:pt x="5820" y="231"/>
                </a:lnTo>
                <a:lnTo>
                  <a:pt x="5738" y="231"/>
                </a:lnTo>
                <a:lnTo>
                  <a:pt x="5410" y="692"/>
                </a:lnTo>
                <a:lnTo>
                  <a:pt x="5082" y="846"/>
                </a:lnTo>
                <a:cubicBezTo>
                  <a:pt x="5055" y="820"/>
                  <a:pt x="5027" y="795"/>
                  <a:pt x="5000" y="769"/>
                </a:cubicBezTo>
                <a:lnTo>
                  <a:pt x="4590" y="769"/>
                </a:lnTo>
                <a:lnTo>
                  <a:pt x="4426" y="846"/>
                </a:lnTo>
                <a:lnTo>
                  <a:pt x="4344" y="846"/>
                </a:lnTo>
                <a:lnTo>
                  <a:pt x="3934" y="923"/>
                </a:lnTo>
                <a:lnTo>
                  <a:pt x="3689" y="1000"/>
                </a:lnTo>
                <a:lnTo>
                  <a:pt x="3443" y="769"/>
                </a:lnTo>
                <a:cubicBezTo>
                  <a:pt x="3470" y="615"/>
                  <a:pt x="3498" y="462"/>
                  <a:pt x="3525" y="308"/>
                </a:cubicBezTo>
                <a:lnTo>
                  <a:pt x="3361" y="77"/>
                </a:lnTo>
                <a:lnTo>
                  <a:pt x="3197" y="0"/>
                </a:lnTo>
                <a:cubicBezTo>
                  <a:pt x="3224" y="51"/>
                  <a:pt x="3252" y="103"/>
                  <a:pt x="3279" y="154"/>
                </a:cubicBezTo>
                <a:lnTo>
                  <a:pt x="2869" y="308"/>
                </a:lnTo>
                <a:lnTo>
                  <a:pt x="2213" y="308"/>
                </a:lnTo>
                <a:lnTo>
                  <a:pt x="2459" y="692"/>
                </a:lnTo>
                <a:cubicBezTo>
                  <a:pt x="2486" y="769"/>
                  <a:pt x="2514" y="846"/>
                  <a:pt x="2541" y="923"/>
                </a:cubicBezTo>
                <a:lnTo>
                  <a:pt x="1803" y="1154"/>
                </a:lnTo>
                <a:lnTo>
                  <a:pt x="1557" y="923"/>
                </a:lnTo>
                <a:lnTo>
                  <a:pt x="902" y="1077"/>
                </a:lnTo>
                <a:cubicBezTo>
                  <a:pt x="929" y="1205"/>
                  <a:pt x="957" y="1334"/>
                  <a:pt x="984" y="1462"/>
                </a:cubicBezTo>
                <a:cubicBezTo>
                  <a:pt x="929" y="1744"/>
                  <a:pt x="875" y="2026"/>
                  <a:pt x="820" y="2308"/>
                </a:cubicBezTo>
                <a:cubicBezTo>
                  <a:pt x="765" y="2257"/>
                  <a:pt x="711" y="2205"/>
                  <a:pt x="656" y="2154"/>
                </a:cubicBezTo>
                <a:cubicBezTo>
                  <a:pt x="629" y="2231"/>
                  <a:pt x="601" y="2308"/>
                  <a:pt x="574" y="2385"/>
                </a:cubicBezTo>
                <a:lnTo>
                  <a:pt x="328" y="2538"/>
                </a:lnTo>
                <a:lnTo>
                  <a:pt x="0" y="3000"/>
                </a:lnTo>
                <a:lnTo>
                  <a:pt x="0" y="3462"/>
                </a:lnTo>
                <a:lnTo>
                  <a:pt x="328" y="3692"/>
                </a:lnTo>
                <a:lnTo>
                  <a:pt x="738" y="3538"/>
                </a:lnTo>
                <a:cubicBezTo>
                  <a:pt x="765" y="3692"/>
                  <a:pt x="793" y="3846"/>
                  <a:pt x="820" y="4000"/>
                </a:cubicBezTo>
                <a:lnTo>
                  <a:pt x="984" y="4000"/>
                </a:lnTo>
                <a:lnTo>
                  <a:pt x="984" y="4077"/>
                </a:lnTo>
                <a:cubicBezTo>
                  <a:pt x="1311" y="4000"/>
                  <a:pt x="1240" y="3993"/>
                  <a:pt x="1311" y="4000"/>
                </a:cubicBezTo>
                <a:cubicBezTo>
                  <a:pt x="1382" y="4007"/>
                  <a:pt x="1378" y="4124"/>
                  <a:pt x="1411" y="4121"/>
                </a:cubicBezTo>
                <a:cubicBezTo>
                  <a:pt x="1487" y="4047"/>
                  <a:pt x="1644" y="3939"/>
                  <a:pt x="1720" y="3900"/>
                </a:cubicBezTo>
                <a:cubicBezTo>
                  <a:pt x="1796" y="3861"/>
                  <a:pt x="1787" y="3873"/>
                  <a:pt x="1869" y="3886"/>
                </a:cubicBezTo>
                <a:cubicBezTo>
                  <a:pt x="1951" y="3899"/>
                  <a:pt x="2074" y="3776"/>
                  <a:pt x="2131" y="3846"/>
                </a:cubicBezTo>
                <a:cubicBezTo>
                  <a:pt x="2188" y="3916"/>
                  <a:pt x="2186" y="4154"/>
                  <a:pt x="2213" y="4308"/>
                </a:cubicBezTo>
                <a:lnTo>
                  <a:pt x="2705" y="4538"/>
                </a:lnTo>
                <a:lnTo>
                  <a:pt x="3279" y="4769"/>
                </a:lnTo>
                <a:lnTo>
                  <a:pt x="3279" y="5077"/>
                </a:lnTo>
                <a:lnTo>
                  <a:pt x="3443" y="5308"/>
                </a:lnTo>
                <a:cubicBezTo>
                  <a:pt x="3525" y="5308"/>
                  <a:pt x="3934" y="5385"/>
                  <a:pt x="3934" y="5385"/>
                </a:cubicBezTo>
                <a:lnTo>
                  <a:pt x="3934" y="5692"/>
                </a:lnTo>
                <a:lnTo>
                  <a:pt x="3934" y="6231"/>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0" name="Freeform 409"/>
          <p:cNvSpPr>
            <a:spLocks/>
          </p:cNvSpPr>
          <p:nvPr/>
        </p:nvSpPr>
        <p:spPr bwMode="auto">
          <a:xfrm>
            <a:off x="2563813" y="5153025"/>
            <a:ext cx="473075" cy="947738"/>
          </a:xfrm>
          <a:custGeom>
            <a:avLst/>
            <a:gdLst>
              <a:gd name="T0" fmla="*/ 16966267 w 10000"/>
              <a:gd name="T1" fmla="*/ 26491840 h 10001"/>
              <a:gd name="T2" fmla="*/ 17326608 w 10000"/>
              <a:gd name="T3" fmla="*/ 22917709 h 10001"/>
              <a:gd name="T4" fmla="*/ 18049467 w 10000"/>
              <a:gd name="T5" fmla="*/ 20762389 h 10001"/>
              <a:gd name="T6" fmla="*/ 20576161 w 10000"/>
              <a:gd name="T7" fmla="*/ 15751442 h 10001"/>
              <a:gd name="T8" fmla="*/ 21657137 w 10000"/>
              <a:gd name="T9" fmla="*/ 14323533 h 10001"/>
              <a:gd name="T10" fmla="*/ 22379996 w 10000"/>
              <a:gd name="T11" fmla="*/ 10021991 h 10001"/>
              <a:gd name="T12" fmla="*/ 22019654 w 10000"/>
              <a:gd name="T13" fmla="*/ 9312585 h 10001"/>
              <a:gd name="T14" fmla="*/ 20936502 w 10000"/>
              <a:gd name="T15" fmla="*/ 10749402 h 10001"/>
              <a:gd name="T16" fmla="*/ 18770102 w 10000"/>
              <a:gd name="T17" fmla="*/ 12886716 h 10001"/>
              <a:gd name="T18" fmla="*/ 16966267 w 10000"/>
              <a:gd name="T19" fmla="*/ 12177216 h 10001"/>
              <a:gd name="T20" fmla="*/ 17326608 w 10000"/>
              <a:gd name="T21" fmla="*/ 7157265 h 10001"/>
              <a:gd name="T22" fmla="*/ 16243409 w 10000"/>
              <a:gd name="T23" fmla="*/ 5729451 h 10001"/>
              <a:gd name="T24" fmla="*/ 14077009 w 10000"/>
              <a:gd name="T25" fmla="*/ 4301542 h 10001"/>
              <a:gd name="T26" fmla="*/ 12993809 w 10000"/>
              <a:gd name="T27" fmla="*/ 2864726 h 10001"/>
              <a:gd name="T28" fmla="*/ 11912880 w 10000"/>
              <a:gd name="T29" fmla="*/ 0 h 10001"/>
              <a:gd name="T30" fmla="*/ 10467116 w 10000"/>
              <a:gd name="T31" fmla="*/ 727411 h 10001"/>
              <a:gd name="T32" fmla="*/ 10106822 w 10000"/>
              <a:gd name="T33" fmla="*/ 1427909 h 10001"/>
              <a:gd name="T34" fmla="*/ 8302987 w 10000"/>
              <a:gd name="T35" fmla="*/ 727411 h 10001"/>
              <a:gd name="T36" fmla="*/ 7580128 w 10000"/>
              <a:gd name="T37" fmla="*/ 727411 h 10001"/>
              <a:gd name="T38" fmla="*/ 7112351 w 10000"/>
              <a:gd name="T39" fmla="*/ 1176404 h 10001"/>
              <a:gd name="T40" fmla="*/ 7219787 w 10000"/>
              <a:gd name="T41" fmla="*/ 2155225 h 10001"/>
              <a:gd name="T42" fmla="*/ 6859446 w 10000"/>
              <a:gd name="T43" fmla="*/ 5010948 h 10001"/>
              <a:gd name="T44" fmla="*/ 5776293 w 10000"/>
              <a:gd name="T45" fmla="*/ 7157265 h 10001"/>
              <a:gd name="T46" fmla="*/ 5776293 w 10000"/>
              <a:gd name="T47" fmla="*/ 11449899 h 10001"/>
              <a:gd name="T48" fmla="*/ 5053387 w 10000"/>
              <a:gd name="T49" fmla="*/ 14323533 h 10001"/>
              <a:gd name="T50" fmla="*/ 3970235 w 10000"/>
              <a:gd name="T51" fmla="*/ 23627115 h 10001"/>
              <a:gd name="T52" fmla="*/ 4330529 w 10000"/>
              <a:gd name="T53" fmla="*/ 30784380 h 10001"/>
              <a:gd name="T54" fmla="*/ 2166400 w 10000"/>
              <a:gd name="T55" fmla="*/ 40105873 h 10001"/>
              <a:gd name="T56" fmla="*/ 1803835 w 10000"/>
              <a:gd name="T57" fmla="*/ 50127863 h 10001"/>
              <a:gd name="T58" fmla="*/ 1803835 w 10000"/>
              <a:gd name="T59" fmla="*/ 55147909 h 10001"/>
              <a:gd name="T60" fmla="*/ 1443494 w 10000"/>
              <a:gd name="T61" fmla="*/ 60158856 h 10001"/>
              <a:gd name="T62" fmla="*/ 2166400 w 10000"/>
              <a:gd name="T63" fmla="*/ 63032585 h 10001"/>
              <a:gd name="T64" fmla="*/ 1083200 w 10000"/>
              <a:gd name="T65" fmla="*/ 74482389 h 10001"/>
              <a:gd name="T66" fmla="*/ 0 w 10000"/>
              <a:gd name="T67" fmla="*/ 79493432 h 10001"/>
              <a:gd name="T68" fmla="*/ 360341 w 10000"/>
              <a:gd name="T69" fmla="*/ 83076566 h 10001"/>
              <a:gd name="T70" fmla="*/ 1533047 w 10000"/>
              <a:gd name="T71" fmla="*/ 88437763 h 10001"/>
              <a:gd name="T72" fmla="*/ 5315234 w 10000"/>
              <a:gd name="T73" fmla="*/ 89802748 h 10001"/>
              <a:gd name="T74" fmla="*/ 4883317 w 10000"/>
              <a:gd name="T75" fmla="*/ 87854014 h 10001"/>
              <a:gd name="T76" fmla="*/ 5053387 w 10000"/>
              <a:gd name="T77" fmla="*/ 84504380 h 10001"/>
              <a:gd name="T78" fmla="*/ 6044858 w 10000"/>
              <a:gd name="T79" fmla="*/ 81558915 h 10001"/>
              <a:gd name="T80" fmla="*/ 7083257 w 10000"/>
              <a:gd name="T81" fmla="*/ 77086702 h 10001"/>
              <a:gd name="T82" fmla="*/ 8208987 w 10000"/>
              <a:gd name="T83" fmla="*/ 74931477 h 10001"/>
              <a:gd name="T84" fmla="*/ 8663281 w 10000"/>
              <a:gd name="T85" fmla="*/ 70899255 h 10001"/>
              <a:gd name="T86" fmla="*/ 7580128 w 10000"/>
              <a:gd name="T87" fmla="*/ 69471441 h 10001"/>
              <a:gd name="T88" fmla="*/ 6859446 w 10000"/>
              <a:gd name="T89" fmla="*/ 66597713 h 10001"/>
              <a:gd name="T90" fmla="*/ 8457398 w 10000"/>
              <a:gd name="T91" fmla="*/ 65196812 h 10001"/>
              <a:gd name="T92" fmla="*/ 8887092 w 10000"/>
              <a:gd name="T93" fmla="*/ 62574589 h 10001"/>
              <a:gd name="T94" fmla="*/ 9746480 w 10000"/>
              <a:gd name="T95" fmla="*/ 59449451 h 10001"/>
              <a:gd name="T96" fmla="*/ 10697645 w 10000"/>
              <a:gd name="T97" fmla="*/ 58281954 h 10001"/>
              <a:gd name="T98" fmla="*/ 10829680 w 10000"/>
              <a:gd name="T99" fmla="*/ 55147909 h 10001"/>
              <a:gd name="T100" fmla="*/ 12168009 w 10000"/>
              <a:gd name="T101" fmla="*/ 53172262 h 10001"/>
              <a:gd name="T102" fmla="*/ 12031480 w 10000"/>
              <a:gd name="T103" fmla="*/ 51744353 h 10001"/>
              <a:gd name="T104" fmla="*/ 12273174 w 10000"/>
              <a:gd name="T105" fmla="*/ 50127863 h 10001"/>
              <a:gd name="T106" fmla="*/ 12993809 w 10000"/>
              <a:gd name="T107" fmla="*/ 47272140 h 10001"/>
              <a:gd name="T108" fmla="*/ 14743950 w 10000"/>
              <a:gd name="T109" fmla="*/ 47173396 h 10001"/>
              <a:gd name="T110" fmla="*/ 17324338 w 10000"/>
              <a:gd name="T111" fmla="*/ 45305496 h 10001"/>
              <a:gd name="T112" fmla="*/ 18409761 w 10000"/>
              <a:gd name="T113" fmla="*/ 40105873 h 10001"/>
              <a:gd name="T114" fmla="*/ 19130443 w 10000"/>
              <a:gd name="T115" fmla="*/ 36513831 h 10001"/>
              <a:gd name="T116" fmla="*/ 18409761 w 10000"/>
              <a:gd name="T117" fmla="*/ 33658108 h 10001"/>
              <a:gd name="T118" fmla="*/ 17326608 w 10000"/>
              <a:gd name="T119" fmla="*/ 31511791 h 10001"/>
              <a:gd name="T120" fmla="*/ 17290797 w 10000"/>
              <a:gd name="T121" fmla="*/ 31053795 h 10001"/>
              <a:gd name="T122" fmla="*/ 16966267 w 10000"/>
              <a:gd name="T123" fmla="*/ 30083882 h 10001"/>
              <a:gd name="T124" fmla="*/ 16966267 w 10000"/>
              <a:gd name="T125" fmla="*/ 26491840 h 1000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0000" h="10001">
                <a:moveTo>
                  <a:pt x="7581" y="2950"/>
                </a:moveTo>
                <a:cubicBezTo>
                  <a:pt x="7635" y="2818"/>
                  <a:pt x="7688" y="2685"/>
                  <a:pt x="7742" y="2552"/>
                </a:cubicBezTo>
                <a:lnTo>
                  <a:pt x="8065" y="2312"/>
                </a:lnTo>
                <a:lnTo>
                  <a:pt x="9194" y="1754"/>
                </a:lnTo>
                <a:lnTo>
                  <a:pt x="9677" y="1595"/>
                </a:lnTo>
                <a:lnTo>
                  <a:pt x="10000" y="1116"/>
                </a:lnTo>
                <a:lnTo>
                  <a:pt x="9839" y="1037"/>
                </a:lnTo>
                <a:lnTo>
                  <a:pt x="9355" y="1197"/>
                </a:lnTo>
                <a:lnTo>
                  <a:pt x="8387" y="1435"/>
                </a:lnTo>
                <a:lnTo>
                  <a:pt x="7581" y="1356"/>
                </a:lnTo>
                <a:cubicBezTo>
                  <a:pt x="7635" y="1170"/>
                  <a:pt x="7688" y="983"/>
                  <a:pt x="7742" y="797"/>
                </a:cubicBezTo>
                <a:lnTo>
                  <a:pt x="7258" y="638"/>
                </a:lnTo>
                <a:lnTo>
                  <a:pt x="6290" y="479"/>
                </a:lnTo>
                <a:lnTo>
                  <a:pt x="5806" y="319"/>
                </a:lnTo>
                <a:lnTo>
                  <a:pt x="5323" y="0"/>
                </a:lnTo>
                <a:lnTo>
                  <a:pt x="4677" y="81"/>
                </a:lnTo>
                <a:lnTo>
                  <a:pt x="4516" y="159"/>
                </a:lnTo>
                <a:lnTo>
                  <a:pt x="3710" y="81"/>
                </a:lnTo>
                <a:cubicBezTo>
                  <a:pt x="3387" y="81"/>
                  <a:pt x="3476" y="72"/>
                  <a:pt x="3387" y="81"/>
                </a:cubicBezTo>
                <a:cubicBezTo>
                  <a:pt x="3298" y="89"/>
                  <a:pt x="3178" y="131"/>
                  <a:pt x="3178" y="131"/>
                </a:cubicBezTo>
                <a:cubicBezTo>
                  <a:pt x="3339" y="211"/>
                  <a:pt x="3245" y="168"/>
                  <a:pt x="3226" y="240"/>
                </a:cubicBezTo>
                <a:cubicBezTo>
                  <a:pt x="3207" y="310"/>
                  <a:pt x="3065" y="558"/>
                  <a:pt x="3065" y="558"/>
                </a:cubicBezTo>
                <a:lnTo>
                  <a:pt x="2581" y="797"/>
                </a:lnTo>
                <a:lnTo>
                  <a:pt x="2581" y="1275"/>
                </a:lnTo>
                <a:lnTo>
                  <a:pt x="2258" y="1595"/>
                </a:lnTo>
                <a:lnTo>
                  <a:pt x="1774" y="2631"/>
                </a:lnTo>
                <a:cubicBezTo>
                  <a:pt x="1828" y="2896"/>
                  <a:pt x="1881" y="3163"/>
                  <a:pt x="1935" y="3428"/>
                </a:cubicBezTo>
                <a:lnTo>
                  <a:pt x="968" y="4466"/>
                </a:lnTo>
                <a:lnTo>
                  <a:pt x="806" y="5582"/>
                </a:lnTo>
                <a:lnTo>
                  <a:pt x="806" y="6141"/>
                </a:lnTo>
                <a:cubicBezTo>
                  <a:pt x="752" y="6327"/>
                  <a:pt x="699" y="6514"/>
                  <a:pt x="645" y="6699"/>
                </a:cubicBezTo>
                <a:lnTo>
                  <a:pt x="968" y="7019"/>
                </a:lnTo>
                <a:lnTo>
                  <a:pt x="484" y="8294"/>
                </a:lnTo>
                <a:lnTo>
                  <a:pt x="0" y="8852"/>
                </a:lnTo>
                <a:cubicBezTo>
                  <a:pt x="54" y="8985"/>
                  <a:pt x="47" y="9085"/>
                  <a:pt x="161" y="9251"/>
                </a:cubicBezTo>
                <a:cubicBezTo>
                  <a:pt x="275" y="9417"/>
                  <a:pt x="316" y="9724"/>
                  <a:pt x="685" y="9848"/>
                </a:cubicBezTo>
                <a:cubicBezTo>
                  <a:pt x="1054" y="9973"/>
                  <a:pt x="2126" y="10011"/>
                  <a:pt x="2375" y="10000"/>
                </a:cubicBezTo>
                <a:cubicBezTo>
                  <a:pt x="2624" y="9989"/>
                  <a:pt x="2202" y="9881"/>
                  <a:pt x="2182" y="9783"/>
                </a:cubicBezTo>
                <a:cubicBezTo>
                  <a:pt x="2163" y="9685"/>
                  <a:pt x="2172" y="9527"/>
                  <a:pt x="2258" y="9410"/>
                </a:cubicBezTo>
                <a:cubicBezTo>
                  <a:pt x="2345" y="9293"/>
                  <a:pt x="2550" y="9220"/>
                  <a:pt x="2701" y="9082"/>
                </a:cubicBezTo>
                <a:cubicBezTo>
                  <a:pt x="2852" y="8944"/>
                  <a:pt x="3004" y="8707"/>
                  <a:pt x="3165" y="8584"/>
                </a:cubicBezTo>
                <a:cubicBezTo>
                  <a:pt x="3326" y="8461"/>
                  <a:pt x="3550" y="8459"/>
                  <a:pt x="3668" y="8344"/>
                </a:cubicBezTo>
                <a:cubicBezTo>
                  <a:pt x="3786" y="8229"/>
                  <a:pt x="3918" y="7996"/>
                  <a:pt x="3871" y="7895"/>
                </a:cubicBezTo>
                <a:cubicBezTo>
                  <a:pt x="3824" y="7794"/>
                  <a:pt x="3548" y="7789"/>
                  <a:pt x="3387" y="7736"/>
                </a:cubicBezTo>
                <a:cubicBezTo>
                  <a:pt x="3280" y="7629"/>
                  <a:pt x="3000" y="7495"/>
                  <a:pt x="3065" y="7416"/>
                </a:cubicBezTo>
                <a:cubicBezTo>
                  <a:pt x="3130" y="7337"/>
                  <a:pt x="3541" y="7312"/>
                  <a:pt x="3779" y="7260"/>
                </a:cubicBezTo>
                <a:cubicBezTo>
                  <a:pt x="3810" y="7153"/>
                  <a:pt x="3875" y="7075"/>
                  <a:pt x="3971" y="6968"/>
                </a:cubicBezTo>
                <a:cubicBezTo>
                  <a:pt x="4067" y="6861"/>
                  <a:pt x="4220" y="6700"/>
                  <a:pt x="4355" y="6620"/>
                </a:cubicBezTo>
                <a:cubicBezTo>
                  <a:pt x="4490" y="6540"/>
                  <a:pt x="4699" y="6570"/>
                  <a:pt x="4780" y="6490"/>
                </a:cubicBezTo>
                <a:cubicBezTo>
                  <a:pt x="4861" y="6410"/>
                  <a:pt x="4853" y="6226"/>
                  <a:pt x="4839" y="6141"/>
                </a:cubicBezTo>
                <a:cubicBezTo>
                  <a:pt x="5323" y="5822"/>
                  <a:pt x="5348" y="5984"/>
                  <a:pt x="5437" y="5921"/>
                </a:cubicBezTo>
                <a:cubicBezTo>
                  <a:pt x="5526" y="5858"/>
                  <a:pt x="5368" y="5818"/>
                  <a:pt x="5376" y="5762"/>
                </a:cubicBezTo>
                <a:cubicBezTo>
                  <a:pt x="5384" y="5706"/>
                  <a:pt x="5412" y="5665"/>
                  <a:pt x="5484" y="5582"/>
                </a:cubicBezTo>
                <a:cubicBezTo>
                  <a:pt x="5556" y="5499"/>
                  <a:pt x="5622" y="5319"/>
                  <a:pt x="5806" y="5264"/>
                </a:cubicBezTo>
                <a:cubicBezTo>
                  <a:pt x="5990" y="5209"/>
                  <a:pt x="6266" y="5289"/>
                  <a:pt x="6588" y="5253"/>
                </a:cubicBezTo>
                <a:cubicBezTo>
                  <a:pt x="6910" y="5217"/>
                  <a:pt x="7468" y="5176"/>
                  <a:pt x="7741" y="5045"/>
                </a:cubicBezTo>
                <a:cubicBezTo>
                  <a:pt x="8014" y="4914"/>
                  <a:pt x="8092" y="4629"/>
                  <a:pt x="8226" y="4466"/>
                </a:cubicBezTo>
                <a:cubicBezTo>
                  <a:pt x="8361" y="4303"/>
                  <a:pt x="8441" y="4199"/>
                  <a:pt x="8548" y="4066"/>
                </a:cubicBezTo>
                <a:lnTo>
                  <a:pt x="8226" y="3748"/>
                </a:lnTo>
                <a:cubicBezTo>
                  <a:pt x="8065" y="3668"/>
                  <a:pt x="7825" y="3557"/>
                  <a:pt x="7742" y="3509"/>
                </a:cubicBezTo>
                <a:cubicBezTo>
                  <a:pt x="7659" y="3461"/>
                  <a:pt x="7731" y="3475"/>
                  <a:pt x="7726" y="3458"/>
                </a:cubicBezTo>
                <a:lnTo>
                  <a:pt x="7581" y="3350"/>
                </a:lnTo>
                <a:lnTo>
                  <a:pt x="7581" y="295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2" name="Freeform 410"/>
          <p:cNvSpPr>
            <a:spLocks/>
          </p:cNvSpPr>
          <p:nvPr/>
        </p:nvSpPr>
        <p:spPr bwMode="auto">
          <a:xfrm>
            <a:off x="2820988" y="5105400"/>
            <a:ext cx="200025" cy="187325"/>
          </a:xfrm>
          <a:custGeom>
            <a:avLst/>
            <a:gdLst>
              <a:gd name="T0" fmla="*/ 2147483647 w 168"/>
              <a:gd name="T1" fmla="*/ 0 h 156"/>
              <a:gd name="T2" fmla="*/ 0 w 168"/>
              <a:gd name="T3" fmla="*/ 2147483647 h 156"/>
              <a:gd name="T4" fmla="*/ 0 w 168"/>
              <a:gd name="T5" fmla="*/ 2147483647 h 156"/>
              <a:gd name="T6" fmla="*/ 2147483647 w 168"/>
              <a:gd name="T7" fmla="*/ 2147483647 h 156"/>
              <a:gd name="T8" fmla="*/ 2147483647 w 168"/>
              <a:gd name="T9" fmla="*/ 2147483647 h 156"/>
              <a:gd name="T10" fmla="*/ 2147483647 w 168"/>
              <a:gd name="T11" fmla="*/ 2147483647 h 156"/>
              <a:gd name="T12" fmla="*/ 2147483647 w 168"/>
              <a:gd name="T13" fmla="*/ 2147483647 h 156"/>
              <a:gd name="T14" fmla="*/ 2147483647 w 168"/>
              <a:gd name="T15" fmla="*/ 2147483647 h 156"/>
              <a:gd name="T16" fmla="*/ 2147483647 w 168"/>
              <a:gd name="T17" fmla="*/ 2147483647 h 156"/>
              <a:gd name="T18" fmla="*/ 2147483647 w 168"/>
              <a:gd name="T19" fmla="*/ 2147483647 h 156"/>
              <a:gd name="T20" fmla="*/ 2147483647 w 168"/>
              <a:gd name="T21" fmla="*/ 2147483647 h 156"/>
              <a:gd name="T22" fmla="*/ 2147483647 w 168"/>
              <a:gd name="T23" fmla="*/ 2147483647 h 156"/>
              <a:gd name="T24" fmla="*/ 2147483647 w 168"/>
              <a:gd name="T25" fmla="*/ 2147483647 h 156"/>
              <a:gd name="T26" fmla="*/ 2147483647 w 168"/>
              <a:gd name="T27" fmla="*/ 2147483647 h 156"/>
              <a:gd name="T28" fmla="*/ 2147483647 w 168"/>
              <a:gd name="T29" fmla="*/ 2147483647 h 156"/>
              <a:gd name="T30" fmla="*/ 2147483647 w 168"/>
              <a:gd name="T31" fmla="*/ 2147483647 h 156"/>
              <a:gd name="T32" fmla="*/ 2147483647 w 168"/>
              <a:gd name="T33" fmla="*/ 2147483647 h 156"/>
              <a:gd name="T34" fmla="*/ 2147483647 w 168"/>
              <a:gd name="T35" fmla="*/ 2147483647 h 156"/>
              <a:gd name="T36" fmla="*/ 2147483647 w 168"/>
              <a:gd name="T37" fmla="*/ 0 h 156"/>
              <a:gd name="T38" fmla="*/ 2147483647 w 168"/>
              <a:gd name="T39" fmla="*/ 0 h 1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8" h="156">
                <a:moveTo>
                  <a:pt x="48" y="0"/>
                </a:moveTo>
                <a:lnTo>
                  <a:pt x="0" y="36"/>
                </a:lnTo>
                <a:lnTo>
                  <a:pt x="0" y="48"/>
                </a:lnTo>
                <a:lnTo>
                  <a:pt x="18" y="72"/>
                </a:lnTo>
                <a:lnTo>
                  <a:pt x="36" y="84"/>
                </a:lnTo>
                <a:lnTo>
                  <a:pt x="72" y="96"/>
                </a:lnTo>
                <a:lnTo>
                  <a:pt x="90" y="108"/>
                </a:lnTo>
                <a:lnTo>
                  <a:pt x="84" y="150"/>
                </a:lnTo>
                <a:lnTo>
                  <a:pt x="114" y="156"/>
                </a:lnTo>
                <a:lnTo>
                  <a:pt x="150" y="138"/>
                </a:lnTo>
                <a:lnTo>
                  <a:pt x="168" y="126"/>
                </a:lnTo>
                <a:lnTo>
                  <a:pt x="162" y="114"/>
                </a:lnTo>
                <a:lnTo>
                  <a:pt x="162" y="90"/>
                </a:lnTo>
                <a:lnTo>
                  <a:pt x="144" y="84"/>
                </a:lnTo>
                <a:lnTo>
                  <a:pt x="120" y="54"/>
                </a:lnTo>
                <a:lnTo>
                  <a:pt x="108" y="42"/>
                </a:lnTo>
                <a:lnTo>
                  <a:pt x="90" y="12"/>
                </a:lnTo>
                <a:lnTo>
                  <a:pt x="90" y="6"/>
                </a:lnTo>
                <a:lnTo>
                  <a:pt x="78" y="0"/>
                </a:lnTo>
                <a:lnTo>
                  <a:pt x="48"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3" name="Freeform 412"/>
          <p:cNvSpPr>
            <a:spLocks/>
          </p:cNvSpPr>
          <p:nvPr/>
        </p:nvSpPr>
        <p:spPr bwMode="auto">
          <a:xfrm>
            <a:off x="2667000" y="4897438"/>
            <a:ext cx="266700" cy="287337"/>
          </a:xfrm>
          <a:custGeom>
            <a:avLst/>
            <a:gdLst>
              <a:gd name="T0" fmla="*/ 2147483647 w 10141"/>
              <a:gd name="T1" fmla="*/ 2147483647 h 10000"/>
              <a:gd name="T2" fmla="*/ 2147483647 w 10141"/>
              <a:gd name="T3" fmla="*/ 2147483647 h 10000"/>
              <a:gd name="T4" fmla="*/ 2147483647 w 10141"/>
              <a:gd name="T5" fmla="*/ 2147483647 h 10000"/>
              <a:gd name="T6" fmla="*/ 2147483647 w 10141"/>
              <a:gd name="T7" fmla="*/ 2147483647 h 10000"/>
              <a:gd name="T8" fmla="*/ 2147483647 w 10141"/>
              <a:gd name="T9" fmla="*/ 2147483647 h 10000"/>
              <a:gd name="T10" fmla="*/ 2147483647 w 10141"/>
              <a:gd name="T11" fmla="*/ 2147483647 h 10000"/>
              <a:gd name="T12" fmla="*/ 2147483647 w 10141"/>
              <a:gd name="T13" fmla="*/ 2147483647 h 10000"/>
              <a:gd name="T14" fmla="*/ 2147483647 w 10141"/>
              <a:gd name="T15" fmla="*/ 2147483647 h 10000"/>
              <a:gd name="T16" fmla="*/ 2147483647 w 10141"/>
              <a:gd name="T17" fmla="*/ 2147483647 h 10000"/>
              <a:gd name="T18" fmla="*/ 2147483647 w 10141"/>
              <a:gd name="T19" fmla="*/ 2147483647 h 10000"/>
              <a:gd name="T20" fmla="*/ 2147483647 w 10141"/>
              <a:gd name="T21" fmla="*/ 2147483647 h 10000"/>
              <a:gd name="T22" fmla="*/ 2147483647 w 10141"/>
              <a:gd name="T23" fmla="*/ 2147483647 h 10000"/>
              <a:gd name="T24" fmla="*/ 2147483647 w 10141"/>
              <a:gd name="T25" fmla="*/ 559694835 h 10000"/>
              <a:gd name="T26" fmla="*/ 2147483647 w 10141"/>
              <a:gd name="T27" fmla="*/ 0 h 10000"/>
              <a:gd name="T28" fmla="*/ 2147483647 w 10141"/>
              <a:gd name="T29" fmla="*/ 1679062236 h 10000"/>
              <a:gd name="T30" fmla="*/ 660320876 w 10141"/>
              <a:gd name="T31" fmla="*/ 2147483647 h 10000"/>
              <a:gd name="T32" fmla="*/ 1529502540 w 10141"/>
              <a:gd name="T33" fmla="*/ 2147483647 h 10000"/>
              <a:gd name="T34" fmla="*/ 928639091 w 10141"/>
              <a:gd name="T35" fmla="*/ 2147483647 h 10000"/>
              <a:gd name="T36" fmla="*/ 437003296 w 10141"/>
              <a:gd name="T37" fmla="*/ 2147483647 h 10000"/>
              <a:gd name="T38" fmla="*/ 3210630 w 10141"/>
              <a:gd name="T39" fmla="*/ 2147483647 h 10000"/>
              <a:gd name="T40" fmla="*/ 716548999 w 10141"/>
              <a:gd name="T41" fmla="*/ 2147483647 h 10000"/>
              <a:gd name="T42" fmla="*/ 1963295205 w 10141"/>
              <a:gd name="T43" fmla="*/ 2147483647 h 10000"/>
              <a:gd name="T44" fmla="*/ 1529502540 w 10141"/>
              <a:gd name="T45" fmla="*/ 2147483647 h 10000"/>
              <a:gd name="T46" fmla="*/ 2147483647 w 10141"/>
              <a:gd name="T47" fmla="*/ 2147483647 h 10000"/>
              <a:gd name="T48" fmla="*/ 2147483647 w 10141"/>
              <a:gd name="T49" fmla="*/ 2147483647 h 10000"/>
              <a:gd name="T50" fmla="*/ 2147483647 w 10141"/>
              <a:gd name="T51" fmla="*/ 2147483647 h 10000"/>
              <a:gd name="T52" fmla="*/ 2147483647 w 10141"/>
              <a:gd name="T53" fmla="*/ 2147483647 h 10000"/>
              <a:gd name="T54" fmla="*/ 2147483647 w 10141"/>
              <a:gd name="T55" fmla="*/ 2147483647 h 10000"/>
              <a:gd name="T56" fmla="*/ 2147483647 w 10141"/>
              <a:gd name="T57" fmla="*/ 2147483647 h 10000"/>
              <a:gd name="T58" fmla="*/ 2147483647 w 10141"/>
              <a:gd name="T59" fmla="*/ 2147483647 h 10000"/>
              <a:gd name="T60" fmla="*/ 2147483647 w 10141"/>
              <a:gd name="T61" fmla="*/ 2147483647 h 100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141" h="10000">
                <a:moveTo>
                  <a:pt x="6087" y="9512"/>
                </a:moveTo>
                <a:lnTo>
                  <a:pt x="6087" y="9024"/>
                </a:lnTo>
                <a:lnTo>
                  <a:pt x="8249" y="7561"/>
                </a:lnTo>
                <a:lnTo>
                  <a:pt x="9600" y="7561"/>
                </a:lnTo>
                <a:lnTo>
                  <a:pt x="10141" y="7805"/>
                </a:lnTo>
                <a:lnTo>
                  <a:pt x="10141" y="6098"/>
                </a:lnTo>
                <a:lnTo>
                  <a:pt x="10141" y="5122"/>
                </a:lnTo>
                <a:cubicBezTo>
                  <a:pt x="10141" y="5122"/>
                  <a:pt x="8790" y="4878"/>
                  <a:pt x="8519" y="4878"/>
                </a:cubicBezTo>
                <a:lnTo>
                  <a:pt x="7979" y="4146"/>
                </a:lnTo>
                <a:lnTo>
                  <a:pt x="7979" y="3171"/>
                </a:lnTo>
                <a:lnTo>
                  <a:pt x="6087" y="2439"/>
                </a:lnTo>
                <a:lnTo>
                  <a:pt x="4465" y="1707"/>
                </a:lnTo>
                <a:lnTo>
                  <a:pt x="4195" y="244"/>
                </a:lnTo>
                <a:lnTo>
                  <a:pt x="2573" y="0"/>
                </a:lnTo>
                <a:lnTo>
                  <a:pt x="1492" y="732"/>
                </a:lnTo>
                <a:lnTo>
                  <a:pt x="411" y="976"/>
                </a:lnTo>
                <a:cubicBezTo>
                  <a:pt x="591" y="1220"/>
                  <a:pt x="924" y="1260"/>
                  <a:pt x="952" y="1707"/>
                </a:cubicBezTo>
                <a:cubicBezTo>
                  <a:pt x="980" y="2154"/>
                  <a:pt x="691" y="3085"/>
                  <a:pt x="578" y="3659"/>
                </a:cubicBezTo>
                <a:cubicBezTo>
                  <a:pt x="465" y="4234"/>
                  <a:pt x="368" y="4765"/>
                  <a:pt x="272" y="5154"/>
                </a:cubicBezTo>
                <a:cubicBezTo>
                  <a:pt x="176" y="5543"/>
                  <a:pt x="-27" y="5787"/>
                  <a:pt x="2" y="5992"/>
                </a:cubicBezTo>
                <a:cubicBezTo>
                  <a:pt x="31" y="6197"/>
                  <a:pt x="243" y="6244"/>
                  <a:pt x="446" y="6383"/>
                </a:cubicBezTo>
                <a:cubicBezTo>
                  <a:pt x="649" y="6522"/>
                  <a:pt x="1138" y="6592"/>
                  <a:pt x="1222" y="6829"/>
                </a:cubicBezTo>
                <a:cubicBezTo>
                  <a:pt x="1306" y="7066"/>
                  <a:pt x="1042" y="7480"/>
                  <a:pt x="952" y="7805"/>
                </a:cubicBezTo>
                <a:lnTo>
                  <a:pt x="2033" y="9512"/>
                </a:lnTo>
                <a:lnTo>
                  <a:pt x="2303" y="10000"/>
                </a:lnTo>
                <a:lnTo>
                  <a:pt x="2844" y="9756"/>
                </a:lnTo>
                <a:lnTo>
                  <a:pt x="3384" y="9756"/>
                </a:lnTo>
                <a:lnTo>
                  <a:pt x="4736" y="10000"/>
                </a:lnTo>
                <a:lnTo>
                  <a:pt x="5006" y="9756"/>
                </a:lnTo>
                <a:lnTo>
                  <a:pt x="6087" y="9512"/>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4" name="Freeform 405"/>
          <p:cNvSpPr>
            <a:spLocks/>
          </p:cNvSpPr>
          <p:nvPr/>
        </p:nvSpPr>
        <p:spPr bwMode="auto">
          <a:xfrm>
            <a:off x="2532063" y="4629150"/>
            <a:ext cx="195262" cy="139700"/>
          </a:xfrm>
          <a:custGeom>
            <a:avLst/>
            <a:gdLst>
              <a:gd name="T0" fmla="*/ 0 w 10000"/>
              <a:gd name="T1" fmla="*/ 10602895 h 10000"/>
              <a:gd name="T2" fmla="*/ 0 w 10000"/>
              <a:gd name="T3" fmla="*/ 10602895 h 10000"/>
              <a:gd name="T4" fmla="*/ 14889450 w 10000"/>
              <a:gd name="T5" fmla="*/ 15147797 h 10000"/>
              <a:gd name="T6" fmla="*/ 23823428 w 10000"/>
              <a:gd name="T7" fmla="*/ 19689975 h 10000"/>
              <a:gd name="T8" fmla="*/ 35735152 w 10000"/>
              <a:gd name="T9" fmla="*/ 19689975 h 10000"/>
              <a:gd name="T10" fmla="*/ 41690995 w 10000"/>
              <a:gd name="T11" fmla="*/ 24234891 h 10000"/>
              <a:gd name="T12" fmla="*/ 39219212 w 10000"/>
              <a:gd name="T13" fmla="*/ 22255565 h 10000"/>
              <a:gd name="T14" fmla="*/ 41690995 w 10000"/>
              <a:gd name="T15" fmla="*/ 24234891 h 10000"/>
              <a:gd name="T16" fmla="*/ 47646857 w 10000"/>
              <a:gd name="T17" fmla="*/ 27263978 h 10000"/>
              <a:gd name="T18" fmla="*/ 53602719 w 10000"/>
              <a:gd name="T19" fmla="*/ 10602895 h 10000"/>
              <a:gd name="T20" fmla="*/ 50624602 w 10000"/>
              <a:gd name="T21" fmla="*/ 3029087 h 10000"/>
              <a:gd name="T22" fmla="*/ 74448031 w 10000"/>
              <a:gd name="T23" fmla="*/ 0 h 1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00" h="10000">
                <a:moveTo>
                  <a:pt x="0" y="3889"/>
                </a:moveTo>
                <a:lnTo>
                  <a:pt x="0" y="3889"/>
                </a:lnTo>
                <a:lnTo>
                  <a:pt x="2000" y="5556"/>
                </a:lnTo>
                <a:lnTo>
                  <a:pt x="3200" y="7222"/>
                </a:lnTo>
                <a:lnTo>
                  <a:pt x="4800" y="7222"/>
                </a:lnTo>
                <a:lnTo>
                  <a:pt x="5600" y="8889"/>
                </a:lnTo>
                <a:lnTo>
                  <a:pt x="5268" y="8163"/>
                </a:lnTo>
                <a:lnTo>
                  <a:pt x="5600" y="8889"/>
                </a:lnTo>
                <a:lnTo>
                  <a:pt x="6400" y="10000"/>
                </a:lnTo>
                <a:lnTo>
                  <a:pt x="7200" y="3889"/>
                </a:lnTo>
                <a:cubicBezTo>
                  <a:pt x="7067" y="2963"/>
                  <a:pt x="6933" y="2037"/>
                  <a:pt x="6800" y="1111"/>
                </a:cubicBezTo>
                <a:lnTo>
                  <a:pt x="10000" y="0"/>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5" name="Freeform 407"/>
          <p:cNvSpPr>
            <a:spLocks/>
          </p:cNvSpPr>
          <p:nvPr/>
        </p:nvSpPr>
        <p:spPr bwMode="auto">
          <a:xfrm>
            <a:off x="2854325" y="4462463"/>
            <a:ext cx="117475" cy="179387"/>
          </a:xfrm>
          <a:custGeom>
            <a:avLst/>
            <a:gdLst>
              <a:gd name="T0" fmla="*/ 2147483647 w 90"/>
              <a:gd name="T1" fmla="*/ 2147483647 h 138"/>
              <a:gd name="T2" fmla="*/ 2147483647 w 90"/>
              <a:gd name="T3" fmla="*/ 2147483647 h 138"/>
              <a:gd name="T4" fmla="*/ 2147483647 w 90"/>
              <a:gd name="T5" fmla="*/ 2147483647 h 138"/>
              <a:gd name="T6" fmla="*/ 2147483647 w 90"/>
              <a:gd name="T7" fmla="*/ 2147483647 h 138"/>
              <a:gd name="T8" fmla="*/ 2147483647 w 90"/>
              <a:gd name="T9" fmla="*/ 2147483647 h 138"/>
              <a:gd name="T10" fmla="*/ 2147483647 w 90"/>
              <a:gd name="T11" fmla="*/ 2147483647 h 138"/>
              <a:gd name="T12" fmla="*/ 2147483647 w 90"/>
              <a:gd name="T13" fmla="*/ 2147483647 h 138"/>
              <a:gd name="T14" fmla="*/ 2147483647 w 90"/>
              <a:gd name="T15" fmla="*/ 0 h 138"/>
              <a:gd name="T16" fmla="*/ 2147483647 w 90"/>
              <a:gd name="T17" fmla="*/ 2147483647 h 138"/>
              <a:gd name="T18" fmla="*/ 0 w 90"/>
              <a:gd name="T19" fmla="*/ 2147483647 h 138"/>
              <a:gd name="T20" fmla="*/ 2147483647 w 90"/>
              <a:gd name="T21" fmla="*/ 2147483647 h 138"/>
              <a:gd name="T22" fmla="*/ 2147483647 w 90"/>
              <a:gd name="T23" fmla="*/ 2147483647 h 138"/>
              <a:gd name="T24" fmla="*/ 2147483647 w 90"/>
              <a:gd name="T25" fmla="*/ 2147483647 h 138"/>
              <a:gd name="T26" fmla="*/ 2147483647 w 90"/>
              <a:gd name="T27" fmla="*/ 2147483647 h 138"/>
              <a:gd name="T28" fmla="*/ 2147483647 w 90"/>
              <a:gd name="T29" fmla="*/ 2147483647 h 138"/>
              <a:gd name="T30" fmla="*/ 2147483647 w 90"/>
              <a:gd name="T31" fmla="*/ 2147483647 h 138"/>
              <a:gd name="T32" fmla="*/ 2147483647 w 90"/>
              <a:gd name="T33" fmla="*/ 2147483647 h 138"/>
              <a:gd name="T34" fmla="*/ 2147483647 w 90"/>
              <a:gd name="T35" fmla="*/ 2147483647 h 1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0" h="138">
                <a:moveTo>
                  <a:pt x="90" y="126"/>
                </a:moveTo>
                <a:lnTo>
                  <a:pt x="78" y="102"/>
                </a:lnTo>
                <a:lnTo>
                  <a:pt x="66" y="78"/>
                </a:lnTo>
                <a:lnTo>
                  <a:pt x="84" y="60"/>
                </a:lnTo>
                <a:lnTo>
                  <a:pt x="90" y="42"/>
                </a:lnTo>
                <a:lnTo>
                  <a:pt x="66" y="36"/>
                </a:lnTo>
                <a:lnTo>
                  <a:pt x="60" y="18"/>
                </a:lnTo>
                <a:lnTo>
                  <a:pt x="36" y="0"/>
                </a:lnTo>
                <a:lnTo>
                  <a:pt x="12" y="24"/>
                </a:lnTo>
                <a:lnTo>
                  <a:pt x="0" y="42"/>
                </a:lnTo>
                <a:lnTo>
                  <a:pt x="6" y="60"/>
                </a:lnTo>
                <a:lnTo>
                  <a:pt x="18" y="66"/>
                </a:lnTo>
                <a:lnTo>
                  <a:pt x="30" y="84"/>
                </a:lnTo>
                <a:lnTo>
                  <a:pt x="24" y="120"/>
                </a:lnTo>
                <a:lnTo>
                  <a:pt x="42" y="138"/>
                </a:lnTo>
                <a:lnTo>
                  <a:pt x="60" y="132"/>
                </a:lnTo>
                <a:lnTo>
                  <a:pt x="90" y="126"/>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6" name="Freeform 408"/>
          <p:cNvSpPr>
            <a:spLocks/>
          </p:cNvSpPr>
          <p:nvPr/>
        </p:nvSpPr>
        <p:spPr bwMode="auto">
          <a:xfrm>
            <a:off x="3036888" y="4525963"/>
            <a:ext cx="76200" cy="93662"/>
          </a:xfrm>
          <a:custGeom>
            <a:avLst/>
            <a:gdLst>
              <a:gd name="T0" fmla="*/ 2147483647 w 60"/>
              <a:gd name="T1" fmla="*/ 2147483647 h 72"/>
              <a:gd name="T2" fmla="*/ 2147483647 w 60"/>
              <a:gd name="T3" fmla="*/ 2147483647 h 72"/>
              <a:gd name="T4" fmla="*/ 2147483647 w 60"/>
              <a:gd name="T5" fmla="*/ 2147483647 h 72"/>
              <a:gd name="T6" fmla="*/ 2147483647 w 60"/>
              <a:gd name="T7" fmla="*/ 2147483647 h 72"/>
              <a:gd name="T8" fmla="*/ 2147483647 w 60"/>
              <a:gd name="T9" fmla="*/ 2147483647 h 72"/>
              <a:gd name="T10" fmla="*/ 2147483647 w 60"/>
              <a:gd name="T11" fmla="*/ 0 h 72"/>
              <a:gd name="T12" fmla="*/ 2147483647 w 60"/>
              <a:gd name="T13" fmla="*/ 0 h 72"/>
              <a:gd name="T14" fmla="*/ 0 w 60"/>
              <a:gd name="T15" fmla="*/ 2147483647 h 72"/>
              <a:gd name="T16" fmla="*/ 2147483647 w 60"/>
              <a:gd name="T17" fmla="*/ 2147483647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 h="72">
                <a:moveTo>
                  <a:pt x="6" y="42"/>
                </a:moveTo>
                <a:lnTo>
                  <a:pt x="6" y="66"/>
                </a:lnTo>
                <a:lnTo>
                  <a:pt x="12" y="72"/>
                </a:lnTo>
                <a:lnTo>
                  <a:pt x="36" y="60"/>
                </a:lnTo>
                <a:lnTo>
                  <a:pt x="60" y="24"/>
                </a:lnTo>
                <a:lnTo>
                  <a:pt x="18" y="0"/>
                </a:lnTo>
                <a:lnTo>
                  <a:pt x="6" y="0"/>
                </a:lnTo>
                <a:lnTo>
                  <a:pt x="0" y="18"/>
                </a:lnTo>
                <a:lnTo>
                  <a:pt x="6" y="4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7" name="Freeform 417"/>
          <p:cNvSpPr>
            <a:spLocks/>
          </p:cNvSpPr>
          <p:nvPr/>
        </p:nvSpPr>
        <p:spPr bwMode="auto">
          <a:xfrm>
            <a:off x="2943225" y="4522788"/>
            <a:ext cx="96838" cy="109537"/>
          </a:xfrm>
          <a:custGeom>
            <a:avLst/>
            <a:gdLst>
              <a:gd name="T0" fmla="*/ 2147483647 w 72"/>
              <a:gd name="T1" fmla="*/ 2147483647 h 84"/>
              <a:gd name="T2" fmla="*/ 2147483647 w 72"/>
              <a:gd name="T3" fmla="*/ 2147483647 h 84"/>
              <a:gd name="T4" fmla="*/ 2147483647 w 72"/>
              <a:gd name="T5" fmla="*/ 2147483647 h 84"/>
              <a:gd name="T6" fmla="*/ 2147483647 w 72"/>
              <a:gd name="T7" fmla="*/ 2147483647 h 84"/>
              <a:gd name="T8" fmla="*/ 2147483647 w 72"/>
              <a:gd name="T9" fmla="*/ 2147483647 h 84"/>
              <a:gd name="T10" fmla="*/ 2147483647 w 72"/>
              <a:gd name="T11" fmla="*/ 0 h 84"/>
              <a:gd name="T12" fmla="*/ 2147483647 w 72"/>
              <a:gd name="T13" fmla="*/ 2147483647 h 84"/>
              <a:gd name="T14" fmla="*/ 0 w 72"/>
              <a:gd name="T15" fmla="*/ 2147483647 h 84"/>
              <a:gd name="T16" fmla="*/ 2147483647 w 72"/>
              <a:gd name="T17" fmla="*/ 2147483647 h 84"/>
              <a:gd name="T18" fmla="*/ 2147483647 w 72"/>
              <a:gd name="T19" fmla="*/ 2147483647 h 84"/>
              <a:gd name="T20" fmla="*/ 2147483647 w 72"/>
              <a:gd name="T21" fmla="*/ 2147483647 h 84"/>
              <a:gd name="T22" fmla="*/ 2147483647 w 72"/>
              <a:gd name="T23" fmla="*/ 2147483647 h 84"/>
              <a:gd name="T24" fmla="*/ 2147483647 w 72"/>
              <a:gd name="T25" fmla="*/ 2147483647 h 84"/>
              <a:gd name="T26" fmla="*/ 2147483647 w 72"/>
              <a:gd name="T27" fmla="*/ 2147483647 h 8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84">
                <a:moveTo>
                  <a:pt x="72" y="78"/>
                </a:moveTo>
                <a:lnTo>
                  <a:pt x="72" y="54"/>
                </a:lnTo>
                <a:lnTo>
                  <a:pt x="66" y="30"/>
                </a:lnTo>
                <a:lnTo>
                  <a:pt x="72" y="12"/>
                </a:lnTo>
                <a:lnTo>
                  <a:pt x="24" y="6"/>
                </a:lnTo>
                <a:lnTo>
                  <a:pt x="24" y="0"/>
                </a:lnTo>
                <a:lnTo>
                  <a:pt x="18" y="18"/>
                </a:lnTo>
                <a:lnTo>
                  <a:pt x="0" y="36"/>
                </a:lnTo>
                <a:lnTo>
                  <a:pt x="12" y="60"/>
                </a:lnTo>
                <a:lnTo>
                  <a:pt x="24" y="84"/>
                </a:lnTo>
                <a:lnTo>
                  <a:pt x="30" y="84"/>
                </a:lnTo>
                <a:lnTo>
                  <a:pt x="42" y="78"/>
                </a:lnTo>
                <a:lnTo>
                  <a:pt x="72" y="78"/>
                </a:ln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8" name="Freeform 418"/>
          <p:cNvSpPr>
            <a:spLocks/>
          </p:cNvSpPr>
          <p:nvPr/>
        </p:nvSpPr>
        <p:spPr bwMode="auto">
          <a:xfrm>
            <a:off x="2579688" y="4378325"/>
            <a:ext cx="333375" cy="280988"/>
          </a:xfrm>
          <a:custGeom>
            <a:avLst/>
            <a:gdLst>
              <a:gd name="T0" fmla="*/ 2147483647 w 43"/>
              <a:gd name="T1" fmla="*/ 2147483647 h 36"/>
              <a:gd name="T2" fmla="*/ 2147483647 w 43"/>
              <a:gd name="T3" fmla="*/ 2147483647 h 36"/>
              <a:gd name="T4" fmla="*/ 2147483647 w 43"/>
              <a:gd name="T5" fmla="*/ 2147483647 h 36"/>
              <a:gd name="T6" fmla="*/ 2147483647 w 43"/>
              <a:gd name="T7" fmla="*/ 2147483647 h 36"/>
              <a:gd name="T8" fmla="*/ 2147483647 w 43"/>
              <a:gd name="T9" fmla="*/ 2147483647 h 36"/>
              <a:gd name="T10" fmla="*/ 2147483647 w 43"/>
              <a:gd name="T11" fmla="*/ 2147483647 h 36"/>
              <a:gd name="T12" fmla="*/ 2147483647 w 43"/>
              <a:gd name="T13" fmla="*/ 2147483647 h 36"/>
              <a:gd name="T14" fmla="*/ 2147483647 w 43"/>
              <a:gd name="T15" fmla="*/ 2147483647 h 36"/>
              <a:gd name="T16" fmla="*/ 2147483647 w 43"/>
              <a:gd name="T17" fmla="*/ 2147483647 h 36"/>
              <a:gd name="T18" fmla="*/ 2147483647 w 43"/>
              <a:gd name="T19" fmla="*/ 2147483647 h 36"/>
              <a:gd name="T20" fmla="*/ 2147483647 w 43"/>
              <a:gd name="T21" fmla="*/ 2147483647 h 36"/>
              <a:gd name="T22" fmla="*/ 2147483647 w 43"/>
              <a:gd name="T23" fmla="*/ 2147483647 h 36"/>
              <a:gd name="T24" fmla="*/ 2147483647 w 43"/>
              <a:gd name="T25" fmla="*/ 2147483647 h 36"/>
              <a:gd name="T26" fmla="*/ 2147483647 w 43"/>
              <a:gd name="T27" fmla="*/ 0 h 36"/>
              <a:gd name="T28" fmla="*/ 2147483647 w 43"/>
              <a:gd name="T29" fmla="*/ 2147483647 h 36"/>
              <a:gd name="T30" fmla="*/ 0 w 43"/>
              <a:gd name="T31" fmla="*/ 2147483647 h 36"/>
              <a:gd name="T32" fmla="*/ 2147483647 w 43"/>
              <a:gd name="T33" fmla="*/ 2147483647 h 36"/>
              <a:gd name="T34" fmla="*/ 2147483647 w 43"/>
              <a:gd name="T35" fmla="*/ 2147483647 h 36"/>
              <a:gd name="T36" fmla="*/ 2147483647 w 43"/>
              <a:gd name="T37" fmla="*/ 2147483647 h 36"/>
              <a:gd name="T38" fmla="*/ 2147483647 w 43"/>
              <a:gd name="T39" fmla="*/ 2147483647 h 36"/>
              <a:gd name="T40" fmla="*/ 2147483647 w 43"/>
              <a:gd name="T41" fmla="*/ 2147483647 h 36"/>
              <a:gd name="T42" fmla="*/ 2147483647 w 43"/>
              <a:gd name="T43" fmla="*/ 2147483647 h 36"/>
              <a:gd name="T44" fmla="*/ 2147483647 w 43"/>
              <a:gd name="T45" fmla="*/ 2147483647 h 36"/>
              <a:gd name="T46" fmla="*/ 2147483647 w 43"/>
              <a:gd name="T47" fmla="*/ 2147483647 h 36"/>
              <a:gd name="T48" fmla="*/ 2147483647 w 43"/>
              <a:gd name="T49" fmla="*/ 2147483647 h 36"/>
              <a:gd name="T50" fmla="*/ 2147483647 w 43"/>
              <a:gd name="T51" fmla="*/ 2147483647 h 36"/>
              <a:gd name="T52" fmla="*/ 2147483647 w 43"/>
              <a:gd name="T53" fmla="*/ 2147483647 h 36"/>
              <a:gd name="T54" fmla="*/ 2147483647 w 43"/>
              <a:gd name="T55" fmla="*/ 2147483647 h 36"/>
              <a:gd name="T56" fmla="*/ 2147483647 w 43"/>
              <a:gd name="T57" fmla="*/ 2147483647 h 36"/>
              <a:gd name="T58" fmla="*/ 2147483647 w 43"/>
              <a:gd name="T59" fmla="*/ 2147483647 h 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3" h="36">
                <a:moveTo>
                  <a:pt x="38" y="21"/>
                </a:moveTo>
                <a:cubicBezTo>
                  <a:pt x="37" y="18"/>
                  <a:pt x="37" y="18"/>
                  <a:pt x="37" y="18"/>
                </a:cubicBezTo>
                <a:cubicBezTo>
                  <a:pt x="39" y="15"/>
                  <a:pt x="39" y="15"/>
                  <a:pt x="39" y="15"/>
                </a:cubicBezTo>
                <a:cubicBezTo>
                  <a:pt x="43" y="11"/>
                  <a:pt x="43" y="11"/>
                  <a:pt x="43" y="11"/>
                </a:cubicBezTo>
                <a:cubicBezTo>
                  <a:pt x="42" y="11"/>
                  <a:pt x="42" y="11"/>
                  <a:pt x="42" y="11"/>
                </a:cubicBezTo>
                <a:cubicBezTo>
                  <a:pt x="39" y="10"/>
                  <a:pt x="39" y="10"/>
                  <a:pt x="39" y="10"/>
                </a:cubicBezTo>
                <a:cubicBezTo>
                  <a:pt x="38" y="8"/>
                  <a:pt x="38" y="8"/>
                  <a:pt x="38" y="8"/>
                </a:cubicBezTo>
                <a:cubicBezTo>
                  <a:pt x="32" y="5"/>
                  <a:pt x="32" y="5"/>
                  <a:pt x="32" y="5"/>
                </a:cubicBezTo>
                <a:cubicBezTo>
                  <a:pt x="22" y="6"/>
                  <a:pt x="22" y="6"/>
                  <a:pt x="22" y="6"/>
                </a:cubicBezTo>
                <a:cubicBezTo>
                  <a:pt x="17" y="5"/>
                  <a:pt x="17" y="5"/>
                  <a:pt x="17" y="5"/>
                </a:cubicBezTo>
                <a:cubicBezTo>
                  <a:pt x="16" y="3"/>
                  <a:pt x="16" y="3"/>
                  <a:pt x="16" y="3"/>
                </a:cubicBezTo>
                <a:cubicBezTo>
                  <a:pt x="11" y="2"/>
                  <a:pt x="11" y="2"/>
                  <a:pt x="11" y="2"/>
                </a:cubicBezTo>
                <a:cubicBezTo>
                  <a:pt x="11" y="2"/>
                  <a:pt x="7" y="3"/>
                  <a:pt x="6" y="3"/>
                </a:cubicBezTo>
                <a:cubicBezTo>
                  <a:pt x="5" y="3"/>
                  <a:pt x="5" y="1"/>
                  <a:pt x="5" y="0"/>
                </a:cubicBezTo>
                <a:cubicBezTo>
                  <a:pt x="1" y="2"/>
                  <a:pt x="1" y="2"/>
                  <a:pt x="1" y="2"/>
                </a:cubicBezTo>
                <a:cubicBezTo>
                  <a:pt x="0" y="10"/>
                  <a:pt x="0" y="10"/>
                  <a:pt x="0" y="10"/>
                </a:cubicBezTo>
                <a:cubicBezTo>
                  <a:pt x="2" y="15"/>
                  <a:pt x="2" y="15"/>
                  <a:pt x="2" y="15"/>
                </a:cubicBezTo>
                <a:cubicBezTo>
                  <a:pt x="12" y="19"/>
                  <a:pt x="12" y="19"/>
                  <a:pt x="12" y="19"/>
                </a:cubicBezTo>
                <a:cubicBezTo>
                  <a:pt x="17" y="20"/>
                  <a:pt x="17" y="20"/>
                  <a:pt x="17" y="20"/>
                </a:cubicBezTo>
                <a:cubicBezTo>
                  <a:pt x="16" y="22"/>
                  <a:pt x="16" y="22"/>
                  <a:pt x="16" y="22"/>
                </a:cubicBezTo>
                <a:cubicBezTo>
                  <a:pt x="18" y="26"/>
                  <a:pt x="18" y="26"/>
                  <a:pt x="18" y="26"/>
                </a:cubicBezTo>
                <a:cubicBezTo>
                  <a:pt x="18" y="33"/>
                  <a:pt x="18" y="33"/>
                  <a:pt x="18" y="33"/>
                </a:cubicBezTo>
                <a:cubicBezTo>
                  <a:pt x="18" y="33"/>
                  <a:pt x="18" y="33"/>
                  <a:pt x="18" y="33"/>
                </a:cubicBezTo>
                <a:cubicBezTo>
                  <a:pt x="21" y="36"/>
                  <a:pt x="21" y="36"/>
                  <a:pt x="21" y="36"/>
                </a:cubicBezTo>
                <a:cubicBezTo>
                  <a:pt x="30" y="33"/>
                  <a:pt x="30" y="33"/>
                  <a:pt x="30" y="33"/>
                </a:cubicBezTo>
                <a:cubicBezTo>
                  <a:pt x="29" y="30"/>
                  <a:pt x="29" y="30"/>
                  <a:pt x="29" y="30"/>
                </a:cubicBezTo>
                <a:cubicBezTo>
                  <a:pt x="26" y="25"/>
                  <a:pt x="26" y="25"/>
                  <a:pt x="26" y="25"/>
                </a:cubicBezTo>
                <a:cubicBezTo>
                  <a:pt x="34" y="25"/>
                  <a:pt x="34" y="25"/>
                  <a:pt x="34" y="25"/>
                </a:cubicBezTo>
                <a:cubicBezTo>
                  <a:pt x="39" y="23"/>
                  <a:pt x="39" y="23"/>
                  <a:pt x="39" y="23"/>
                </a:cubicBezTo>
                <a:cubicBezTo>
                  <a:pt x="38" y="21"/>
                  <a:pt x="38" y="21"/>
                  <a:pt x="38" y="21"/>
                </a:cubicBezTo>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89" name="Freeform 421"/>
          <p:cNvSpPr>
            <a:spLocks/>
          </p:cNvSpPr>
          <p:nvPr/>
        </p:nvSpPr>
        <p:spPr bwMode="auto">
          <a:xfrm>
            <a:off x="2390775" y="4627563"/>
            <a:ext cx="134938" cy="149225"/>
          </a:xfrm>
          <a:custGeom>
            <a:avLst/>
            <a:gdLst>
              <a:gd name="T0" fmla="*/ 2147483647 w 102"/>
              <a:gd name="T1" fmla="*/ 2147483647 h 114"/>
              <a:gd name="T2" fmla="*/ 2147483647 w 102"/>
              <a:gd name="T3" fmla="*/ 2147483647 h 114"/>
              <a:gd name="T4" fmla="*/ 2147483647 w 102"/>
              <a:gd name="T5" fmla="*/ 2147483647 h 114"/>
              <a:gd name="T6" fmla="*/ 2147483647 w 102"/>
              <a:gd name="T7" fmla="*/ 2147483647 h 114"/>
              <a:gd name="T8" fmla="*/ 2147483647 w 102"/>
              <a:gd name="T9" fmla="*/ 2147483647 h 114"/>
              <a:gd name="T10" fmla="*/ 2147483647 w 102"/>
              <a:gd name="T11" fmla="*/ 2147483647 h 114"/>
              <a:gd name="T12" fmla="*/ 2147483647 w 102"/>
              <a:gd name="T13" fmla="*/ 0 h 114"/>
              <a:gd name="T14" fmla="*/ 2147483647 w 102"/>
              <a:gd name="T15" fmla="*/ 2147483647 h 114"/>
              <a:gd name="T16" fmla="*/ 0 w 102"/>
              <a:gd name="T17" fmla="*/ 2147483647 h 114"/>
              <a:gd name="T18" fmla="*/ 2147483647 w 102"/>
              <a:gd name="T19" fmla="*/ 2147483647 h 114"/>
              <a:gd name="T20" fmla="*/ 0 w 102"/>
              <a:gd name="T21" fmla="*/ 2147483647 h 114"/>
              <a:gd name="T22" fmla="*/ 2147483647 w 102"/>
              <a:gd name="T23" fmla="*/ 2147483647 h 114"/>
              <a:gd name="T24" fmla="*/ 2147483647 w 102"/>
              <a:gd name="T25" fmla="*/ 2147483647 h 1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2" h="114">
                <a:moveTo>
                  <a:pt x="24" y="114"/>
                </a:moveTo>
                <a:lnTo>
                  <a:pt x="48" y="90"/>
                </a:lnTo>
                <a:lnTo>
                  <a:pt x="66" y="84"/>
                </a:lnTo>
                <a:lnTo>
                  <a:pt x="90" y="60"/>
                </a:lnTo>
                <a:lnTo>
                  <a:pt x="102" y="36"/>
                </a:lnTo>
                <a:lnTo>
                  <a:pt x="78" y="18"/>
                </a:lnTo>
                <a:lnTo>
                  <a:pt x="30" y="0"/>
                </a:lnTo>
                <a:lnTo>
                  <a:pt x="24" y="12"/>
                </a:lnTo>
                <a:lnTo>
                  <a:pt x="0" y="66"/>
                </a:lnTo>
                <a:lnTo>
                  <a:pt x="12" y="90"/>
                </a:lnTo>
                <a:lnTo>
                  <a:pt x="0" y="96"/>
                </a:lnTo>
                <a:lnTo>
                  <a:pt x="6" y="108"/>
                </a:lnTo>
                <a:lnTo>
                  <a:pt x="24" y="114"/>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190" name="Freeform 263"/>
          <p:cNvSpPr>
            <a:spLocks/>
          </p:cNvSpPr>
          <p:nvPr/>
        </p:nvSpPr>
        <p:spPr bwMode="auto">
          <a:xfrm>
            <a:off x="4757738" y="2967038"/>
            <a:ext cx="49212" cy="96837"/>
          </a:xfrm>
          <a:custGeom>
            <a:avLst/>
            <a:gdLst>
              <a:gd name="T0" fmla="*/ 80 w 429209"/>
              <a:gd name="T1" fmla="*/ 1219 h 839755"/>
              <a:gd name="T2" fmla="*/ 85 w 429209"/>
              <a:gd name="T3" fmla="*/ 856 h 839755"/>
              <a:gd name="T4" fmla="*/ 0 w 429209"/>
              <a:gd name="T5" fmla="*/ 799 h 839755"/>
              <a:gd name="T6" fmla="*/ 169 w 429209"/>
              <a:gd name="T7" fmla="*/ 200 h 839755"/>
              <a:gd name="T8" fmla="*/ 395 w 429209"/>
              <a:gd name="T9" fmla="*/ 200 h 839755"/>
              <a:gd name="T10" fmla="*/ 592 w 429209"/>
              <a:gd name="T11" fmla="*/ 0 h 839755"/>
              <a:gd name="T12" fmla="*/ 621 w 429209"/>
              <a:gd name="T13" fmla="*/ 399 h 839755"/>
              <a:gd name="T14" fmla="*/ 649 w 429209"/>
              <a:gd name="T15" fmla="*/ 628 h 839755"/>
              <a:gd name="T16" fmla="*/ 339 w 429209"/>
              <a:gd name="T17" fmla="*/ 970 h 839755"/>
              <a:gd name="T18" fmla="*/ 339 w 429209"/>
              <a:gd name="T19" fmla="*/ 1284 h 839755"/>
              <a:gd name="T20" fmla="*/ 169 w 429209"/>
              <a:gd name="T21" fmla="*/ 1198 h 839755"/>
              <a:gd name="T22" fmla="*/ 80 w 429209"/>
              <a:gd name="T23" fmla="*/ 1219 h 8397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29209" h="839755">
                <a:moveTo>
                  <a:pt x="53214" y="797282"/>
                </a:moveTo>
                <a:cubicBezTo>
                  <a:pt x="54137" y="718133"/>
                  <a:pt x="55061" y="638985"/>
                  <a:pt x="55984" y="559836"/>
                </a:cubicBezTo>
                <a:lnTo>
                  <a:pt x="0" y="522514"/>
                </a:lnTo>
                <a:lnTo>
                  <a:pt x="111968" y="130628"/>
                </a:lnTo>
                <a:lnTo>
                  <a:pt x="261258" y="130628"/>
                </a:lnTo>
                <a:lnTo>
                  <a:pt x="391886" y="0"/>
                </a:lnTo>
                <a:lnTo>
                  <a:pt x="410547" y="261257"/>
                </a:lnTo>
                <a:lnTo>
                  <a:pt x="429209" y="410547"/>
                </a:lnTo>
                <a:lnTo>
                  <a:pt x="223935" y="634481"/>
                </a:lnTo>
                <a:lnTo>
                  <a:pt x="223935" y="839755"/>
                </a:lnTo>
                <a:lnTo>
                  <a:pt x="111968" y="783771"/>
                </a:lnTo>
                <a:lnTo>
                  <a:pt x="53214" y="79728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2" name="Freeform 295"/>
          <p:cNvSpPr>
            <a:spLocks/>
          </p:cNvSpPr>
          <p:nvPr/>
        </p:nvSpPr>
        <p:spPr bwMode="auto">
          <a:xfrm>
            <a:off x="6029325" y="3640138"/>
            <a:ext cx="431800" cy="417512"/>
          </a:xfrm>
          <a:custGeom>
            <a:avLst/>
            <a:gdLst>
              <a:gd name="T0" fmla="*/ 44689712 w 10795"/>
              <a:gd name="T1" fmla="*/ 61087282 h 10652"/>
              <a:gd name="T2" fmla="*/ 49674775 w 10795"/>
              <a:gd name="T3" fmla="*/ 58179781 h 10652"/>
              <a:gd name="T4" fmla="*/ 44313003 w 10795"/>
              <a:gd name="T5" fmla="*/ 48718447 h 10652"/>
              <a:gd name="T6" fmla="*/ 45342665 w 10795"/>
              <a:gd name="T7" fmla="*/ 45054057 h 10652"/>
              <a:gd name="T8" fmla="*/ 47276421 w 10795"/>
              <a:gd name="T9" fmla="*/ 42747274 h 10652"/>
              <a:gd name="T10" fmla="*/ 52267731 w 10795"/>
              <a:gd name="T11" fmla="*/ 42284711 h 10652"/>
              <a:gd name="T12" fmla="*/ 58508490 w 10795"/>
              <a:gd name="T13" fmla="*/ 30504608 h 10652"/>
              <a:gd name="T14" fmla="*/ 61955327 w 10795"/>
              <a:gd name="T15" fmla="*/ 22923492 h 10652"/>
              <a:gd name="T16" fmla="*/ 64077436 w 10795"/>
              <a:gd name="T17" fmla="*/ 15180211 h 10652"/>
              <a:gd name="T18" fmla="*/ 60046677 w 10795"/>
              <a:gd name="T19" fmla="*/ 12464958 h 10652"/>
              <a:gd name="T20" fmla="*/ 60523850 w 10795"/>
              <a:gd name="T21" fmla="*/ 6782118 h 10652"/>
              <a:gd name="T22" fmla="*/ 67480308 w 10795"/>
              <a:gd name="T23" fmla="*/ 5088116 h 10652"/>
              <a:gd name="T24" fmla="*/ 66193260 w 10795"/>
              <a:gd name="T25" fmla="*/ 2805383 h 10652"/>
              <a:gd name="T26" fmla="*/ 63317732 w 10795"/>
              <a:gd name="T27" fmla="*/ 1075306 h 10652"/>
              <a:gd name="T28" fmla="*/ 59626043 w 10795"/>
              <a:gd name="T29" fmla="*/ 5993 h 10652"/>
              <a:gd name="T30" fmla="*/ 51778026 w 10795"/>
              <a:gd name="T31" fmla="*/ 1423726 h 10652"/>
              <a:gd name="T32" fmla="*/ 47960767 w 10795"/>
              <a:gd name="T33" fmla="*/ 1579899 h 10652"/>
              <a:gd name="T34" fmla="*/ 43553299 w 10795"/>
              <a:gd name="T35" fmla="*/ 3442137 h 10652"/>
              <a:gd name="T36" fmla="*/ 42592708 w 10795"/>
              <a:gd name="T37" fmla="*/ 9749706 h 10652"/>
              <a:gd name="T38" fmla="*/ 42592708 w 10795"/>
              <a:gd name="T39" fmla="*/ 12464958 h 10652"/>
              <a:gd name="T40" fmla="*/ 41242875 w 10795"/>
              <a:gd name="T41" fmla="*/ 13822565 h 10652"/>
              <a:gd name="T42" fmla="*/ 39717221 w 10795"/>
              <a:gd name="T43" fmla="*/ 18526224 h 10652"/>
              <a:gd name="T44" fmla="*/ 31844097 w 10795"/>
              <a:gd name="T45" fmla="*/ 21992372 h 10652"/>
              <a:gd name="T46" fmla="*/ 27819625 w 10795"/>
              <a:gd name="T47" fmla="*/ 24707625 h 10652"/>
              <a:gd name="T48" fmla="*/ 23782619 w 10795"/>
              <a:gd name="T49" fmla="*/ 30108125 h 10652"/>
              <a:gd name="T50" fmla="*/ 15733674 w 10795"/>
              <a:gd name="T51" fmla="*/ 31507800 h 10652"/>
              <a:gd name="T52" fmla="*/ 7973587 w 10795"/>
              <a:gd name="T53" fmla="*/ 37605103 h 10652"/>
              <a:gd name="T54" fmla="*/ 125570 w 10795"/>
              <a:gd name="T55" fmla="*/ 37232670 h 10652"/>
              <a:gd name="T56" fmla="*/ 3465696 w 10795"/>
              <a:gd name="T57" fmla="*/ 42098495 h 10652"/>
              <a:gd name="T58" fmla="*/ 7421097 w 10795"/>
              <a:gd name="T59" fmla="*/ 43996770 h 10652"/>
              <a:gd name="T60" fmla="*/ 7527807 w 10795"/>
              <a:gd name="T61" fmla="*/ 45949101 h 10652"/>
              <a:gd name="T62" fmla="*/ 7678483 w 10795"/>
              <a:gd name="T63" fmla="*/ 47829358 h 10652"/>
              <a:gd name="T64" fmla="*/ 6918819 w 10795"/>
              <a:gd name="T65" fmla="*/ 51782120 h 10652"/>
              <a:gd name="T66" fmla="*/ 2950845 w 10795"/>
              <a:gd name="T67" fmla="*/ 58534195 h 10652"/>
              <a:gd name="T68" fmla="*/ 20674813 w 10795"/>
              <a:gd name="T69" fmla="*/ 58071671 h 10652"/>
              <a:gd name="T70" fmla="*/ 37488361 w 10795"/>
              <a:gd name="T71" fmla="*/ 63988750 h 10652"/>
              <a:gd name="T72" fmla="*/ 39127052 w 10795"/>
              <a:gd name="T73" fmla="*/ 63099700 h 10652"/>
              <a:gd name="T74" fmla="*/ 44689712 w 10795"/>
              <a:gd name="T75" fmla="*/ 61087282 h 1065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795" h="10652">
                <a:moveTo>
                  <a:pt x="7118" y="10169"/>
                </a:moveTo>
                <a:cubicBezTo>
                  <a:pt x="7403" y="10018"/>
                  <a:pt x="7922" y="10028"/>
                  <a:pt x="7912" y="9685"/>
                </a:cubicBezTo>
                <a:cubicBezTo>
                  <a:pt x="7902" y="9342"/>
                  <a:pt x="7173" y="8474"/>
                  <a:pt x="7058" y="8110"/>
                </a:cubicBezTo>
                <a:cubicBezTo>
                  <a:pt x="6943" y="7746"/>
                  <a:pt x="7143" y="7666"/>
                  <a:pt x="7222" y="7500"/>
                </a:cubicBezTo>
                <a:cubicBezTo>
                  <a:pt x="7301" y="7334"/>
                  <a:pt x="7346" y="7193"/>
                  <a:pt x="7530" y="7116"/>
                </a:cubicBezTo>
                <a:cubicBezTo>
                  <a:pt x="7714" y="7039"/>
                  <a:pt x="8027" y="7379"/>
                  <a:pt x="8325" y="7039"/>
                </a:cubicBezTo>
                <a:cubicBezTo>
                  <a:pt x="8623" y="6699"/>
                  <a:pt x="9062" y="5615"/>
                  <a:pt x="9319" y="5078"/>
                </a:cubicBezTo>
                <a:cubicBezTo>
                  <a:pt x="9576" y="4541"/>
                  <a:pt x="9720" y="4241"/>
                  <a:pt x="9868" y="3816"/>
                </a:cubicBezTo>
                <a:cubicBezTo>
                  <a:pt x="10016" y="3391"/>
                  <a:pt x="10257" y="2817"/>
                  <a:pt x="10206" y="2527"/>
                </a:cubicBezTo>
                <a:cubicBezTo>
                  <a:pt x="10155" y="2237"/>
                  <a:pt x="9538" y="2325"/>
                  <a:pt x="9564" y="2075"/>
                </a:cubicBezTo>
                <a:cubicBezTo>
                  <a:pt x="9591" y="1811"/>
                  <a:pt x="9500" y="1164"/>
                  <a:pt x="9640" y="1129"/>
                </a:cubicBezTo>
                <a:cubicBezTo>
                  <a:pt x="10141" y="1004"/>
                  <a:pt x="10598" y="957"/>
                  <a:pt x="10748" y="847"/>
                </a:cubicBezTo>
                <a:cubicBezTo>
                  <a:pt x="10898" y="737"/>
                  <a:pt x="10653" y="578"/>
                  <a:pt x="10543" y="467"/>
                </a:cubicBezTo>
                <a:cubicBezTo>
                  <a:pt x="10433" y="356"/>
                  <a:pt x="10260" y="257"/>
                  <a:pt x="10085" y="179"/>
                </a:cubicBezTo>
                <a:cubicBezTo>
                  <a:pt x="9911" y="102"/>
                  <a:pt x="9805" y="-9"/>
                  <a:pt x="9497" y="1"/>
                </a:cubicBezTo>
                <a:cubicBezTo>
                  <a:pt x="9192" y="11"/>
                  <a:pt x="8556" y="193"/>
                  <a:pt x="8247" y="237"/>
                </a:cubicBezTo>
                <a:cubicBezTo>
                  <a:pt x="7938" y="279"/>
                  <a:pt x="7858" y="208"/>
                  <a:pt x="7639" y="263"/>
                </a:cubicBezTo>
                <a:cubicBezTo>
                  <a:pt x="7421" y="320"/>
                  <a:pt x="7152" y="573"/>
                  <a:pt x="6937" y="573"/>
                </a:cubicBezTo>
                <a:cubicBezTo>
                  <a:pt x="6886" y="922"/>
                  <a:pt x="6810" y="1372"/>
                  <a:pt x="6784" y="1623"/>
                </a:cubicBezTo>
                <a:cubicBezTo>
                  <a:pt x="6758" y="1873"/>
                  <a:pt x="6784" y="1924"/>
                  <a:pt x="6784" y="2075"/>
                </a:cubicBezTo>
                <a:cubicBezTo>
                  <a:pt x="6712" y="2150"/>
                  <a:pt x="6645" y="2133"/>
                  <a:pt x="6569" y="2301"/>
                </a:cubicBezTo>
                <a:cubicBezTo>
                  <a:pt x="6493" y="2469"/>
                  <a:pt x="6407" y="2823"/>
                  <a:pt x="6326" y="3084"/>
                </a:cubicBezTo>
                <a:cubicBezTo>
                  <a:pt x="6326" y="3084"/>
                  <a:pt x="5388" y="3490"/>
                  <a:pt x="5072" y="3661"/>
                </a:cubicBezTo>
                <a:cubicBezTo>
                  <a:pt x="4756" y="3832"/>
                  <a:pt x="4644" y="3888"/>
                  <a:pt x="4431" y="4113"/>
                </a:cubicBezTo>
                <a:cubicBezTo>
                  <a:pt x="4217" y="4338"/>
                  <a:pt x="3788" y="5012"/>
                  <a:pt x="3788" y="5012"/>
                </a:cubicBezTo>
                <a:cubicBezTo>
                  <a:pt x="3788" y="5012"/>
                  <a:pt x="2925" y="5037"/>
                  <a:pt x="2506" y="5245"/>
                </a:cubicBezTo>
                <a:cubicBezTo>
                  <a:pt x="2087" y="5453"/>
                  <a:pt x="1684" y="6101"/>
                  <a:pt x="1270" y="6260"/>
                </a:cubicBezTo>
                <a:cubicBezTo>
                  <a:pt x="856" y="6419"/>
                  <a:pt x="140" y="6073"/>
                  <a:pt x="20" y="6198"/>
                </a:cubicBezTo>
                <a:cubicBezTo>
                  <a:pt x="-100" y="6323"/>
                  <a:pt x="358" y="6820"/>
                  <a:pt x="552" y="7008"/>
                </a:cubicBezTo>
                <a:cubicBezTo>
                  <a:pt x="746" y="7196"/>
                  <a:pt x="1074" y="7217"/>
                  <a:pt x="1182" y="7324"/>
                </a:cubicBezTo>
                <a:cubicBezTo>
                  <a:pt x="1290" y="7431"/>
                  <a:pt x="1192" y="7543"/>
                  <a:pt x="1199" y="7649"/>
                </a:cubicBezTo>
                <a:cubicBezTo>
                  <a:pt x="1206" y="7755"/>
                  <a:pt x="1239" y="7800"/>
                  <a:pt x="1223" y="7962"/>
                </a:cubicBezTo>
                <a:cubicBezTo>
                  <a:pt x="1207" y="8124"/>
                  <a:pt x="1334" y="8396"/>
                  <a:pt x="1102" y="8620"/>
                </a:cubicBezTo>
                <a:cubicBezTo>
                  <a:pt x="795" y="8917"/>
                  <a:pt x="443" y="9228"/>
                  <a:pt x="470" y="9744"/>
                </a:cubicBezTo>
                <a:cubicBezTo>
                  <a:pt x="479" y="9915"/>
                  <a:pt x="2376" y="9516"/>
                  <a:pt x="3293" y="9667"/>
                </a:cubicBezTo>
                <a:cubicBezTo>
                  <a:pt x="4210" y="9818"/>
                  <a:pt x="5529" y="9982"/>
                  <a:pt x="5971" y="10652"/>
                </a:cubicBezTo>
                <a:lnTo>
                  <a:pt x="6232" y="10504"/>
                </a:lnTo>
                <a:lnTo>
                  <a:pt x="7118" y="1016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3" name="Freeform 296"/>
          <p:cNvSpPr>
            <a:spLocks/>
          </p:cNvSpPr>
          <p:nvPr/>
        </p:nvSpPr>
        <p:spPr bwMode="auto">
          <a:xfrm>
            <a:off x="6267450" y="3644900"/>
            <a:ext cx="730250" cy="890588"/>
          </a:xfrm>
          <a:custGeom>
            <a:avLst/>
            <a:gdLst/>
            <a:ahLst/>
            <a:cxnLst/>
            <a:rect l="0" t="0" r="r" b="b"/>
            <a:pathLst>
              <a:path w="10736" h="10000">
                <a:moveTo>
                  <a:pt x="8784" y="4472"/>
                </a:moveTo>
                <a:cubicBezTo>
                  <a:pt x="8948" y="4542"/>
                  <a:pt x="9262" y="4499"/>
                  <a:pt x="9397" y="4647"/>
                </a:cubicBezTo>
                <a:cubicBezTo>
                  <a:pt x="9282" y="4891"/>
                  <a:pt x="9246" y="4846"/>
                  <a:pt x="9150" y="5059"/>
                </a:cubicBezTo>
                <a:cubicBezTo>
                  <a:pt x="9278" y="5100"/>
                  <a:pt x="9553" y="5244"/>
                  <a:pt x="9543" y="5202"/>
                </a:cubicBezTo>
                <a:cubicBezTo>
                  <a:pt x="9555" y="5140"/>
                  <a:pt x="9941" y="4675"/>
                  <a:pt x="9949" y="4570"/>
                </a:cubicBezTo>
                <a:cubicBezTo>
                  <a:pt x="10062" y="4506"/>
                  <a:pt x="10576" y="4087"/>
                  <a:pt x="10736" y="4050"/>
                </a:cubicBezTo>
                <a:lnTo>
                  <a:pt x="10429" y="3991"/>
                </a:lnTo>
                <a:cubicBezTo>
                  <a:pt x="10556" y="3858"/>
                  <a:pt x="10557" y="3689"/>
                  <a:pt x="10593" y="3380"/>
                </a:cubicBezTo>
                <a:cubicBezTo>
                  <a:pt x="10678" y="3109"/>
                  <a:pt x="10563" y="3146"/>
                  <a:pt x="10508" y="3001"/>
                </a:cubicBezTo>
                <a:cubicBezTo>
                  <a:pt x="10453" y="2856"/>
                  <a:pt x="10430" y="2809"/>
                  <a:pt x="10055" y="2790"/>
                </a:cubicBezTo>
                <a:cubicBezTo>
                  <a:pt x="9757" y="2713"/>
                  <a:pt x="9789" y="2667"/>
                  <a:pt x="9600" y="2544"/>
                </a:cubicBezTo>
                <a:lnTo>
                  <a:pt x="9075" y="2540"/>
                </a:lnTo>
                <a:cubicBezTo>
                  <a:pt x="8904" y="2631"/>
                  <a:pt x="8281" y="3056"/>
                  <a:pt x="8247" y="3163"/>
                </a:cubicBezTo>
                <a:cubicBezTo>
                  <a:pt x="8213" y="3270"/>
                  <a:pt x="8677" y="3148"/>
                  <a:pt x="8793" y="3233"/>
                </a:cubicBezTo>
                <a:cubicBezTo>
                  <a:pt x="8909" y="3318"/>
                  <a:pt x="9054" y="3526"/>
                  <a:pt x="9034" y="3598"/>
                </a:cubicBezTo>
                <a:lnTo>
                  <a:pt x="8672" y="3668"/>
                </a:lnTo>
                <a:lnTo>
                  <a:pt x="8472" y="3566"/>
                </a:lnTo>
                <a:cubicBezTo>
                  <a:pt x="8338" y="3543"/>
                  <a:pt x="7904" y="3596"/>
                  <a:pt x="7869" y="3527"/>
                </a:cubicBezTo>
                <a:lnTo>
                  <a:pt x="8262" y="3149"/>
                </a:lnTo>
                <a:lnTo>
                  <a:pt x="7715" y="3110"/>
                </a:lnTo>
                <a:lnTo>
                  <a:pt x="7254" y="3152"/>
                </a:lnTo>
                <a:lnTo>
                  <a:pt x="7031" y="3152"/>
                </a:lnTo>
                <a:lnTo>
                  <a:pt x="6808" y="3468"/>
                </a:lnTo>
                <a:lnTo>
                  <a:pt x="6584" y="3468"/>
                </a:lnTo>
                <a:lnTo>
                  <a:pt x="6138" y="3363"/>
                </a:lnTo>
                <a:lnTo>
                  <a:pt x="5357" y="3257"/>
                </a:lnTo>
                <a:lnTo>
                  <a:pt x="4240" y="2732"/>
                </a:lnTo>
                <a:lnTo>
                  <a:pt x="4575" y="2102"/>
                </a:lnTo>
                <a:lnTo>
                  <a:pt x="4017" y="1891"/>
                </a:lnTo>
                <a:lnTo>
                  <a:pt x="3794" y="1471"/>
                </a:lnTo>
                <a:lnTo>
                  <a:pt x="4017" y="1156"/>
                </a:lnTo>
                <a:cubicBezTo>
                  <a:pt x="3980" y="1051"/>
                  <a:pt x="4011" y="999"/>
                  <a:pt x="3974" y="894"/>
                </a:cubicBezTo>
                <a:lnTo>
                  <a:pt x="4233" y="601"/>
                </a:lnTo>
                <a:cubicBezTo>
                  <a:pt x="4235" y="401"/>
                  <a:pt x="4238" y="200"/>
                  <a:pt x="4240" y="0"/>
                </a:cubicBezTo>
                <a:lnTo>
                  <a:pt x="3571" y="0"/>
                </a:lnTo>
                <a:lnTo>
                  <a:pt x="3125" y="0"/>
                </a:lnTo>
                <a:lnTo>
                  <a:pt x="3236" y="105"/>
                </a:lnTo>
                <a:lnTo>
                  <a:pt x="3348" y="210"/>
                </a:lnTo>
                <a:lnTo>
                  <a:pt x="2120" y="420"/>
                </a:lnTo>
                <a:lnTo>
                  <a:pt x="2120" y="946"/>
                </a:lnTo>
                <a:lnTo>
                  <a:pt x="2455" y="1156"/>
                </a:lnTo>
                <a:cubicBezTo>
                  <a:pt x="2381" y="1331"/>
                  <a:pt x="2306" y="1506"/>
                  <a:pt x="2232" y="1681"/>
                </a:cubicBezTo>
                <a:lnTo>
                  <a:pt x="2009" y="2102"/>
                </a:lnTo>
                <a:lnTo>
                  <a:pt x="1339" y="3047"/>
                </a:lnTo>
                <a:lnTo>
                  <a:pt x="893" y="3047"/>
                </a:lnTo>
                <a:lnTo>
                  <a:pt x="557" y="3363"/>
                </a:lnTo>
                <a:lnTo>
                  <a:pt x="781" y="3783"/>
                </a:lnTo>
                <a:lnTo>
                  <a:pt x="1116" y="4203"/>
                </a:lnTo>
                <a:lnTo>
                  <a:pt x="670" y="4413"/>
                </a:lnTo>
                <a:lnTo>
                  <a:pt x="223" y="4518"/>
                </a:lnTo>
                <a:lnTo>
                  <a:pt x="0" y="4623"/>
                </a:lnTo>
                <a:lnTo>
                  <a:pt x="446" y="5149"/>
                </a:lnTo>
                <a:lnTo>
                  <a:pt x="781" y="5569"/>
                </a:lnTo>
                <a:lnTo>
                  <a:pt x="1450" y="5149"/>
                </a:lnTo>
                <a:cubicBezTo>
                  <a:pt x="1524" y="5814"/>
                  <a:pt x="1599" y="6480"/>
                  <a:pt x="1673" y="7145"/>
                </a:cubicBezTo>
                <a:lnTo>
                  <a:pt x="2009" y="8004"/>
                </a:lnTo>
                <a:lnTo>
                  <a:pt x="2566" y="8949"/>
                </a:lnTo>
                <a:lnTo>
                  <a:pt x="2901" y="9475"/>
                </a:lnTo>
                <a:lnTo>
                  <a:pt x="3236" y="10000"/>
                </a:lnTo>
                <a:lnTo>
                  <a:pt x="3571" y="9685"/>
                </a:lnTo>
                <a:lnTo>
                  <a:pt x="4017" y="9159"/>
                </a:lnTo>
                <a:lnTo>
                  <a:pt x="4128" y="8739"/>
                </a:lnTo>
                <a:cubicBezTo>
                  <a:pt x="4165" y="8494"/>
                  <a:pt x="4203" y="8249"/>
                  <a:pt x="4240" y="8004"/>
                </a:cubicBezTo>
                <a:cubicBezTo>
                  <a:pt x="4277" y="7788"/>
                  <a:pt x="4315" y="7572"/>
                  <a:pt x="4352" y="7356"/>
                </a:cubicBezTo>
                <a:lnTo>
                  <a:pt x="5133" y="6725"/>
                </a:lnTo>
                <a:lnTo>
                  <a:pt x="5915" y="6200"/>
                </a:lnTo>
                <a:lnTo>
                  <a:pt x="6639" y="5875"/>
                </a:lnTo>
                <a:cubicBezTo>
                  <a:pt x="6658" y="5668"/>
                  <a:pt x="7156" y="5557"/>
                  <a:pt x="7176" y="5350"/>
                </a:cubicBezTo>
                <a:cubicBezTo>
                  <a:pt x="7217" y="5258"/>
                  <a:pt x="8021" y="5398"/>
                  <a:pt x="8062" y="5306"/>
                </a:cubicBezTo>
                <a:cubicBezTo>
                  <a:pt x="7988" y="5026"/>
                  <a:pt x="7935" y="4864"/>
                  <a:pt x="7861" y="4584"/>
                </a:cubicBezTo>
                <a:cubicBezTo>
                  <a:pt x="7833" y="4487"/>
                  <a:pt x="7982" y="4490"/>
                  <a:pt x="7954" y="4393"/>
                </a:cubicBezTo>
                <a:cubicBezTo>
                  <a:pt x="7982" y="4385"/>
                  <a:pt x="8059" y="4243"/>
                  <a:pt x="8087" y="4235"/>
                </a:cubicBezTo>
                <a:cubicBezTo>
                  <a:pt x="8120" y="4206"/>
                  <a:pt x="8344" y="4234"/>
                  <a:pt x="8411" y="4228"/>
                </a:cubicBezTo>
                <a:cubicBezTo>
                  <a:pt x="8478" y="4222"/>
                  <a:pt x="8620" y="4402"/>
                  <a:pt x="8784" y="4472"/>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4" name="Freeform 297"/>
          <p:cNvSpPr>
            <a:spLocks/>
          </p:cNvSpPr>
          <p:nvPr/>
        </p:nvSpPr>
        <p:spPr bwMode="auto">
          <a:xfrm>
            <a:off x="6018213" y="3611563"/>
            <a:ext cx="341312" cy="276225"/>
          </a:xfrm>
          <a:custGeom>
            <a:avLst/>
            <a:gdLst>
              <a:gd name="T0" fmla="*/ 42194905 w 10000"/>
              <a:gd name="T1" fmla="*/ 804452 h 11017"/>
              <a:gd name="T2" fmla="*/ 37781525 w 10000"/>
              <a:gd name="T3" fmla="*/ 2875510 h 11017"/>
              <a:gd name="T4" fmla="*/ 34799598 w 10000"/>
              <a:gd name="T5" fmla="*/ 2875510 h 11017"/>
              <a:gd name="T6" fmla="*/ 33802569 w 10000"/>
              <a:gd name="T7" fmla="*/ 718884 h 11017"/>
              <a:gd name="T8" fmla="*/ 32810154 w 10000"/>
              <a:gd name="T9" fmla="*/ 0 h 11017"/>
              <a:gd name="T10" fmla="*/ 29828227 w 10000"/>
              <a:gd name="T11" fmla="*/ 2156626 h 11017"/>
              <a:gd name="T12" fmla="*/ 27838783 w 10000"/>
              <a:gd name="T13" fmla="*/ 3596842 h 11017"/>
              <a:gd name="T14" fmla="*/ 24038190 w 10000"/>
              <a:gd name="T15" fmla="*/ 2836399 h 11017"/>
              <a:gd name="T16" fmla="*/ 21874963 w 10000"/>
              <a:gd name="T17" fmla="*/ 2875510 h 11017"/>
              <a:gd name="T18" fmla="*/ 18888455 w 10000"/>
              <a:gd name="T19" fmla="*/ 2875510 h 11017"/>
              <a:gd name="T20" fmla="*/ 14914113 w 10000"/>
              <a:gd name="T21" fmla="*/ 2156626 h 11017"/>
              <a:gd name="T22" fmla="*/ 13917084 w 10000"/>
              <a:gd name="T23" fmla="*/ 5753468 h 11017"/>
              <a:gd name="T24" fmla="*/ 8950293 w 10000"/>
              <a:gd name="T25" fmla="*/ 7191211 h 11017"/>
              <a:gd name="T26" fmla="*/ 6960849 w 10000"/>
              <a:gd name="T27" fmla="*/ 8628978 h 11017"/>
              <a:gd name="T28" fmla="*/ 3978922 w 10000"/>
              <a:gd name="T29" fmla="*/ 7910095 h 11017"/>
              <a:gd name="T30" fmla="*/ 1989478 w 10000"/>
              <a:gd name="T31" fmla="*/ 7191211 h 11017"/>
              <a:gd name="T32" fmla="*/ 992449 w 10000"/>
              <a:gd name="T33" fmla="*/ 11506937 h 11017"/>
              <a:gd name="T34" fmla="*/ 0 w 10000"/>
              <a:gd name="T35" fmla="*/ 14382447 h 11017"/>
              <a:gd name="T36" fmla="*/ 0 w 10000"/>
              <a:gd name="T37" fmla="*/ 17979264 h 11017"/>
              <a:gd name="T38" fmla="*/ 3978922 w 10000"/>
              <a:gd name="T39" fmla="*/ 19417031 h 11017"/>
              <a:gd name="T40" fmla="*/ 1989478 w 10000"/>
              <a:gd name="T41" fmla="*/ 23732733 h 11017"/>
              <a:gd name="T42" fmla="*/ 567119 w 10000"/>
              <a:gd name="T43" fmla="*/ 25970054 h 11017"/>
              <a:gd name="T44" fmla="*/ 4651220 w 10000"/>
              <a:gd name="T45" fmla="*/ 26608242 h 11017"/>
              <a:gd name="T46" fmla="*/ 6677273 w 10000"/>
              <a:gd name="T47" fmla="*/ 26635157 h 11017"/>
              <a:gd name="T48" fmla="*/ 12238631 w 10000"/>
              <a:gd name="T49" fmla="*/ 26847879 h 11017"/>
              <a:gd name="T50" fmla="*/ 20278820 w 10000"/>
              <a:gd name="T51" fmla="*/ 25089805 h 11017"/>
              <a:gd name="T52" fmla="*/ 21509076 w 10000"/>
              <a:gd name="T53" fmla="*/ 21813294 h 11017"/>
              <a:gd name="T54" fmla="*/ 25373658 w 10000"/>
              <a:gd name="T55" fmla="*/ 21016164 h 11017"/>
              <a:gd name="T56" fmla="*/ 31552416 w 10000"/>
              <a:gd name="T57" fmla="*/ 19018479 h 11017"/>
              <a:gd name="T58" fmla="*/ 31781096 w 10000"/>
              <a:gd name="T59" fmla="*/ 16539073 h 11017"/>
              <a:gd name="T60" fmla="*/ 33107403 w 10000"/>
              <a:gd name="T61" fmla="*/ 15900884 h 11017"/>
              <a:gd name="T62" fmla="*/ 34854495 w 10000"/>
              <a:gd name="T63" fmla="*/ 14861694 h 11017"/>
              <a:gd name="T64" fmla="*/ 37827261 w 10000"/>
              <a:gd name="T65" fmla="*/ 12066880 h 11017"/>
              <a:gd name="T66" fmla="*/ 38394346 w 10000"/>
              <a:gd name="T67" fmla="*/ 10387052 h 11017"/>
              <a:gd name="T68" fmla="*/ 40360956 w 10000"/>
              <a:gd name="T69" fmla="*/ 7831849 h 11017"/>
              <a:gd name="T70" fmla="*/ 38773940 w 10000"/>
              <a:gd name="T71" fmla="*/ 5034585 h 11017"/>
              <a:gd name="T72" fmla="*/ 45734789 w 10000"/>
              <a:gd name="T73" fmla="*/ 4315701 h 11017"/>
              <a:gd name="T74" fmla="*/ 43745311 w 10000"/>
              <a:gd name="T75" fmla="*/ 2156626 h 11017"/>
              <a:gd name="T76" fmla="*/ 42194905 w 10000"/>
              <a:gd name="T77" fmla="*/ 804452 h 1101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000" h="11017">
                <a:moveTo>
                  <a:pt x="9226" y="329"/>
                </a:moveTo>
                <a:cubicBezTo>
                  <a:pt x="8904" y="611"/>
                  <a:pt x="8531" y="1035"/>
                  <a:pt x="8261" y="1176"/>
                </a:cubicBezTo>
                <a:cubicBezTo>
                  <a:pt x="7992" y="1317"/>
                  <a:pt x="7826" y="1176"/>
                  <a:pt x="7609" y="1176"/>
                </a:cubicBezTo>
                <a:cubicBezTo>
                  <a:pt x="7536" y="882"/>
                  <a:pt x="7464" y="588"/>
                  <a:pt x="7391" y="294"/>
                </a:cubicBezTo>
                <a:lnTo>
                  <a:pt x="7174" y="0"/>
                </a:lnTo>
                <a:lnTo>
                  <a:pt x="6522" y="882"/>
                </a:lnTo>
                <a:cubicBezTo>
                  <a:pt x="6377" y="1078"/>
                  <a:pt x="6298" y="1425"/>
                  <a:pt x="6087" y="1471"/>
                </a:cubicBezTo>
                <a:cubicBezTo>
                  <a:pt x="5876" y="1517"/>
                  <a:pt x="5533" y="1264"/>
                  <a:pt x="5256" y="1160"/>
                </a:cubicBezTo>
                <a:cubicBezTo>
                  <a:pt x="5098" y="1165"/>
                  <a:pt x="4971" y="1173"/>
                  <a:pt x="4783" y="1176"/>
                </a:cubicBezTo>
                <a:cubicBezTo>
                  <a:pt x="4595" y="1179"/>
                  <a:pt x="4348" y="1176"/>
                  <a:pt x="4130" y="1176"/>
                </a:cubicBezTo>
                <a:lnTo>
                  <a:pt x="3261" y="882"/>
                </a:lnTo>
                <a:cubicBezTo>
                  <a:pt x="3188" y="1372"/>
                  <a:pt x="3116" y="1863"/>
                  <a:pt x="3043" y="2353"/>
                </a:cubicBezTo>
                <a:lnTo>
                  <a:pt x="1957" y="2941"/>
                </a:lnTo>
                <a:lnTo>
                  <a:pt x="1522" y="3529"/>
                </a:lnTo>
                <a:lnTo>
                  <a:pt x="870" y="3235"/>
                </a:lnTo>
                <a:lnTo>
                  <a:pt x="435" y="2941"/>
                </a:lnTo>
                <a:cubicBezTo>
                  <a:pt x="362" y="3529"/>
                  <a:pt x="290" y="4118"/>
                  <a:pt x="217" y="4706"/>
                </a:cubicBezTo>
                <a:cubicBezTo>
                  <a:pt x="145" y="5098"/>
                  <a:pt x="72" y="5490"/>
                  <a:pt x="0" y="5882"/>
                </a:cubicBezTo>
                <a:lnTo>
                  <a:pt x="0" y="7353"/>
                </a:lnTo>
                <a:lnTo>
                  <a:pt x="870" y="7941"/>
                </a:lnTo>
                <a:cubicBezTo>
                  <a:pt x="435" y="9706"/>
                  <a:pt x="559" y="9259"/>
                  <a:pt x="435" y="9706"/>
                </a:cubicBezTo>
                <a:cubicBezTo>
                  <a:pt x="311" y="10153"/>
                  <a:pt x="27" y="10425"/>
                  <a:pt x="124" y="10621"/>
                </a:cubicBezTo>
                <a:cubicBezTo>
                  <a:pt x="221" y="10817"/>
                  <a:pt x="794" y="10837"/>
                  <a:pt x="1017" y="10882"/>
                </a:cubicBezTo>
                <a:cubicBezTo>
                  <a:pt x="1240" y="10927"/>
                  <a:pt x="1315" y="10844"/>
                  <a:pt x="1460" y="10893"/>
                </a:cubicBezTo>
                <a:cubicBezTo>
                  <a:pt x="1605" y="10942"/>
                  <a:pt x="2180" y="11085"/>
                  <a:pt x="2676" y="10980"/>
                </a:cubicBezTo>
                <a:cubicBezTo>
                  <a:pt x="3172" y="10875"/>
                  <a:pt x="4096" y="10604"/>
                  <a:pt x="4434" y="10261"/>
                </a:cubicBezTo>
                <a:cubicBezTo>
                  <a:pt x="4772" y="9918"/>
                  <a:pt x="4517" y="9199"/>
                  <a:pt x="4703" y="8921"/>
                </a:cubicBezTo>
                <a:cubicBezTo>
                  <a:pt x="4889" y="8643"/>
                  <a:pt x="5182" y="8785"/>
                  <a:pt x="5548" y="8595"/>
                </a:cubicBezTo>
                <a:cubicBezTo>
                  <a:pt x="5914" y="8405"/>
                  <a:pt x="6666" y="8083"/>
                  <a:pt x="6899" y="7778"/>
                </a:cubicBezTo>
                <a:cubicBezTo>
                  <a:pt x="7133" y="7473"/>
                  <a:pt x="6892" y="6977"/>
                  <a:pt x="6949" y="6764"/>
                </a:cubicBezTo>
                <a:cubicBezTo>
                  <a:pt x="7006" y="6552"/>
                  <a:pt x="7127" y="6617"/>
                  <a:pt x="7239" y="6503"/>
                </a:cubicBezTo>
                <a:cubicBezTo>
                  <a:pt x="7351" y="6389"/>
                  <a:pt x="7449" y="6339"/>
                  <a:pt x="7621" y="6078"/>
                </a:cubicBezTo>
                <a:cubicBezTo>
                  <a:pt x="7793" y="5817"/>
                  <a:pt x="8142" y="5240"/>
                  <a:pt x="8271" y="4935"/>
                </a:cubicBezTo>
                <a:cubicBezTo>
                  <a:pt x="8400" y="4630"/>
                  <a:pt x="8303" y="4537"/>
                  <a:pt x="8395" y="4248"/>
                </a:cubicBezTo>
                <a:cubicBezTo>
                  <a:pt x="8487" y="3959"/>
                  <a:pt x="8811" y="3568"/>
                  <a:pt x="8825" y="3203"/>
                </a:cubicBezTo>
                <a:cubicBezTo>
                  <a:pt x="8839" y="2838"/>
                  <a:pt x="8282" y="2299"/>
                  <a:pt x="8478" y="2059"/>
                </a:cubicBezTo>
                <a:cubicBezTo>
                  <a:pt x="8674" y="1819"/>
                  <a:pt x="9493" y="1863"/>
                  <a:pt x="10000" y="1765"/>
                </a:cubicBezTo>
                <a:lnTo>
                  <a:pt x="9565" y="882"/>
                </a:lnTo>
                <a:lnTo>
                  <a:pt x="9226" y="32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5" name="Freeform 298"/>
          <p:cNvSpPr>
            <a:spLocks/>
          </p:cNvSpPr>
          <p:nvPr/>
        </p:nvSpPr>
        <p:spPr bwMode="auto">
          <a:xfrm>
            <a:off x="6800850" y="4021138"/>
            <a:ext cx="112713" cy="139700"/>
          </a:xfrm>
          <a:custGeom>
            <a:avLst/>
            <a:gdLst>
              <a:gd name="T0" fmla="*/ 2147483647 w 90"/>
              <a:gd name="T1" fmla="*/ 2147483647 h 78"/>
              <a:gd name="T2" fmla="*/ 2147483647 w 90"/>
              <a:gd name="T3" fmla="*/ 2147483647 h 78"/>
              <a:gd name="T4" fmla="*/ 2147483647 w 90"/>
              <a:gd name="T5" fmla="*/ 2147483647 h 78"/>
              <a:gd name="T6" fmla="*/ 2147483647 w 90"/>
              <a:gd name="T7" fmla="*/ 2147483647 h 78"/>
              <a:gd name="T8" fmla="*/ 2147483647 w 90"/>
              <a:gd name="T9" fmla="*/ 0 h 78"/>
              <a:gd name="T10" fmla="*/ 2147483647 w 90"/>
              <a:gd name="T11" fmla="*/ 0 h 78"/>
              <a:gd name="T12" fmla="*/ 2147483647 w 90"/>
              <a:gd name="T13" fmla="*/ 2147483647 h 78"/>
              <a:gd name="T14" fmla="*/ 0 w 90"/>
              <a:gd name="T15" fmla="*/ 2147483647 h 78"/>
              <a:gd name="T16" fmla="*/ 2147483647 w 90"/>
              <a:gd name="T17" fmla="*/ 2147483647 h 78"/>
              <a:gd name="T18" fmla="*/ 2147483647 w 90"/>
              <a:gd name="T19" fmla="*/ 2147483647 h 78"/>
              <a:gd name="T20" fmla="*/ 2147483647 w 90"/>
              <a:gd name="T21" fmla="*/ 2147483647 h 78"/>
              <a:gd name="T22" fmla="*/ 2147483647 w 90"/>
              <a:gd name="T23" fmla="*/ 2147483647 h 78"/>
              <a:gd name="T24" fmla="*/ 2147483647 w 90"/>
              <a:gd name="T25" fmla="*/ 2147483647 h 78"/>
              <a:gd name="T26" fmla="*/ 2147483647 w 90"/>
              <a:gd name="T27" fmla="*/ 2147483647 h 78"/>
              <a:gd name="T28" fmla="*/ 2147483647 w 90"/>
              <a:gd name="T29" fmla="*/ 2147483647 h 7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0" h="78">
                <a:moveTo>
                  <a:pt x="72" y="42"/>
                </a:moveTo>
                <a:lnTo>
                  <a:pt x="78" y="30"/>
                </a:lnTo>
                <a:lnTo>
                  <a:pt x="84" y="18"/>
                </a:lnTo>
                <a:lnTo>
                  <a:pt x="48" y="12"/>
                </a:lnTo>
                <a:lnTo>
                  <a:pt x="30" y="0"/>
                </a:lnTo>
                <a:lnTo>
                  <a:pt x="12" y="0"/>
                </a:lnTo>
                <a:lnTo>
                  <a:pt x="6" y="12"/>
                </a:lnTo>
                <a:lnTo>
                  <a:pt x="0" y="18"/>
                </a:lnTo>
                <a:lnTo>
                  <a:pt x="6" y="30"/>
                </a:lnTo>
                <a:lnTo>
                  <a:pt x="18" y="78"/>
                </a:lnTo>
                <a:lnTo>
                  <a:pt x="54" y="72"/>
                </a:lnTo>
                <a:lnTo>
                  <a:pt x="78" y="66"/>
                </a:lnTo>
                <a:lnTo>
                  <a:pt x="84" y="72"/>
                </a:lnTo>
                <a:lnTo>
                  <a:pt x="90" y="48"/>
                </a:lnTo>
                <a:lnTo>
                  <a:pt x="72" y="42"/>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6" name="Freeform 331"/>
          <p:cNvSpPr>
            <a:spLocks/>
          </p:cNvSpPr>
          <p:nvPr/>
        </p:nvSpPr>
        <p:spPr bwMode="auto">
          <a:xfrm>
            <a:off x="6557963" y="3840163"/>
            <a:ext cx="214312" cy="120650"/>
          </a:xfrm>
          <a:custGeom>
            <a:avLst/>
            <a:gdLst>
              <a:gd name="T0" fmla="*/ 13780995 w 10000"/>
              <a:gd name="T1" fmla="*/ 2262059 h 11631"/>
              <a:gd name="T2" fmla="*/ 9857897 w 10000"/>
              <a:gd name="T3" fmla="*/ 1876450 h 11631"/>
              <a:gd name="T4" fmla="*/ 3736600 w 10000"/>
              <a:gd name="T5" fmla="*/ 488415 h 11631"/>
              <a:gd name="T6" fmla="*/ 1588606 w 10000"/>
              <a:gd name="T7" fmla="*/ 0 h 11631"/>
              <a:gd name="T8" fmla="*/ 0 w 10000"/>
              <a:gd name="T9" fmla="*/ 2015330 h 11631"/>
              <a:gd name="T10" fmla="*/ 6201990 w 10000"/>
              <a:gd name="T11" fmla="*/ 3895548 h 11631"/>
              <a:gd name="T12" fmla="*/ 10584065 w 10000"/>
              <a:gd name="T13" fmla="*/ 4304661 h 11631"/>
              <a:gd name="T14" fmla="*/ 14372668 w 10000"/>
              <a:gd name="T15" fmla="*/ 4880351 h 11631"/>
              <a:gd name="T16" fmla="*/ 15556057 w 10000"/>
              <a:gd name="T17" fmla="*/ 3654701 h 11631"/>
              <a:gd name="T18" fmla="*/ 17929985 w 10000"/>
              <a:gd name="T19" fmla="*/ 3410498 h 11631"/>
              <a:gd name="T20" fmla="*/ 15984590 w 10000"/>
              <a:gd name="T21" fmla="*/ 2836071 h 11631"/>
              <a:gd name="T22" fmla="*/ 14899813 w 10000"/>
              <a:gd name="T23" fmla="*/ 2778585 h 11631"/>
              <a:gd name="T24" fmla="*/ 13780995 w 10000"/>
              <a:gd name="T25" fmla="*/ 2262059 h 116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000" h="11631">
                <a:moveTo>
                  <a:pt x="7686" y="5391"/>
                </a:moveTo>
                <a:lnTo>
                  <a:pt x="5498" y="4472"/>
                </a:lnTo>
                <a:lnTo>
                  <a:pt x="2084" y="1164"/>
                </a:lnTo>
                <a:lnTo>
                  <a:pt x="886" y="0"/>
                </a:lnTo>
                <a:lnTo>
                  <a:pt x="0" y="4803"/>
                </a:lnTo>
                <a:lnTo>
                  <a:pt x="3459" y="9284"/>
                </a:lnTo>
                <a:lnTo>
                  <a:pt x="5903" y="10259"/>
                </a:lnTo>
                <a:lnTo>
                  <a:pt x="8016" y="11631"/>
                </a:lnTo>
                <a:lnTo>
                  <a:pt x="8676" y="8710"/>
                </a:lnTo>
                <a:lnTo>
                  <a:pt x="10000" y="8128"/>
                </a:lnTo>
                <a:lnTo>
                  <a:pt x="8915" y="6759"/>
                </a:lnTo>
                <a:lnTo>
                  <a:pt x="8310" y="6622"/>
                </a:lnTo>
                <a:cubicBezTo>
                  <a:pt x="8207" y="6039"/>
                  <a:pt x="7790" y="5973"/>
                  <a:pt x="7686" y="5391"/>
                </a:cubicBez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7" name="Freeform 447"/>
          <p:cNvSpPr>
            <a:spLocks/>
          </p:cNvSpPr>
          <p:nvPr/>
        </p:nvSpPr>
        <p:spPr bwMode="auto">
          <a:xfrm>
            <a:off x="6905625" y="3975100"/>
            <a:ext cx="233363" cy="490538"/>
          </a:xfrm>
          <a:custGeom>
            <a:avLst/>
            <a:gdLst>
              <a:gd name="T0" fmla="*/ 140102 w 11115"/>
              <a:gd name="T1" fmla="*/ 0 h 10000"/>
              <a:gd name="T2" fmla="*/ 109599 w 11115"/>
              <a:gd name="T3" fmla="*/ 30737 h 10000"/>
              <a:gd name="T4" fmla="*/ 94725 w 11115"/>
              <a:gd name="T5" fmla="*/ 38973 h 10000"/>
              <a:gd name="T6" fmla="*/ 90019 w 11115"/>
              <a:gd name="T7" fmla="*/ 29511 h 10000"/>
              <a:gd name="T8" fmla="*/ 38865 w 11115"/>
              <a:gd name="T9" fmla="*/ 74073 h 10000"/>
              <a:gd name="T10" fmla="*/ 7584 w 11115"/>
              <a:gd name="T11" fmla="*/ 132360 h 10000"/>
              <a:gd name="T12" fmla="*/ 0 w 11115"/>
              <a:gd name="T13" fmla="*/ 172902 h 10000"/>
              <a:gd name="T14" fmla="*/ 51806 w 11115"/>
              <a:gd name="T15" fmla="*/ 264769 h 10000"/>
              <a:gd name="T16" fmla="*/ 40167 w 11115"/>
              <a:gd name="T17" fmla="*/ 314527 h 10000"/>
              <a:gd name="T18" fmla="*/ 99809 w 11115"/>
              <a:gd name="T19" fmla="*/ 324135 h 10000"/>
              <a:gd name="T20" fmla="*/ 134031 w 11115"/>
              <a:gd name="T21" fmla="*/ 322469 h 10000"/>
              <a:gd name="T22" fmla="*/ 114977 w 11115"/>
              <a:gd name="T23" fmla="*/ 283888 h 10000"/>
              <a:gd name="T24" fmla="*/ 127561 w 11115"/>
              <a:gd name="T25" fmla="*/ 294379 h 10000"/>
              <a:gd name="T26" fmla="*/ 140397 w 11115"/>
              <a:gd name="T27" fmla="*/ 350657 h 10000"/>
              <a:gd name="T28" fmla="*/ 155207 w 11115"/>
              <a:gd name="T29" fmla="*/ 392914 h 10000"/>
              <a:gd name="T30" fmla="*/ 158737 w 11115"/>
              <a:gd name="T31" fmla="*/ 490223 h 10000"/>
              <a:gd name="T32" fmla="*/ 189219 w 11115"/>
              <a:gd name="T33" fmla="*/ 435514 h 10000"/>
              <a:gd name="T34" fmla="*/ 176005 w 11115"/>
              <a:gd name="T35" fmla="*/ 339970 h 10000"/>
              <a:gd name="T36" fmla="*/ 154472 w 11115"/>
              <a:gd name="T37" fmla="*/ 312811 h 10000"/>
              <a:gd name="T38" fmla="*/ 165228 w 11115"/>
              <a:gd name="T39" fmla="*/ 291094 h 10000"/>
              <a:gd name="T40" fmla="*/ 163421 w 11115"/>
              <a:gd name="T41" fmla="*/ 273054 h 10000"/>
              <a:gd name="T42" fmla="*/ 134724 w 11115"/>
              <a:gd name="T43" fmla="*/ 235062 h 10000"/>
              <a:gd name="T44" fmla="*/ 149073 w 11115"/>
              <a:gd name="T45" fmla="*/ 206139 h 10000"/>
              <a:gd name="T46" fmla="*/ 166299 w 11115"/>
              <a:gd name="T47" fmla="*/ 205698 h 10000"/>
              <a:gd name="T48" fmla="*/ 203463 w 11115"/>
              <a:gd name="T49" fmla="*/ 187314 h 10000"/>
              <a:gd name="T50" fmla="*/ 216950 w 11115"/>
              <a:gd name="T51" fmla="*/ 171578 h 10000"/>
              <a:gd name="T52" fmla="*/ 233504 w 11115"/>
              <a:gd name="T53" fmla="*/ 147165 h 10000"/>
              <a:gd name="T54" fmla="*/ 202874 w 11115"/>
              <a:gd name="T55" fmla="*/ 150597 h 10000"/>
              <a:gd name="T56" fmla="*/ 201215 w 11115"/>
              <a:gd name="T57" fmla="*/ 141822 h 10000"/>
              <a:gd name="T58" fmla="*/ 186761 w 11115"/>
              <a:gd name="T59" fmla="*/ 132017 h 10000"/>
              <a:gd name="T60" fmla="*/ 185480 w 11115"/>
              <a:gd name="T61" fmla="*/ 110643 h 10000"/>
              <a:gd name="T62" fmla="*/ 163400 w 11115"/>
              <a:gd name="T63" fmla="*/ 83877 h 10000"/>
              <a:gd name="T64" fmla="*/ 156089 w 11115"/>
              <a:gd name="T65" fmla="*/ 86426 h 10000"/>
              <a:gd name="T66" fmla="*/ 149073 w 11115"/>
              <a:gd name="T67" fmla="*/ 75985 h 10000"/>
              <a:gd name="T68" fmla="*/ 165228 w 11115"/>
              <a:gd name="T69" fmla="*/ 61474 h 10000"/>
              <a:gd name="T70" fmla="*/ 165228 w 11115"/>
              <a:gd name="T71" fmla="*/ 23531 h 10000"/>
              <a:gd name="T72" fmla="*/ 140102 w 11115"/>
              <a:gd name="T73" fmla="*/ 0 h 100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115" h="10000">
                <a:moveTo>
                  <a:pt x="6669" y="0"/>
                </a:moveTo>
                <a:lnTo>
                  <a:pt x="5217" y="627"/>
                </a:lnTo>
                <a:lnTo>
                  <a:pt x="4509" y="795"/>
                </a:lnTo>
                <a:lnTo>
                  <a:pt x="4285" y="602"/>
                </a:lnTo>
                <a:lnTo>
                  <a:pt x="1850" y="1511"/>
                </a:lnTo>
                <a:lnTo>
                  <a:pt x="361" y="2700"/>
                </a:lnTo>
                <a:lnTo>
                  <a:pt x="0" y="3527"/>
                </a:lnTo>
                <a:lnTo>
                  <a:pt x="2466" y="5401"/>
                </a:lnTo>
                <a:lnTo>
                  <a:pt x="1912" y="6416"/>
                </a:lnTo>
                <a:cubicBezTo>
                  <a:pt x="2658" y="6304"/>
                  <a:pt x="4006" y="6725"/>
                  <a:pt x="4751" y="6612"/>
                </a:cubicBezTo>
                <a:lnTo>
                  <a:pt x="6380" y="6578"/>
                </a:lnTo>
                <a:lnTo>
                  <a:pt x="5473" y="5791"/>
                </a:lnTo>
                <a:lnTo>
                  <a:pt x="6072" y="6005"/>
                </a:lnTo>
                <a:lnTo>
                  <a:pt x="6683" y="7153"/>
                </a:lnTo>
                <a:lnTo>
                  <a:pt x="7388" y="8015"/>
                </a:lnTo>
                <a:cubicBezTo>
                  <a:pt x="7359" y="8285"/>
                  <a:pt x="7584" y="9729"/>
                  <a:pt x="7556" y="10000"/>
                </a:cubicBezTo>
                <a:lnTo>
                  <a:pt x="9007" y="8884"/>
                </a:lnTo>
                <a:lnTo>
                  <a:pt x="8378" y="6935"/>
                </a:lnTo>
                <a:lnTo>
                  <a:pt x="7353" y="6381"/>
                </a:lnTo>
                <a:lnTo>
                  <a:pt x="7865" y="5938"/>
                </a:lnTo>
                <a:cubicBezTo>
                  <a:pt x="7836" y="5815"/>
                  <a:pt x="7808" y="5693"/>
                  <a:pt x="7779" y="5570"/>
                </a:cubicBezTo>
                <a:lnTo>
                  <a:pt x="6413" y="4795"/>
                </a:lnTo>
                <a:lnTo>
                  <a:pt x="7096" y="4205"/>
                </a:lnTo>
                <a:lnTo>
                  <a:pt x="7916" y="4196"/>
                </a:lnTo>
                <a:lnTo>
                  <a:pt x="9685" y="3821"/>
                </a:lnTo>
                <a:cubicBezTo>
                  <a:pt x="9793" y="3687"/>
                  <a:pt x="10219" y="3634"/>
                  <a:pt x="10327" y="3500"/>
                </a:cubicBezTo>
                <a:lnTo>
                  <a:pt x="11115" y="3002"/>
                </a:lnTo>
                <a:lnTo>
                  <a:pt x="9657" y="3072"/>
                </a:lnTo>
                <a:cubicBezTo>
                  <a:pt x="9631" y="3012"/>
                  <a:pt x="9604" y="2953"/>
                  <a:pt x="9578" y="2893"/>
                </a:cubicBezTo>
                <a:lnTo>
                  <a:pt x="8890" y="2693"/>
                </a:lnTo>
                <a:cubicBezTo>
                  <a:pt x="8870" y="2548"/>
                  <a:pt x="8849" y="2402"/>
                  <a:pt x="8829" y="2257"/>
                </a:cubicBezTo>
                <a:lnTo>
                  <a:pt x="7778" y="1711"/>
                </a:lnTo>
                <a:lnTo>
                  <a:pt x="7430" y="1763"/>
                </a:lnTo>
                <a:lnTo>
                  <a:pt x="7096" y="1550"/>
                </a:lnTo>
                <a:lnTo>
                  <a:pt x="7865" y="1254"/>
                </a:lnTo>
                <a:lnTo>
                  <a:pt x="7865" y="480"/>
                </a:lnTo>
                <a:lnTo>
                  <a:pt x="6669"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8" name="Freeform 233"/>
          <p:cNvSpPr>
            <a:spLocks/>
          </p:cNvSpPr>
          <p:nvPr/>
        </p:nvSpPr>
        <p:spPr bwMode="auto">
          <a:xfrm>
            <a:off x="6797675" y="3925888"/>
            <a:ext cx="88900" cy="49212"/>
          </a:xfrm>
          <a:custGeom>
            <a:avLst/>
            <a:gdLst>
              <a:gd name="T0" fmla="*/ 0 w 348468"/>
              <a:gd name="T1" fmla="*/ 34950 h 191264"/>
              <a:gd name="T2" fmla="*/ 26039 w 348468"/>
              <a:gd name="T3" fmla="*/ 49064 h 191264"/>
              <a:gd name="T4" fmla="*/ 41396 w 348468"/>
              <a:gd name="T5" fmla="*/ 41671 h 191264"/>
              <a:gd name="T6" fmla="*/ 55417 w 348468"/>
              <a:gd name="T7" fmla="*/ 48392 h 191264"/>
              <a:gd name="T8" fmla="*/ 82792 w 348468"/>
              <a:gd name="T9" fmla="*/ 43015 h 191264"/>
              <a:gd name="T10" fmla="*/ 88801 w 348468"/>
              <a:gd name="T11" fmla="*/ 26884 h 191264"/>
              <a:gd name="T12" fmla="*/ 64764 w 348468"/>
              <a:gd name="T13" fmla="*/ 1344 h 191264"/>
              <a:gd name="T14" fmla="*/ 42731 w 348468"/>
              <a:gd name="T15" fmla="*/ 5377 h 191264"/>
              <a:gd name="T16" fmla="*/ 29378 w 348468"/>
              <a:gd name="T17" fmla="*/ 0 h 191264"/>
              <a:gd name="T18" fmla="*/ 7345 w 348468"/>
              <a:gd name="T19" fmla="*/ 18819 h 191264"/>
              <a:gd name="T20" fmla="*/ 0 w 348468"/>
              <a:gd name="T21" fmla="*/ 34950 h 1912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48468" h="191264">
                <a:moveTo>
                  <a:pt x="0" y="136243"/>
                </a:moveTo>
                <a:lnTo>
                  <a:pt x="102182" y="191264"/>
                </a:lnTo>
                <a:lnTo>
                  <a:pt x="162443" y="162443"/>
                </a:lnTo>
                <a:lnTo>
                  <a:pt x="217465" y="188644"/>
                </a:lnTo>
                <a:lnTo>
                  <a:pt x="324887" y="167683"/>
                </a:lnTo>
                <a:lnTo>
                  <a:pt x="348468" y="104802"/>
                </a:lnTo>
                <a:lnTo>
                  <a:pt x="254145" y="5240"/>
                </a:lnTo>
                <a:lnTo>
                  <a:pt x="167684" y="20960"/>
                </a:lnTo>
                <a:lnTo>
                  <a:pt x="115282" y="0"/>
                </a:lnTo>
                <a:lnTo>
                  <a:pt x="28821" y="73361"/>
                </a:lnTo>
                <a:lnTo>
                  <a:pt x="0" y="136243"/>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19" name="Freeform 448"/>
          <p:cNvSpPr>
            <a:spLocks/>
          </p:cNvSpPr>
          <p:nvPr/>
        </p:nvSpPr>
        <p:spPr bwMode="auto">
          <a:xfrm>
            <a:off x="7132638" y="4551363"/>
            <a:ext cx="128587" cy="147637"/>
          </a:xfrm>
          <a:custGeom>
            <a:avLst/>
            <a:gdLst>
              <a:gd name="T0" fmla="*/ 0 w 675"/>
              <a:gd name="T1" fmla="*/ 2147483647 h 773"/>
              <a:gd name="T2" fmla="*/ 2147483647 w 675"/>
              <a:gd name="T3" fmla="*/ 2147483647 h 773"/>
              <a:gd name="T4" fmla="*/ 2147483647 w 675"/>
              <a:gd name="T5" fmla="*/ 2147483647 h 773"/>
              <a:gd name="T6" fmla="*/ 2147483647 w 675"/>
              <a:gd name="T7" fmla="*/ 2147483647 h 773"/>
              <a:gd name="T8" fmla="*/ 2147483647 w 675"/>
              <a:gd name="T9" fmla="*/ 2147483647 h 773"/>
              <a:gd name="T10" fmla="*/ 2147483647 w 675"/>
              <a:gd name="T11" fmla="*/ 2147483647 h 773"/>
              <a:gd name="T12" fmla="*/ 2147483647 w 675"/>
              <a:gd name="T13" fmla="*/ 2147483647 h 773"/>
              <a:gd name="T14" fmla="*/ 2147483647 w 675"/>
              <a:gd name="T15" fmla="*/ 2147483647 h 773"/>
              <a:gd name="T16" fmla="*/ 2147483647 w 675"/>
              <a:gd name="T17" fmla="*/ 2147483647 h 773"/>
              <a:gd name="T18" fmla="*/ 2147483647 w 675"/>
              <a:gd name="T19" fmla="*/ 2147483647 h 773"/>
              <a:gd name="T20" fmla="*/ 2147483647 w 675"/>
              <a:gd name="T21" fmla="*/ 2147483647 h 773"/>
              <a:gd name="T22" fmla="*/ 2147483647 w 675"/>
              <a:gd name="T23" fmla="*/ 2147483647 h 773"/>
              <a:gd name="T24" fmla="*/ 2147483647 w 675"/>
              <a:gd name="T25" fmla="*/ 2147483647 h 773"/>
              <a:gd name="T26" fmla="*/ 2147483647 w 675"/>
              <a:gd name="T27" fmla="*/ 0 h 773"/>
              <a:gd name="T28" fmla="*/ 0 w 675"/>
              <a:gd name="T29" fmla="*/ 2147483647 h 7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75" h="773">
                <a:moveTo>
                  <a:pt x="0" y="41"/>
                </a:moveTo>
                <a:lnTo>
                  <a:pt x="75" y="339"/>
                </a:lnTo>
                <a:lnTo>
                  <a:pt x="273" y="579"/>
                </a:lnTo>
                <a:lnTo>
                  <a:pt x="605" y="769"/>
                </a:lnTo>
                <a:lnTo>
                  <a:pt x="675" y="773"/>
                </a:lnTo>
                <a:lnTo>
                  <a:pt x="563" y="583"/>
                </a:lnTo>
                <a:lnTo>
                  <a:pt x="493" y="521"/>
                </a:lnTo>
                <a:lnTo>
                  <a:pt x="493" y="269"/>
                </a:lnTo>
                <a:lnTo>
                  <a:pt x="323" y="78"/>
                </a:lnTo>
                <a:lnTo>
                  <a:pt x="286" y="58"/>
                </a:lnTo>
                <a:lnTo>
                  <a:pt x="253" y="111"/>
                </a:lnTo>
                <a:lnTo>
                  <a:pt x="141" y="128"/>
                </a:lnTo>
                <a:lnTo>
                  <a:pt x="145" y="70"/>
                </a:lnTo>
                <a:lnTo>
                  <a:pt x="17" y="0"/>
                </a:lnTo>
                <a:lnTo>
                  <a:pt x="0" y="41"/>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20" name="Freeform 330"/>
          <p:cNvSpPr>
            <a:spLocks/>
          </p:cNvSpPr>
          <p:nvPr/>
        </p:nvSpPr>
        <p:spPr bwMode="auto">
          <a:xfrm>
            <a:off x="7167563" y="4094163"/>
            <a:ext cx="200025" cy="393700"/>
          </a:xfrm>
          <a:custGeom>
            <a:avLst/>
            <a:gdLst>
              <a:gd name="T0" fmla="*/ 2147483647 w 138"/>
              <a:gd name="T1" fmla="*/ 0 h 271"/>
              <a:gd name="T2" fmla="*/ 2147483647 w 138"/>
              <a:gd name="T3" fmla="*/ 0 h 271"/>
              <a:gd name="T4" fmla="*/ 0 w 138"/>
              <a:gd name="T5" fmla="*/ 2147483647 h 271"/>
              <a:gd name="T6" fmla="*/ 2147483647 w 138"/>
              <a:gd name="T7" fmla="*/ 2147483647 h 271"/>
              <a:gd name="T8" fmla="*/ 2147483647 w 138"/>
              <a:gd name="T9" fmla="*/ 2147483647 h 271"/>
              <a:gd name="T10" fmla="*/ 2147483647 w 138"/>
              <a:gd name="T11" fmla="*/ 2147483647 h 271"/>
              <a:gd name="T12" fmla="*/ 2147483647 w 138"/>
              <a:gd name="T13" fmla="*/ 2147483647 h 271"/>
              <a:gd name="T14" fmla="*/ 2147483647 w 138"/>
              <a:gd name="T15" fmla="*/ 2147483647 h 271"/>
              <a:gd name="T16" fmla="*/ 2147483647 w 138"/>
              <a:gd name="T17" fmla="*/ 2147483647 h 271"/>
              <a:gd name="T18" fmla="*/ 2147483647 w 138"/>
              <a:gd name="T19" fmla="*/ 2147483647 h 271"/>
              <a:gd name="T20" fmla="*/ 2147483647 w 138"/>
              <a:gd name="T21" fmla="*/ 2147483647 h 271"/>
              <a:gd name="T22" fmla="*/ 2147483647 w 138"/>
              <a:gd name="T23" fmla="*/ 2147483647 h 271"/>
              <a:gd name="T24" fmla="*/ 2147483647 w 138"/>
              <a:gd name="T25" fmla="*/ 2147483647 h 271"/>
              <a:gd name="T26" fmla="*/ 2147483647 w 138"/>
              <a:gd name="T27" fmla="*/ 2147483647 h 271"/>
              <a:gd name="T28" fmla="*/ 2147483647 w 138"/>
              <a:gd name="T29" fmla="*/ 2147483647 h 271"/>
              <a:gd name="T30" fmla="*/ 2147483647 w 138"/>
              <a:gd name="T31" fmla="*/ 2147483647 h 271"/>
              <a:gd name="T32" fmla="*/ 2147483647 w 138"/>
              <a:gd name="T33" fmla="*/ 2147483647 h 271"/>
              <a:gd name="T34" fmla="*/ 2147483647 w 138"/>
              <a:gd name="T35" fmla="*/ 2147483647 h 271"/>
              <a:gd name="T36" fmla="*/ 2147483647 w 138"/>
              <a:gd name="T37" fmla="*/ 2147483647 h 271"/>
              <a:gd name="T38" fmla="*/ 2147483647 w 138"/>
              <a:gd name="T39" fmla="*/ 2147483647 h 271"/>
              <a:gd name="T40" fmla="*/ 2147483647 w 138"/>
              <a:gd name="T41" fmla="*/ 2147483647 h 271"/>
              <a:gd name="T42" fmla="*/ 2147483647 w 138"/>
              <a:gd name="T43" fmla="*/ 2147483647 h 271"/>
              <a:gd name="T44" fmla="*/ 2147483647 w 138"/>
              <a:gd name="T45" fmla="*/ 2147483647 h 271"/>
              <a:gd name="T46" fmla="*/ 2147483647 w 138"/>
              <a:gd name="T47" fmla="*/ 2147483647 h 271"/>
              <a:gd name="T48" fmla="*/ 2147483647 w 138"/>
              <a:gd name="T49" fmla="*/ 2147483647 h 271"/>
              <a:gd name="T50" fmla="*/ 2147483647 w 138"/>
              <a:gd name="T51" fmla="*/ 2147483647 h 271"/>
              <a:gd name="T52" fmla="*/ 2147483647 w 138"/>
              <a:gd name="T53" fmla="*/ 2147483647 h 271"/>
              <a:gd name="T54" fmla="*/ 2147483647 w 138"/>
              <a:gd name="T55" fmla="*/ 2147483647 h 271"/>
              <a:gd name="T56" fmla="*/ 2147483647 w 138"/>
              <a:gd name="T57" fmla="*/ 0 h 2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38" h="271">
                <a:moveTo>
                  <a:pt x="66" y="0"/>
                </a:moveTo>
                <a:lnTo>
                  <a:pt x="6" y="0"/>
                </a:lnTo>
                <a:lnTo>
                  <a:pt x="0" y="24"/>
                </a:lnTo>
                <a:lnTo>
                  <a:pt x="6" y="24"/>
                </a:lnTo>
                <a:lnTo>
                  <a:pt x="18" y="42"/>
                </a:lnTo>
                <a:lnTo>
                  <a:pt x="36" y="48"/>
                </a:lnTo>
                <a:lnTo>
                  <a:pt x="42" y="60"/>
                </a:lnTo>
                <a:lnTo>
                  <a:pt x="36" y="72"/>
                </a:lnTo>
                <a:lnTo>
                  <a:pt x="54" y="96"/>
                </a:lnTo>
                <a:lnTo>
                  <a:pt x="78" y="126"/>
                </a:lnTo>
                <a:lnTo>
                  <a:pt x="96" y="144"/>
                </a:lnTo>
                <a:lnTo>
                  <a:pt x="96" y="175"/>
                </a:lnTo>
                <a:lnTo>
                  <a:pt x="96" y="211"/>
                </a:lnTo>
                <a:lnTo>
                  <a:pt x="78" y="223"/>
                </a:lnTo>
                <a:lnTo>
                  <a:pt x="60" y="229"/>
                </a:lnTo>
                <a:lnTo>
                  <a:pt x="54" y="241"/>
                </a:lnTo>
                <a:lnTo>
                  <a:pt x="42" y="247"/>
                </a:lnTo>
                <a:lnTo>
                  <a:pt x="48" y="253"/>
                </a:lnTo>
                <a:lnTo>
                  <a:pt x="66" y="271"/>
                </a:lnTo>
                <a:lnTo>
                  <a:pt x="108" y="241"/>
                </a:lnTo>
                <a:lnTo>
                  <a:pt x="138" y="211"/>
                </a:lnTo>
                <a:lnTo>
                  <a:pt x="114" y="132"/>
                </a:lnTo>
                <a:lnTo>
                  <a:pt x="102" y="114"/>
                </a:lnTo>
                <a:lnTo>
                  <a:pt x="78" y="84"/>
                </a:lnTo>
                <a:lnTo>
                  <a:pt x="66" y="60"/>
                </a:lnTo>
                <a:lnTo>
                  <a:pt x="78" y="48"/>
                </a:lnTo>
                <a:lnTo>
                  <a:pt x="96" y="36"/>
                </a:lnTo>
                <a:lnTo>
                  <a:pt x="90" y="18"/>
                </a:lnTo>
                <a:lnTo>
                  <a:pt x="66"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21" name="Freeform 329"/>
          <p:cNvSpPr>
            <a:spLocks/>
          </p:cNvSpPr>
          <p:nvPr/>
        </p:nvSpPr>
        <p:spPr bwMode="auto">
          <a:xfrm>
            <a:off x="7105650" y="4119563"/>
            <a:ext cx="211138" cy="230187"/>
          </a:xfrm>
          <a:custGeom>
            <a:avLst/>
            <a:gdLst>
              <a:gd name="T0" fmla="*/ 3492879 w 10000"/>
              <a:gd name="T1" fmla="*/ 4713787 h 10000"/>
              <a:gd name="T2" fmla="*/ 4027778 w 10000"/>
              <a:gd name="T3" fmla="*/ 4795308 h 10000"/>
              <a:gd name="T4" fmla="*/ 4027778 w 10000"/>
              <a:gd name="T5" fmla="*/ 3811312 h 10000"/>
              <a:gd name="T6" fmla="*/ 3502561 w 10000"/>
              <a:gd name="T7" fmla="*/ 3238759 h 10000"/>
              <a:gd name="T8" fmla="*/ 2802125 w 10000"/>
              <a:gd name="T9" fmla="*/ 2286884 h 10000"/>
              <a:gd name="T10" fmla="*/ 2276508 w 10000"/>
              <a:gd name="T11" fmla="*/ 1522981 h 10000"/>
              <a:gd name="T12" fmla="*/ 2451706 w 10000"/>
              <a:gd name="T13" fmla="*/ 1143201 h 10000"/>
              <a:gd name="T14" fmla="*/ 2276508 w 10000"/>
              <a:gd name="T15" fmla="*/ 762455 h 10000"/>
              <a:gd name="T16" fmla="*/ 1751270 w 10000"/>
              <a:gd name="T17" fmla="*/ 571129 h 10000"/>
              <a:gd name="T18" fmla="*/ 1400852 w 10000"/>
              <a:gd name="T19" fmla="*/ 0 h 10000"/>
              <a:gd name="T20" fmla="*/ 1225653 w 10000"/>
              <a:gd name="T21" fmla="*/ 0 h 10000"/>
              <a:gd name="T22" fmla="*/ 350418 w 10000"/>
              <a:gd name="T23" fmla="*/ 189902 h 10000"/>
              <a:gd name="T24" fmla="*/ 0 w 10000"/>
              <a:gd name="T25" fmla="*/ 762455 h 10000"/>
              <a:gd name="T26" fmla="*/ 175199 w 10000"/>
              <a:gd name="T27" fmla="*/ 1143201 h 10000"/>
              <a:gd name="T28" fmla="*/ 350418 w 10000"/>
              <a:gd name="T29" fmla="*/ 2286884 h 10000"/>
              <a:gd name="T30" fmla="*/ 1576071 w 10000"/>
              <a:gd name="T31" fmla="*/ 2286884 h 10000"/>
              <a:gd name="T32" fmla="*/ 2101288 w 10000"/>
              <a:gd name="T33" fmla="*/ 2476786 h 10000"/>
              <a:gd name="T34" fmla="*/ 2976923 w 10000"/>
              <a:gd name="T35" fmla="*/ 4001214 h 10000"/>
              <a:gd name="T36" fmla="*/ 2802125 w 10000"/>
              <a:gd name="T37" fmla="*/ 4604465 h 10000"/>
              <a:gd name="T38" fmla="*/ 3492879 w 10000"/>
              <a:gd name="T39" fmla="*/ 4713787 h 10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0000" h="10000">
                <a:moveTo>
                  <a:pt x="8672" y="9830"/>
                </a:moveTo>
                <a:lnTo>
                  <a:pt x="10000" y="10000"/>
                </a:lnTo>
                <a:lnTo>
                  <a:pt x="10000" y="7948"/>
                </a:lnTo>
                <a:lnTo>
                  <a:pt x="8696" y="6754"/>
                </a:lnTo>
                <a:lnTo>
                  <a:pt x="6957" y="4769"/>
                </a:lnTo>
                <a:lnTo>
                  <a:pt x="5652" y="3176"/>
                </a:lnTo>
                <a:lnTo>
                  <a:pt x="6087" y="2384"/>
                </a:lnTo>
                <a:lnTo>
                  <a:pt x="5652" y="1590"/>
                </a:lnTo>
                <a:lnTo>
                  <a:pt x="4348" y="1191"/>
                </a:lnTo>
                <a:lnTo>
                  <a:pt x="3478" y="0"/>
                </a:lnTo>
                <a:lnTo>
                  <a:pt x="3043" y="0"/>
                </a:lnTo>
                <a:lnTo>
                  <a:pt x="870" y="396"/>
                </a:lnTo>
                <a:lnTo>
                  <a:pt x="0" y="1590"/>
                </a:lnTo>
                <a:lnTo>
                  <a:pt x="435" y="2384"/>
                </a:lnTo>
                <a:lnTo>
                  <a:pt x="870" y="4769"/>
                </a:lnTo>
                <a:lnTo>
                  <a:pt x="3913" y="4769"/>
                </a:lnTo>
                <a:lnTo>
                  <a:pt x="5217" y="5165"/>
                </a:lnTo>
                <a:lnTo>
                  <a:pt x="7391" y="8344"/>
                </a:lnTo>
                <a:lnTo>
                  <a:pt x="6957" y="9602"/>
                </a:lnTo>
                <a:lnTo>
                  <a:pt x="8672" y="983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22" name="Freeform 447"/>
          <p:cNvSpPr>
            <a:spLocks/>
          </p:cNvSpPr>
          <p:nvPr/>
        </p:nvSpPr>
        <p:spPr bwMode="auto">
          <a:xfrm>
            <a:off x="6907213" y="3981450"/>
            <a:ext cx="269875" cy="490538"/>
          </a:xfrm>
          <a:custGeom>
            <a:avLst/>
            <a:gdLst>
              <a:gd name="T0" fmla="*/ 140102 w 12864"/>
              <a:gd name="T1" fmla="*/ 0 h 10000"/>
              <a:gd name="T2" fmla="*/ 109599 w 12864"/>
              <a:gd name="T3" fmla="*/ 30737 h 10000"/>
              <a:gd name="T4" fmla="*/ 94725 w 12864"/>
              <a:gd name="T5" fmla="*/ 38973 h 10000"/>
              <a:gd name="T6" fmla="*/ 90019 w 12864"/>
              <a:gd name="T7" fmla="*/ 29511 h 10000"/>
              <a:gd name="T8" fmla="*/ 38865 w 12864"/>
              <a:gd name="T9" fmla="*/ 74073 h 10000"/>
              <a:gd name="T10" fmla="*/ 7584 w 12864"/>
              <a:gd name="T11" fmla="*/ 132360 h 10000"/>
              <a:gd name="T12" fmla="*/ 0 w 12864"/>
              <a:gd name="T13" fmla="*/ 172902 h 10000"/>
              <a:gd name="T14" fmla="*/ 51806 w 12864"/>
              <a:gd name="T15" fmla="*/ 264769 h 10000"/>
              <a:gd name="T16" fmla="*/ 40167 w 12864"/>
              <a:gd name="T17" fmla="*/ 314527 h 10000"/>
              <a:gd name="T18" fmla="*/ 99809 w 12864"/>
              <a:gd name="T19" fmla="*/ 324135 h 10000"/>
              <a:gd name="T20" fmla="*/ 134031 w 12864"/>
              <a:gd name="T21" fmla="*/ 322469 h 10000"/>
              <a:gd name="T22" fmla="*/ 114977 w 12864"/>
              <a:gd name="T23" fmla="*/ 283888 h 10000"/>
              <a:gd name="T24" fmla="*/ 127561 w 12864"/>
              <a:gd name="T25" fmla="*/ 294379 h 10000"/>
              <a:gd name="T26" fmla="*/ 140397 w 12864"/>
              <a:gd name="T27" fmla="*/ 350657 h 10000"/>
              <a:gd name="T28" fmla="*/ 155207 w 12864"/>
              <a:gd name="T29" fmla="*/ 392914 h 10000"/>
              <a:gd name="T30" fmla="*/ 158736 w 12864"/>
              <a:gd name="T31" fmla="*/ 490223 h 10000"/>
              <a:gd name="T32" fmla="*/ 189219 w 12864"/>
              <a:gd name="T33" fmla="*/ 435514 h 10000"/>
              <a:gd name="T34" fmla="*/ 176005 w 12864"/>
              <a:gd name="T35" fmla="*/ 339970 h 10000"/>
              <a:gd name="T36" fmla="*/ 154472 w 12864"/>
              <a:gd name="T37" fmla="*/ 312811 h 10000"/>
              <a:gd name="T38" fmla="*/ 165228 w 12864"/>
              <a:gd name="T39" fmla="*/ 291094 h 10000"/>
              <a:gd name="T40" fmla="*/ 163421 w 12864"/>
              <a:gd name="T41" fmla="*/ 273054 h 10000"/>
              <a:gd name="T42" fmla="*/ 134724 w 12864"/>
              <a:gd name="T43" fmla="*/ 235062 h 10000"/>
              <a:gd name="T44" fmla="*/ 149073 w 12864"/>
              <a:gd name="T45" fmla="*/ 206139 h 10000"/>
              <a:gd name="T46" fmla="*/ 166299 w 12864"/>
              <a:gd name="T47" fmla="*/ 205698 h 10000"/>
              <a:gd name="T48" fmla="*/ 203463 w 12864"/>
              <a:gd name="T49" fmla="*/ 187314 h 10000"/>
              <a:gd name="T50" fmla="*/ 216950 w 12864"/>
              <a:gd name="T51" fmla="*/ 171578 h 10000"/>
              <a:gd name="T52" fmla="*/ 233504 w 12864"/>
              <a:gd name="T53" fmla="*/ 147165 h 10000"/>
              <a:gd name="T54" fmla="*/ 270247 w 12864"/>
              <a:gd name="T55" fmla="*/ 142704 h 10000"/>
              <a:gd name="T56" fmla="*/ 257642 w 12864"/>
              <a:gd name="T57" fmla="*/ 100594 h 10000"/>
              <a:gd name="T58" fmla="*/ 232180 w 12864"/>
              <a:gd name="T59" fmla="*/ 84662 h 10000"/>
              <a:gd name="T60" fmla="*/ 199765 w 12864"/>
              <a:gd name="T61" fmla="*/ 79661 h 10000"/>
              <a:gd name="T62" fmla="*/ 163400 w 12864"/>
              <a:gd name="T63" fmla="*/ 83877 h 10000"/>
              <a:gd name="T64" fmla="*/ 156089 w 12864"/>
              <a:gd name="T65" fmla="*/ 86426 h 10000"/>
              <a:gd name="T66" fmla="*/ 149073 w 12864"/>
              <a:gd name="T67" fmla="*/ 75985 h 10000"/>
              <a:gd name="T68" fmla="*/ 165228 w 12864"/>
              <a:gd name="T69" fmla="*/ 61474 h 10000"/>
              <a:gd name="T70" fmla="*/ 165228 w 12864"/>
              <a:gd name="T71" fmla="*/ 23531 h 10000"/>
              <a:gd name="T72" fmla="*/ 140102 w 12864"/>
              <a:gd name="T73" fmla="*/ 0 h 100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864" h="10000">
                <a:moveTo>
                  <a:pt x="6669" y="0"/>
                </a:moveTo>
                <a:lnTo>
                  <a:pt x="5217" y="627"/>
                </a:lnTo>
                <a:lnTo>
                  <a:pt x="4509" y="795"/>
                </a:lnTo>
                <a:lnTo>
                  <a:pt x="4285" y="602"/>
                </a:lnTo>
                <a:lnTo>
                  <a:pt x="1850" y="1511"/>
                </a:lnTo>
                <a:lnTo>
                  <a:pt x="361" y="2700"/>
                </a:lnTo>
                <a:lnTo>
                  <a:pt x="0" y="3527"/>
                </a:lnTo>
                <a:lnTo>
                  <a:pt x="2466" y="5401"/>
                </a:lnTo>
                <a:lnTo>
                  <a:pt x="1912" y="6416"/>
                </a:lnTo>
                <a:cubicBezTo>
                  <a:pt x="2658" y="6304"/>
                  <a:pt x="4006" y="6725"/>
                  <a:pt x="4751" y="6612"/>
                </a:cubicBezTo>
                <a:lnTo>
                  <a:pt x="6380" y="6578"/>
                </a:lnTo>
                <a:lnTo>
                  <a:pt x="5473" y="5791"/>
                </a:lnTo>
                <a:lnTo>
                  <a:pt x="6072" y="6005"/>
                </a:lnTo>
                <a:lnTo>
                  <a:pt x="6683" y="7153"/>
                </a:lnTo>
                <a:lnTo>
                  <a:pt x="7388" y="8015"/>
                </a:lnTo>
                <a:cubicBezTo>
                  <a:pt x="7359" y="8285"/>
                  <a:pt x="7584" y="9729"/>
                  <a:pt x="7556" y="10000"/>
                </a:cubicBezTo>
                <a:lnTo>
                  <a:pt x="9007" y="8884"/>
                </a:lnTo>
                <a:lnTo>
                  <a:pt x="8378" y="6935"/>
                </a:lnTo>
                <a:lnTo>
                  <a:pt x="7353" y="6381"/>
                </a:lnTo>
                <a:lnTo>
                  <a:pt x="7865" y="5938"/>
                </a:lnTo>
                <a:cubicBezTo>
                  <a:pt x="7836" y="5815"/>
                  <a:pt x="7808" y="5693"/>
                  <a:pt x="7779" y="5570"/>
                </a:cubicBezTo>
                <a:lnTo>
                  <a:pt x="6413" y="4795"/>
                </a:lnTo>
                <a:lnTo>
                  <a:pt x="7096" y="4205"/>
                </a:lnTo>
                <a:lnTo>
                  <a:pt x="7916" y="4196"/>
                </a:lnTo>
                <a:lnTo>
                  <a:pt x="9685" y="3821"/>
                </a:lnTo>
                <a:cubicBezTo>
                  <a:pt x="9793" y="3687"/>
                  <a:pt x="10219" y="3634"/>
                  <a:pt x="10327" y="3500"/>
                </a:cubicBezTo>
                <a:lnTo>
                  <a:pt x="11115" y="3002"/>
                </a:lnTo>
                <a:cubicBezTo>
                  <a:pt x="11093" y="2923"/>
                  <a:pt x="12886" y="2990"/>
                  <a:pt x="12864" y="2911"/>
                </a:cubicBezTo>
                <a:lnTo>
                  <a:pt x="12264" y="2052"/>
                </a:lnTo>
                <a:cubicBezTo>
                  <a:pt x="12238" y="1992"/>
                  <a:pt x="11078" y="1787"/>
                  <a:pt x="11052" y="1727"/>
                </a:cubicBezTo>
                <a:cubicBezTo>
                  <a:pt x="11067" y="1385"/>
                  <a:pt x="9494" y="1967"/>
                  <a:pt x="9509" y="1625"/>
                </a:cubicBezTo>
                <a:lnTo>
                  <a:pt x="7778" y="1711"/>
                </a:lnTo>
                <a:lnTo>
                  <a:pt x="7430" y="1763"/>
                </a:lnTo>
                <a:lnTo>
                  <a:pt x="7096" y="1550"/>
                </a:lnTo>
                <a:lnTo>
                  <a:pt x="7865" y="1254"/>
                </a:lnTo>
                <a:lnTo>
                  <a:pt x="7865" y="480"/>
                </a:lnTo>
                <a:lnTo>
                  <a:pt x="6669" y="0"/>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23" name="Freeform 329"/>
          <p:cNvSpPr>
            <a:spLocks/>
          </p:cNvSpPr>
          <p:nvPr/>
        </p:nvSpPr>
        <p:spPr bwMode="auto">
          <a:xfrm>
            <a:off x="7169150" y="4335463"/>
            <a:ext cx="147638" cy="117475"/>
          </a:xfrm>
          <a:custGeom>
            <a:avLst/>
            <a:gdLst>
              <a:gd name="T0" fmla="*/ 1600556 w 10000"/>
              <a:gd name="T1" fmla="*/ 81975 h 6448"/>
              <a:gd name="T2" fmla="*/ 1445592 w 10000"/>
              <a:gd name="T3" fmla="*/ 45416 h 6448"/>
              <a:gd name="T4" fmla="*/ 1103517 w 10000"/>
              <a:gd name="T5" fmla="*/ 0 h 6448"/>
              <a:gd name="T6" fmla="*/ 367770 w 10000"/>
              <a:gd name="T7" fmla="*/ 151157 h 6448"/>
              <a:gd name="T8" fmla="*/ 0 w 10000"/>
              <a:gd name="T9" fmla="*/ 453763 h 6448"/>
              <a:gd name="T10" fmla="*/ 0 w 10000"/>
              <a:gd name="T11" fmla="*/ 1058391 h 6448"/>
              <a:gd name="T12" fmla="*/ 612960 w 10000"/>
              <a:gd name="T13" fmla="*/ 1813557 h 6448"/>
              <a:gd name="T14" fmla="*/ 858135 w 10000"/>
              <a:gd name="T15" fmla="*/ 1965024 h 6448"/>
              <a:gd name="T16" fmla="*/ 1103517 w 10000"/>
              <a:gd name="T17" fmla="*/ 1813557 h 6448"/>
              <a:gd name="T18" fmla="*/ 1225714 w 10000"/>
              <a:gd name="T19" fmla="*/ 1511261 h 6448"/>
              <a:gd name="T20" fmla="*/ 1593882 w 10000"/>
              <a:gd name="T21" fmla="*/ 1361016 h 6448"/>
              <a:gd name="T22" fmla="*/ 1961460 w 10000"/>
              <a:gd name="T23" fmla="*/ 1058391 h 6448"/>
              <a:gd name="T24" fmla="*/ 1961460 w 10000"/>
              <a:gd name="T25" fmla="*/ 151157 h 6448"/>
              <a:gd name="T26" fmla="*/ 1600556 w 10000"/>
              <a:gd name="T27" fmla="*/ 81975 h 64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000" h="6448">
                <a:moveTo>
                  <a:pt x="8160" y="269"/>
                </a:moveTo>
                <a:cubicBezTo>
                  <a:pt x="7722" y="211"/>
                  <a:pt x="7792" y="194"/>
                  <a:pt x="7370" y="149"/>
                </a:cubicBezTo>
                <a:lnTo>
                  <a:pt x="5626" y="0"/>
                </a:lnTo>
                <a:lnTo>
                  <a:pt x="1875" y="496"/>
                </a:lnTo>
                <a:lnTo>
                  <a:pt x="0" y="1489"/>
                </a:lnTo>
                <a:lnTo>
                  <a:pt x="0" y="3473"/>
                </a:lnTo>
                <a:lnTo>
                  <a:pt x="3125" y="5951"/>
                </a:lnTo>
                <a:lnTo>
                  <a:pt x="4375" y="6448"/>
                </a:lnTo>
                <a:lnTo>
                  <a:pt x="5626" y="5951"/>
                </a:lnTo>
                <a:lnTo>
                  <a:pt x="6249" y="4959"/>
                </a:lnTo>
                <a:lnTo>
                  <a:pt x="8126" y="4466"/>
                </a:lnTo>
                <a:lnTo>
                  <a:pt x="10000" y="3473"/>
                </a:lnTo>
                <a:lnTo>
                  <a:pt x="10000" y="496"/>
                </a:lnTo>
                <a:lnTo>
                  <a:pt x="8160" y="269"/>
                </a:lnTo>
                <a:close/>
              </a:path>
            </a:pathLst>
          </a:custGeom>
          <a:solidFill>
            <a:schemeClr val="accent3">
              <a:lumMod val="75000"/>
            </a:schemeClr>
          </a:solidFill>
          <a:ln w="9525">
            <a:solidFill>
              <a:schemeClr val="accent3">
                <a:lumMod val="50000"/>
              </a:schemeClr>
            </a:solidFill>
            <a:round/>
            <a:headEnd/>
            <a:tailEnd/>
          </a:ln>
        </p:spPr>
        <p:txBody>
          <a:bodyPr/>
          <a:lstStyle/>
          <a:p>
            <a:endParaRPr lang="en-GB"/>
          </a:p>
        </p:txBody>
      </p:sp>
      <p:sp>
        <p:nvSpPr>
          <p:cNvPr id="228" name="Oval 227"/>
          <p:cNvSpPr/>
          <p:nvPr/>
        </p:nvSpPr>
        <p:spPr>
          <a:xfrm>
            <a:off x="3589863" y="1092725"/>
            <a:ext cx="1152000" cy="1152000"/>
          </a:xfrm>
          <a:prstGeom prst="ellipse">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$30.4</a:t>
            </a:r>
          </a:p>
          <a:p>
            <a:pPr algn="ctr"/>
            <a:r>
              <a:rPr lang="en-GB" dirty="0" err="1" smtClean="0"/>
              <a:t>bn</a:t>
            </a:r>
            <a:endParaRPr lang="en-GB" dirty="0"/>
          </a:p>
        </p:txBody>
      </p:sp>
      <p:sp>
        <p:nvSpPr>
          <p:cNvPr id="238" name="Oval 237"/>
          <p:cNvSpPr/>
          <p:nvPr/>
        </p:nvSpPr>
        <p:spPr>
          <a:xfrm>
            <a:off x="5000450" y="1252625"/>
            <a:ext cx="756000" cy="7560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1400" dirty="0" smtClean="0"/>
              <a:t>$14.2bn</a:t>
            </a:r>
            <a:endParaRPr lang="en-GB" sz="1400" dirty="0"/>
          </a:p>
        </p:txBody>
      </p:sp>
      <p:sp>
        <p:nvSpPr>
          <p:cNvPr id="240" name="Oval 239"/>
          <p:cNvSpPr/>
          <p:nvPr/>
        </p:nvSpPr>
        <p:spPr>
          <a:xfrm>
            <a:off x="967606" y="1549400"/>
            <a:ext cx="504000" cy="5040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smtClean="0">
                <a:solidFill>
                  <a:schemeClr val="tx1"/>
                </a:solidFill>
              </a:rPr>
              <a:t>$6.6</a:t>
            </a:r>
          </a:p>
          <a:p>
            <a:pPr algn="ctr"/>
            <a:r>
              <a:rPr lang="en-GB" sz="1200" dirty="0" err="1" smtClean="0">
                <a:solidFill>
                  <a:schemeClr val="tx1"/>
                </a:solidFill>
              </a:rPr>
              <a:t>bn</a:t>
            </a:r>
            <a:endParaRPr lang="en-GB" sz="1200" dirty="0">
              <a:solidFill>
                <a:schemeClr val="tx1"/>
              </a:solidFill>
            </a:endParaRPr>
          </a:p>
        </p:txBody>
      </p:sp>
      <p:sp>
        <p:nvSpPr>
          <p:cNvPr id="241" name="Oval 240"/>
          <p:cNvSpPr/>
          <p:nvPr/>
        </p:nvSpPr>
        <p:spPr>
          <a:xfrm>
            <a:off x="342236" y="3217069"/>
            <a:ext cx="1044000" cy="1044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$27.6bn</a:t>
            </a:r>
            <a:endParaRPr lang="en-GB" dirty="0"/>
          </a:p>
        </p:txBody>
      </p:sp>
      <p:sp>
        <p:nvSpPr>
          <p:cNvPr id="242" name="Oval 241"/>
          <p:cNvSpPr/>
          <p:nvPr/>
        </p:nvSpPr>
        <p:spPr>
          <a:xfrm>
            <a:off x="7848786" y="3748395"/>
            <a:ext cx="501277" cy="496094"/>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smtClean="0">
                <a:solidFill>
                  <a:schemeClr val="tx1"/>
                </a:solidFill>
              </a:rPr>
              <a:t>$ 6.1bn</a:t>
            </a:r>
            <a:endParaRPr lang="en-GB" sz="1200" dirty="0">
              <a:solidFill>
                <a:schemeClr val="tx1"/>
              </a:solidFill>
            </a:endParaRPr>
          </a:p>
        </p:txBody>
      </p:sp>
      <p:sp>
        <p:nvSpPr>
          <p:cNvPr id="243" name="Oval 242"/>
          <p:cNvSpPr/>
          <p:nvPr/>
        </p:nvSpPr>
        <p:spPr>
          <a:xfrm>
            <a:off x="7428325" y="1358138"/>
            <a:ext cx="504000" cy="5040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smtClean="0"/>
              <a:t>$6.7bn</a:t>
            </a:r>
            <a:endParaRPr lang="en-GB" sz="1400" dirty="0"/>
          </a:p>
        </p:txBody>
      </p:sp>
      <p:sp>
        <p:nvSpPr>
          <p:cNvPr id="244" name="Oval 243"/>
          <p:cNvSpPr/>
          <p:nvPr/>
        </p:nvSpPr>
        <p:spPr>
          <a:xfrm>
            <a:off x="5891054" y="5085184"/>
            <a:ext cx="1011238" cy="1008112"/>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ROW</a:t>
            </a:r>
          </a:p>
          <a:p>
            <a:pPr algn="ctr"/>
            <a:r>
              <a:rPr lang="en-GB" sz="1600" dirty="0" smtClean="0"/>
              <a:t>$25.2bn</a:t>
            </a:r>
            <a:endParaRPr lang="en-GB" sz="1600" dirty="0"/>
          </a:p>
        </p:txBody>
      </p:sp>
      <p:sp>
        <p:nvSpPr>
          <p:cNvPr id="2" name="Title 1"/>
          <p:cNvSpPr>
            <a:spLocks noGrp="1"/>
          </p:cNvSpPr>
          <p:nvPr>
            <p:ph type="title"/>
          </p:nvPr>
        </p:nvSpPr>
        <p:spPr>
          <a:xfrm>
            <a:off x="188913" y="556160"/>
            <a:ext cx="8574087" cy="967840"/>
          </a:xfrm>
        </p:spPr>
        <p:txBody>
          <a:bodyPr>
            <a:normAutofit/>
          </a:bodyPr>
          <a:lstStyle/>
          <a:p>
            <a:r>
              <a:rPr lang="en-GB" dirty="0" smtClean="0"/>
              <a:t>Geographic split</a:t>
            </a:r>
            <a:endParaRPr lang="en-GB" dirty="0"/>
          </a:p>
        </p:txBody>
      </p:sp>
    </p:spTree>
    <p:extLst>
      <p:ext uri="{BB962C8B-B14F-4D97-AF65-F5344CB8AC3E}">
        <p14:creationId xmlns:p14="http://schemas.microsoft.com/office/powerpoint/2010/main" val="3441076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9"/>
                                        </p:tgtEl>
                                        <p:attrNameLst>
                                          <p:attrName>style.visibility</p:attrName>
                                        </p:attrNameLst>
                                      </p:cBhvr>
                                      <p:to>
                                        <p:strVal val="visible"/>
                                      </p:to>
                                    </p:set>
                                    <p:anim calcmode="lin" valueType="num">
                                      <p:cBhvr additive="base">
                                        <p:cTn id="7" dur="500" fill="hold"/>
                                        <p:tgtEl>
                                          <p:spTgt spid="239"/>
                                        </p:tgtEl>
                                        <p:attrNameLst>
                                          <p:attrName>ppt_x</p:attrName>
                                        </p:attrNameLst>
                                      </p:cBhvr>
                                      <p:tavLst>
                                        <p:tav tm="0">
                                          <p:val>
                                            <p:strVal val="#ppt_x"/>
                                          </p:val>
                                        </p:tav>
                                        <p:tav tm="100000">
                                          <p:val>
                                            <p:strVal val="#ppt_x"/>
                                          </p:val>
                                        </p:tav>
                                      </p:tavLst>
                                    </p:anim>
                                    <p:anim calcmode="lin" valueType="num">
                                      <p:cBhvr additive="base">
                                        <p:cTn id="8" dur="500" fill="hold"/>
                                        <p:tgtEl>
                                          <p:spTgt spid="239"/>
                                        </p:tgtEl>
                                        <p:attrNameLst>
                                          <p:attrName>ppt_y</p:attrName>
                                        </p:attrNameLst>
                                      </p:cBhvr>
                                      <p:tavLst>
                                        <p:tav tm="0">
                                          <p:val>
                                            <p:strVal val="1+#ppt_h/2"/>
                                          </p:val>
                                        </p:tav>
                                        <p:tav tm="100000">
                                          <p:val>
                                            <p:strVal val="#ppt_y"/>
                                          </p:val>
                                        </p:tav>
                                      </p:tavLst>
                                    </p:anim>
                                  </p:childTnLst>
                                </p:cTn>
                              </p:par>
                              <p:par>
                                <p:cTn id="9" presetID="26" presetClass="emph" presetSubtype="0" fill="hold" nodeType="withEffect">
                                  <p:stCondLst>
                                    <p:cond delay="0"/>
                                  </p:stCondLst>
                                  <p:childTnLst>
                                    <p:animEffect transition="out" filter="fade">
                                      <p:cBhvr>
                                        <p:cTn id="10" dur="500" tmFilter="0, 0; .2, .5; .8, .5; 1, 0"/>
                                        <p:tgtEl>
                                          <p:spTgt spid="160"/>
                                        </p:tgtEl>
                                      </p:cBhvr>
                                    </p:animEffect>
                                    <p:animScale>
                                      <p:cBhvr>
                                        <p:cTn id="11" dur="250" autoRev="1" fill="hold"/>
                                        <p:tgtEl>
                                          <p:spTgt spid="160"/>
                                        </p:tgtEl>
                                      </p:cBhvr>
                                      <p:by x="105000" y="105000"/>
                                    </p:animScale>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228"/>
                                        </p:tgtEl>
                                        <p:attrNameLst>
                                          <p:attrName>style.visibility</p:attrName>
                                        </p:attrNameLst>
                                      </p:cBhvr>
                                      <p:to>
                                        <p:strVal val="visible"/>
                                      </p:to>
                                    </p:set>
                                    <p:anim calcmode="lin" valueType="num">
                                      <p:cBhvr additive="base">
                                        <p:cTn id="16" dur="500" fill="hold"/>
                                        <p:tgtEl>
                                          <p:spTgt spid="228"/>
                                        </p:tgtEl>
                                        <p:attrNameLst>
                                          <p:attrName>ppt_x</p:attrName>
                                        </p:attrNameLst>
                                      </p:cBhvr>
                                      <p:tavLst>
                                        <p:tav tm="0">
                                          <p:val>
                                            <p:strVal val="#ppt_x"/>
                                          </p:val>
                                        </p:tav>
                                        <p:tav tm="100000">
                                          <p:val>
                                            <p:strVal val="#ppt_x"/>
                                          </p:val>
                                        </p:tav>
                                      </p:tavLst>
                                    </p:anim>
                                    <p:anim calcmode="lin" valueType="num">
                                      <p:cBhvr additive="base">
                                        <p:cTn id="17" dur="500" fill="hold"/>
                                        <p:tgtEl>
                                          <p:spTgt spid="228"/>
                                        </p:tgtEl>
                                        <p:attrNameLst>
                                          <p:attrName>ppt_y</p:attrName>
                                        </p:attrNameLst>
                                      </p:cBhvr>
                                      <p:tavLst>
                                        <p:tav tm="0">
                                          <p:val>
                                            <p:strVal val="1+#ppt_h/2"/>
                                          </p:val>
                                        </p:tav>
                                        <p:tav tm="100000">
                                          <p:val>
                                            <p:strVal val="#ppt_y"/>
                                          </p:val>
                                        </p:tav>
                                      </p:tavLst>
                                    </p:anim>
                                  </p:childTnLst>
                                </p:cTn>
                              </p:par>
                              <p:par>
                                <p:cTn id="18" presetID="26" presetClass="emph" presetSubtype="0" fill="hold" grpId="0" nodeType="withEffect">
                                  <p:stCondLst>
                                    <p:cond delay="0"/>
                                  </p:stCondLst>
                                  <p:childTnLst>
                                    <p:animEffect transition="out" filter="fade">
                                      <p:cBhvr>
                                        <p:cTn id="19" dur="500" tmFilter="0, 0; .2, .5; .8, .5; 1, 0"/>
                                        <p:tgtEl>
                                          <p:spTgt spid="9"/>
                                        </p:tgtEl>
                                      </p:cBhvr>
                                    </p:animEffect>
                                    <p:animScale>
                                      <p:cBhvr>
                                        <p:cTn id="20" dur="250" autoRev="1" fill="hold"/>
                                        <p:tgtEl>
                                          <p:spTgt spid="9"/>
                                        </p:tgtEl>
                                      </p:cBhvr>
                                      <p:by x="105000" y="105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1"/>
                                        </p:tgtEl>
                                        <p:attrNameLst>
                                          <p:attrName>style.visibility</p:attrName>
                                        </p:attrNameLst>
                                      </p:cBhvr>
                                      <p:to>
                                        <p:strVal val="visible"/>
                                      </p:to>
                                    </p:set>
                                    <p:anim calcmode="lin" valueType="num">
                                      <p:cBhvr additive="base">
                                        <p:cTn id="25" dur="500" fill="hold"/>
                                        <p:tgtEl>
                                          <p:spTgt spid="241"/>
                                        </p:tgtEl>
                                        <p:attrNameLst>
                                          <p:attrName>ppt_x</p:attrName>
                                        </p:attrNameLst>
                                      </p:cBhvr>
                                      <p:tavLst>
                                        <p:tav tm="0">
                                          <p:val>
                                            <p:strVal val="#ppt_x"/>
                                          </p:val>
                                        </p:tav>
                                        <p:tav tm="100000">
                                          <p:val>
                                            <p:strVal val="#ppt_x"/>
                                          </p:val>
                                        </p:tav>
                                      </p:tavLst>
                                    </p:anim>
                                    <p:anim calcmode="lin" valueType="num">
                                      <p:cBhvr additive="base">
                                        <p:cTn id="26" dur="500" fill="hold"/>
                                        <p:tgtEl>
                                          <p:spTgt spid="241"/>
                                        </p:tgtEl>
                                        <p:attrNameLst>
                                          <p:attrName>ppt_y</p:attrName>
                                        </p:attrNameLst>
                                      </p:cBhvr>
                                      <p:tavLst>
                                        <p:tav tm="0">
                                          <p:val>
                                            <p:strVal val="1+#ppt_h/2"/>
                                          </p:val>
                                        </p:tav>
                                        <p:tav tm="100000">
                                          <p:val>
                                            <p:strVal val="#ppt_y"/>
                                          </p:val>
                                        </p:tav>
                                      </p:tavLst>
                                    </p:anim>
                                  </p:childTnLst>
                                </p:cTn>
                              </p:par>
                              <p:par>
                                <p:cTn id="27" presetID="26" presetClass="emph" presetSubtype="0" fill="hold" grpId="0" nodeType="withEffect">
                                  <p:stCondLst>
                                    <p:cond delay="0"/>
                                  </p:stCondLst>
                                  <p:childTnLst>
                                    <p:animEffect transition="out" filter="fade">
                                      <p:cBhvr>
                                        <p:cTn id="28" dur="500" tmFilter="0, 0; .2, .5; .8, .5; 1, 0"/>
                                        <p:tgtEl>
                                          <p:spTgt spid="129"/>
                                        </p:tgtEl>
                                      </p:cBhvr>
                                    </p:animEffect>
                                    <p:animScale>
                                      <p:cBhvr>
                                        <p:cTn id="29" dur="250" autoRev="1" fill="hold"/>
                                        <p:tgtEl>
                                          <p:spTgt spid="129"/>
                                        </p:tgtEl>
                                      </p:cBhvr>
                                      <p:by x="105000" y="105000"/>
                                    </p:animScale>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38"/>
                                        </p:tgtEl>
                                        <p:attrNameLst>
                                          <p:attrName>style.visibility</p:attrName>
                                        </p:attrNameLst>
                                      </p:cBhvr>
                                      <p:to>
                                        <p:strVal val="visible"/>
                                      </p:to>
                                    </p:set>
                                    <p:anim calcmode="lin" valueType="num">
                                      <p:cBhvr additive="base">
                                        <p:cTn id="34" dur="500" fill="hold"/>
                                        <p:tgtEl>
                                          <p:spTgt spid="238"/>
                                        </p:tgtEl>
                                        <p:attrNameLst>
                                          <p:attrName>ppt_x</p:attrName>
                                        </p:attrNameLst>
                                      </p:cBhvr>
                                      <p:tavLst>
                                        <p:tav tm="0">
                                          <p:val>
                                            <p:strVal val="#ppt_x"/>
                                          </p:val>
                                        </p:tav>
                                        <p:tav tm="100000">
                                          <p:val>
                                            <p:strVal val="#ppt_x"/>
                                          </p:val>
                                        </p:tav>
                                      </p:tavLst>
                                    </p:anim>
                                    <p:anim calcmode="lin" valueType="num">
                                      <p:cBhvr additive="base">
                                        <p:cTn id="35" dur="500" fill="hold"/>
                                        <p:tgtEl>
                                          <p:spTgt spid="238"/>
                                        </p:tgtEl>
                                        <p:attrNameLst>
                                          <p:attrName>ppt_y</p:attrName>
                                        </p:attrNameLst>
                                      </p:cBhvr>
                                      <p:tavLst>
                                        <p:tav tm="0">
                                          <p:val>
                                            <p:strVal val="1+#ppt_h/2"/>
                                          </p:val>
                                        </p:tav>
                                        <p:tav tm="100000">
                                          <p:val>
                                            <p:strVal val="#ppt_y"/>
                                          </p:val>
                                        </p:tav>
                                      </p:tavLst>
                                    </p:anim>
                                  </p:childTnLst>
                                </p:cTn>
                              </p:par>
                              <p:par>
                                <p:cTn id="36" presetID="26" presetClass="emph" presetSubtype="0" fill="hold" grpId="0" nodeType="withEffect">
                                  <p:stCondLst>
                                    <p:cond delay="0"/>
                                  </p:stCondLst>
                                  <p:childTnLst>
                                    <p:animEffect transition="out" filter="fade">
                                      <p:cBhvr>
                                        <p:cTn id="37" dur="500" tmFilter="0, 0; .2, .5; .8, .5; 1, 0"/>
                                        <p:tgtEl>
                                          <p:spTgt spid="11"/>
                                        </p:tgtEl>
                                      </p:cBhvr>
                                    </p:animEffect>
                                    <p:animScale>
                                      <p:cBhvr>
                                        <p:cTn id="38" dur="250" autoRev="1" fill="hold"/>
                                        <p:tgtEl>
                                          <p:spTgt spid="11"/>
                                        </p:tgtEl>
                                      </p:cBhvr>
                                      <p:by x="105000" y="105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3"/>
                                        </p:tgtEl>
                                        <p:attrNameLst>
                                          <p:attrName>style.visibility</p:attrName>
                                        </p:attrNameLst>
                                      </p:cBhvr>
                                      <p:to>
                                        <p:strVal val="visible"/>
                                      </p:to>
                                    </p:set>
                                    <p:anim calcmode="lin" valueType="num">
                                      <p:cBhvr additive="base">
                                        <p:cTn id="43" dur="500" fill="hold"/>
                                        <p:tgtEl>
                                          <p:spTgt spid="243"/>
                                        </p:tgtEl>
                                        <p:attrNameLst>
                                          <p:attrName>ppt_x</p:attrName>
                                        </p:attrNameLst>
                                      </p:cBhvr>
                                      <p:tavLst>
                                        <p:tav tm="0">
                                          <p:val>
                                            <p:strVal val="#ppt_x"/>
                                          </p:val>
                                        </p:tav>
                                        <p:tav tm="100000">
                                          <p:val>
                                            <p:strVal val="#ppt_x"/>
                                          </p:val>
                                        </p:tav>
                                      </p:tavLst>
                                    </p:anim>
                                    <p:anim calcmode="lin" valueType="num">
                                      <p:cBhvr additive="base">
                                        <p:cTn id="44" dur="500" fill="hold"/>
                                        <p:tgtEl>
                                          <p:spTgt spid="243"/>
                                        </p:tgtEl>
                                        <p:attrNameLst>
                                          <p:attrName>ppt_y</p:attrName>
                                        </p:attrNameLst>
                                      </p:cBhvr>
                                      <p:tavLst>
                                        <p:tav tm="0">
                                          <p:val>
                                            <p:strVal val="1+#ppt_h/2"/>
                                          </p:val>
                                        </p:tav>
                                        <p:tav tm="100000">
                                          <p:val>
                                            <p:strVal val="#ppt_y"/>
                                          </p:val>
                                        </p:tav>
                                      </p:tavLst>
                                    </p:anim>
                                  </p:childTnLst>
                                </p:cTn>
                              </p:par>
                              <p:par>
                                <p:cTn id="45" presetID="26" presetClass="emph" presetSubtype="0" fill="hold" grpId="0" nodeType="withEffect">
                                  <p:stCondLst>
                                    <p:cond delay="0"/>
                                  </p:stCondLst>
                                  <p:childTnLst>
                                    <p:animEffect transition="out" filter="fade">
                                      <p:cBhvr>
                                        <p:cTn id="46" dur="500" tmFilter="0, 0; .2, .5; .8, .5; 1, 0"/>
                                        <p:tgtEl>
                                          <p:spTgt spid="85"/>
                                        </p:tgtEl>
                                      </p:cBhvr>
                                    </p:animEffect>
                                    <p:animScale>
                                      <p:cBhvr>
                                        <p:cTn id="47" dur="250" autoRev="1" fill="hold"/>
                                        <p:tgtEl>
                                          <p:spTgt spid="85"/>
                                        </p:tgtEl>
                                      </p:cBhvr>
                                      <p:by x="105000" y="105000"/>
                                    </p:animScale>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40"/>
                                        </p:tgtEl>
                                        <p:attrNameLst>
                                          <p:attrName>style.visibility</p:attrName>
                                        </p:attrNameLst>
                                      </p:cBhvr>
                                      <p:to>
                                        <p:strVal val="visible"/>
                                      </p:to>
                                    </p:set>
                                    <p:anim calcmode="lin" valueType="num">
                                      <p:cBhvr additive="base">
                                        <p:cTn id="52" dur="500" fill="hold"/>
                                        <p:tgtEl>
                                          <p:spTgt spid="240"/>
                                        </p:tgtEl>
                                        <p:attrNameLst>
                                          <p:attrName>ppt_x</p:attrName>
                                        </p:attrNameLst>
                                      </p:cBhvr>
                                      <p:tavLst>
                                        <p:tav tm="0">
                                          <p:val>
                                            <p:strVal val="#ppt_x"/>
                                          </p:val>
                                        </p:tav>
                                        <p:tav tm="100000">
                                          <p:val>
                                            <p:strVal val="#ppt_x"/>
                                          </p:val>
                                        </p:tav>
                                      </p:tavLst>
                                    </p:anim>
                                    <p:anim calcmode="lin" valueType="num">
                                      <p:cBhvr additive="base">
                                        <p:cTn id="53" dur="500" fill="hold"/>
                                        <p:tgtEl>
                                          <p:spTgt spid="240"/>
                                        </p:tgtEl>
                                        <p:attrNameLst>
                                          <p:attrName>ppt_y</p:attrName>
                                        </p:attrNameLst>
                                      </p:cBhvr>
                                      <p:tavLst>
                                        <p:tav tm="0">
                                          <p:val>
                                            <p:strVal val="1+#ppt_h/2"/>
                                          </p:val>
                                        </p:tav>
                                        <p:tav tm="100000">
                                          <p:val>
                                            <p:strVal val="#ppt_y"/>
                                          </p:val>
                                        </p:tav>
                                      </p:tavLst>
                                    </p:anim>
                                  </p:childTnLst>
                                </p:cTn>
                              </p:par>
                              <p:par>
                                <p:cTn id="54" presetID="26" presetClass="emph" presetSubtype="0" fill="hold" grpId="0" nodeType="withEffect">
                                  <p:stCondLst>
                                    <p:cond delay="0"/>
                                  </p:stCondLst>
                                  <p:childTnLst>
                                    <p:animEffect transition="out" filter="fade">
                                      <p:cBhvr>
                                        <p:cTn id="55" dur="500" tmFilter="0, 0; .2, .5; .8, .5; 1, 0"/>
                                        <p:tgtEl>
                                          <p:spTgt spid="128"/>
                                        </p:tgtEl>
                                      </p:cBhvr>
                                    </p:animEffect>
                                    <p:animScale>
                                      <p:cBhvr>
                                        <p:cTn id="56" dur="250" autoRev="1" fill="hold"/>
                                        <p:tgtEl>
                                          <p:spTgt spid="128"/>
                                        </p:tgtEl>
                                      </p:cBhvr>
                                      <p:by x="105000" y="105000"/>
                                    </p:animScale>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42"/>
                                        </p:tgtEl>
                                        <p:attrNameLst>
                                          <p:attrName>style.visibility</p:attrName>
                                        </p:attrNameLst>
                                      </p:cBhvr>
                                      <p:to>
                                        <p:strVal val="visible"/>
                                      </p:to>
                                    </p:set>
                                    <p:anim calcmode="lin" valueType="num">
                                      <p:cBhvr additive="base">
                                        <p:cTn id="61" dur="500" fill="hold"/>
                                        <p:tgtEl>
                                          <p:spTgt spid="242"/>
                                        </p:tgtEl>
                                        <p:attrNameLst>
                                          <p:attrName>ppt_x</p:attrName>
                                        </p:attrNameLst>
                                      </p:cBhvr>
                                      <p:tavLst>
                                        <p:tav tm="0">
                                          <p:val>
                                            <p:strVal val="#ppt_x"/>
                                          </p:val>
                                        </p:tav>
                                        <p:tav tm="100000">
                                          <p:val>
                                            <p:strVal val="#ppt_x"/>
                                          </p:val>
                                        </p:tav>
                                      </p:tavLst>
                                    </p:anim>
                                    <p:anim calcmode="lin" valueType="num">
                                      <p:cBhvr additive="base">
                                        <p:cTn id="62" dur="500" fill="hold"/>
                                        <p:tgtEl>
                                          <p:spTgt spid="242"/>
                                        </p:tgtEl>
                                        <p:attrNameLst>
                                          <p:attrName>ppt_y</p:attrName>
                                        </p:attrNameLst>
                                      </p:cBhvr>
                                      <p:tavLst>
                                        <p:tav tm="0">
                                          <p:val>
                                            <p:strVal val="1+#ppt_h/2"/>
                                          </p:val>
                                        </p:tav>
                                        <p:tav tm="100000">
                                          <p:val>
                                            <p:strVal val="#ppt_y"/>
                                          </p:val>
                                        </p:tav>
                                      </p:tavLst>
                                    </p:anim>
                                  </p:childTnLst>
                                </p:cTn>
                              </p:par>
                            </p:childTnLst>
                          </p:cTn>
                        </p:par>
                        <p:par>
                          <p:cTn id="63" fill="hold">
                            <p:stCondLst>
                              <p:cond delay="500"/>
                            </p:stCondLst>
                            <p:childTnLst>
                              <p:par>
                                <p:cTn id="64" presetID="26" presetClass="emph" presetSubtype="0" fill="hold" grpId="0" nodeType="afterEffect">
                                  <p:stCondLst>
                                    <p:cond delay="0"/>
                                  </p:stCondLst>
                                  <p:childTnLst>
                                    <p:animEffect transition="out" filter="fade">
                                      <p:cBhvr>
                                        <p:cTn id="65" dur="500" tmFilter="0, 0; .2, .5; .8, .5; 1, 0"/>
                                        <p:tgtEl>
                                          <p:spTgt spid="164"/>
                                        </p:tgtEl>
                                      </p:cBhvr>
                                    </p:animEffect>
                                    <p:animScale>
                                      <p:cBhvr>
                                        <p:cTn id="66" dur="250" autoRev="1" fill="hold"/>
                                        <p:tgtEl>
                                          <p:spTgt spid="164"/>
                                        </p:tgtEl>
                                      </p:cBhvr>
                                      <p:by x="105000" y="105000"/>
                                    </p:animScale>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grpId="0" nodeType="clickEffect">
                                  <p:stCondLst>
                                    <p:cond delay="0"/>
                                  </p:stCondLst>
                                  <p:childTnLst>
                                    <p:set>
                                      <p:cBhvr>
                                        <p:cTn id="70" dur="1" fill="hold">
                                          <p:stCondLst>
                                            <p:cond delay="0"/>
                                          </p:stCondLst>
                                        </p:cTn>
                                        <p:tgtEl>
                                          <p:spTgt spid="244"/>
                                        </p:tgtEl>
                                        <p:attrNameLst>
                                          <p:attrName>style.visibility</p:attrName>
                                        </p:attrNameLst>
                                      </p:cBhvr>
                                      <p:to>
                                        <p:strVal val="visible"/>
                                      </p:to>
                                    </p:set>
                                    <p:animEffect transition="in" filter="wheel(1)">
                                      <p:cBhvr>
                                        <p:cTn id="71" dur="2000"/>
                                        <p:tgtEl>
                                          <p:spTgt spid="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 grpId="0" animBg="1"/>
      <p:bldP spid="9" grpId="0" animBg="1"/>
      <p:bldP spid="11" grpId="0" animBg="1"/>
      <p:bldP spid="85" grpId="0" animBg="1"/>
      <p:bldP spid="128" grpId="0" animBg="1"/>
      <p:bldP spid="129" grpId="0" animBg="1"/>
      <p:bldP spid="164" grpId="0" animBg="1"/>
      <p:bldP spid="228" grpId="0" animBg="1"/>
      <p:bldP spid="238" grpId="0" animBg="1"/>
      <p:bldP spid="240" grpId="0" animBg="1"/>
      <p:bldP spid="241" grpId="0" animBg="1"/>
      <p:bldP spid="242" grpId="0" animBg="1"/>
      <p:bldP spid="243" grpId="0" animBg="1"/>
      <p:bldP spid="24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083" name="Rectangle 3"/>
          <p:cNvSpPr>
            <a:spLocks noGrp="1" noChangeAspect="1" noChangeArrowheads="1"/>
          </p:cNvSpPr>
          <p:nvPr>
            <p:ph idx="1"/>
          </p:nvPr>
        </p:nvSpPr>
        <p:spPr>
          <a:xfrm>
            <a:off x="251520" y="1970047"/>
            <a:ext cx="8574087" cy="4375277"/>
          </a:xfrm>
        </p:spPr>
        <p:txBody>
          <a:bodyPr>
            <a:normAutofit/>
          </a:bodyPr>
          <a:lstStyle/>
          <a:p>
            <a:pPr>
              <a:lnSpc>
                <a:spcPct val="85000"/>
              </a:lnSpc>
            </a:pPr>
            <a:r>
              <a:rPr lang="en-GB" sz="1800" b="1" dirty="0">
                <a:latin typeface="Arial" charset="0"/>
                <a:cs typeface="Arial" charset="0"/>
              </a:rPr>
              <a:t>Europe accounts for two-thirds, dominated by rail</a:t>
            </a:r>
          </a:p>
          <a:p>
            <a:pPr lvl="1">
              <a:lnSpc>
                <a:spcPct val="80000"/>
              </a:lnSpc>
            </a:pPr>
            <a:r>
              <a:rPr lang="en-GB" sz="1800" dirty="0" smtClean="0">
                <a:latin typeface="Arial" charset="0"/>
                <a:cs typeface="Arial" charset="0"/>
              </a:rPr>
              <a:t>Focus </a:t>
            </a:r>
            <a:r>
              <a:rPr lang="en-GB" sz="1800" dirty="0">
                <a:latin typeface="Arial" charset="0"/>
                <a:cs typeface="Arial" charset="0"/>
              </a:rPr>
              <a:t>on credit-enhancing infrastructure </a:t>
            </a:r>
            <a:r>
              <a:rPr lang="en-GB" sz="1800" dirty="0" smtClean="0">
                <a:latin typeface="Arial" charset="0"/>
                <a:cs typeface="Arial" charset="0"/>
              </a:rPr>
              <a:t>bonds</a:t>
            </a:r>
          </a:p>
          <a:p>
            <a:pPr lvl="1">
              <a:lnSpc>
                <a:spcPct val="80000"/>
              </a:lnSpc>
            </a:pPr>
            <a:r>
              <a:rPr lang="en-GB" sz="1800" dirty="0" smtClean="0">
                <a:latin typeface="Arial" charset="0"/>
                <a:cs typeface="Arial" charset="0"/>
              </a:rPr>
              <a:t>Power </a:t>
            </a:r>
            <a:r>
              <a:rPr lang="en-GB" sz="1800" dirty="0">
                <a:latin typeface="Arial" charset="0"/>
                <a:cs typeface="Arial" charset="0"/>
              </a:rPr>
              <a:t>utilities linking issuance </a:t>
            </a:r>
            <a:endParaRPr lang="en-GB" sz="1800" dirty="0" smtClean="0">
              <a:latin typeface="Arial" charset="0"/>
              <a:cs typeface="Arial" charset="0"/>
            </a:endParaRPr>
          </a:p>
          <a:p>
            <a:pPr lvl="1">
              <a:lnSpc>
                <a:spcPct val="80000"/>
              </a:lnSpc>
            </a:pPr>
            <a:r>
              <a:rPr lang="en-GB" sz="1800" dirty="0" smtClean="0">
                <a:latin typeface="Arial" charset="0"/>
                <a:cs typeface="Arial" charset="0"/>
              </a:rPr>
              <a:t>Potential </a:t>
            </a:r>
            <a:r>
              <a:rPr lang="en-GB" sz="1800" dirty="0">
                <a:latin typeface="Arial" charset="0"/>
                <a:cs typeface="Arial" charset="0"/>
              </a:rPr>
              <a:t>for energy efficiency bonds: UK Green Deal</a:t>
            </a:r>
          </a:p>
          <a:p>
            <a:pPr lvl="1">
              <a:lnSpc>
                <a:spcPct val="80000"/>
              </a:lnSpc>
              <a:buFontTx/>
              <a:buNone/>
            </a:pPr>
            <a:endParaRPr lang="en-GB" sz="1800" dirty="0">
              <a:latin typeface="Arial" charset="0"/>
              <a:cs typeface="Arial" charset="0"/>
            </a:endParaRPr>
          </a:p>
          <a:p>
            <a:pPr>
              <a:lnSpc>
                <a:spcPct val="85000"/>
              </a:lnSpc>
            </a:pPr>
            <a:r>
              <a:rPr lang="en-GB" sz="1800" b="1" dirty="0">
                <a:latin typeface="Arial" charset="0"/>
                <a:cs typeface="Arial" charset="0"/>
              </a:rPr>
              <a:t>USA: project &amp; municipal bond leadership </a:t>
            </a:r>
          </a:p>
          <a:p>
            <a:pPr lvl="1"/>
            <a:r>
              <a:rPr lang="en-GB" sz="1800" dirty="0" smtClean="0">
                <a:latin typeface="Arial" charset="0"/>
                <a:cs typeface="Arial" charset="0"/>
              </a:rPr>
              <a:t>Large issuances (&gt;0.5bn) from: </a:t>
            </a:r>
            <a:r>
              <a:rPr lang="en-GB" sz="1800" dirty="0">
                <a:latin typeface="Arial" charset="0"/>
                <a:cs typeface="Arial" charset="0"/>
              </a:rPr>
              <a:t>Topaz Solar; Genesis Solar; Desert Sunlight; Alta Wind; Shepherds Flat</a:t>
            </a:r>
          </a:p>
          <a:p>
            <a:pPr lvl="1">
              <a:lnSpc>
                <a:spcPct val="80000"/>
              </a:lnSpc>
            </a:pPr>
            <a:r>
              <a:rPr lang="en-GB" sz="1800" dirty="0">
                <a:latin typeface="Arial" charset="0"/>
                <a:cs typeface="Arial" charset="0"/>
              </a:rPr>
              <a:t>California </a:t>
            </a:r>
            <a:r>
              <a:rPr lang="en-GB" sz="1800" dirty="0" smtClean="0">
                <a:latin typeface="Arial" charset="0"/>
                <a:cs typeface="Arial" charset="0"/>
              </a:rPr>
              <a:t>potential for water bonds</a:t>
            </a:r>
          </a:p>
          <a:p>
            <a:pPr lvl="1">
              <a:lnSpc>
                <a:spcPct val="80000"/>
              </a:lnSpc>
            </a:pPr>
            <a:endParaRPr lang="en-GB" sz="1800" dirty="0">
              <a:latin typeface="Arial" charset="0"/>
              <a:cs typeface="Arial" charset="0"/>
            </a:endParaRPr>
          </a:p>
          <a:p>
            <a:pPr>
              <a:lnSpc>
                <a:spcPct val="85000"/>
              </a:lnSpc>
            </a:pPr>
            <a:r>
              <a:rPr lang="en-GB" sz="1800" b="1" dirty="0">
                <a:latin typeface="Arial" charset="0"/>
                <a:cs typeface="Arial" charset="0"/>
              </a:rPr>
              <a:t>Japan: a key source of demand </a:t>
            </a:r>
          </a:p>
          <a:p>
            <a:pPr lvl="1">
              <a:lnSpc>
                <a:spcPct val="80000"/>
              </a:lnSpc>
            </a:pPr>
            <a:r>
              <a:rPr lang="en-GB" sz="1800" dirty="0" smtClean="0">
                <a:latin typeface="Arial" charset="0"/>
                <a:cs typeface="Arial" charset="0"/>
              </a:rPr>
              <a:t>USD1bn </a:t>
            </a:r>
            <a:r>
              <a:rPr lang="en-GB" sz="1800" dirty="0">
                <a:latin typeface="Arial" charset="0"/>
                <a:cs typeface="Arial" charset="0"/>
              </a:rPr>
              <a:t>of fully-aligned </a:t>
            </a:r>
            <a:r>
              <a:rPr lang="en-GB" sz="1800" dirty="0" smtClean="0">
                <a:latin typeface="Arial" charset="0"/>
                <a:cs typeface="Arial" charset="0"/>
              </a:rPr>
              <a:t>bonds compared to USD52bn of ‘strongly aligned’ (hydro, nuclear)</a:t>
            </a:r>
          </a:p>
          <a:p>
            <a:pPr lvl="1">
              <a:lnSpc>
                <a:spcPct val="80000"/>
              </a:lnSpc>
            </a:pPr>
            <a:r>
              <a:rPr lang="en-GB" dirty="0" smtClean="0">
                <a:latin typeface="Arial" charset="0"/>
                <a:cs typeface="Arial" charset="0"/>
              </a:rPr>
              <a:t>Demand from </a:t>
            </a:r>
            <a:r>
              <a:rPr lang="en-GB" sz="1800" i="1" dirty="0" err="1" smtClean="0">
                <a:latin typeface="Arial" charset="0"/>
                <a:cs typeface="Arial" charset="0"/>
              </a:rPr>
              <a:t>Uridashi</a:t>
            </a:r>
            <a:r>
              <a:rPr lang="en-GB" sz="1800" dirty="0" smtClean="0">
                <a:latin typeface="Arial" charset="0"/>
                <a:cs typeface="Arial" charset="0"/>
              </a:rPr>
              <a:t> market (World Bank bonds)</a:t>
            </a:r>
          </a:p>
          <a:p>
            <a:pPr lvl="1">
              <a:lnSpc>
                <a:spcPct val="80000"/>
              </a:lnSpc>
            </a:pPr>
            <a:r>
              <a:rPr lang="en-GB" sz="1800" dirty="0" smtClean="0">
                <a:latin typeface="Arial" charset="0"/>
                <a:cs typeface="Arial" charset="0"/>
              </a:rPr>
              <a:t>Future </a:t>
            </a:r>
            <a:r>
              <a:rPr lang="en-GB" sz="1800" dirty="0">
                <a:latin typeface="Arial" charset="0"/>
                <a:cs typeface="Arial" charset="0"/>
              </a:rPr>
              <a:t>potential for renewable bonds with new </a:t>
            </a:r>
            <a:r>
              <a:rPr lang="en-GB" sz="1800" i="1" dirty="0" err="1">
                <a:latin typeface="Arial" charset="0"/>
                <a:cs typeface="Arial" charset="0"/>
              </a:rPr>
              <a:t>Enerkan</a:t>
            </a:r>
            <a:endParaRPr lang="de-DE" sz="1800" i="1" dirty="0">
              <a:latin typeface="Arial" charset="0"/>
              <a:cs typeface="Arial" charset="0"/>
            </a:endParaRPr>
          </a:p>
          <a:p>
            <a:pPr lvl="1">
              <a:lnSpc>
                <a:spcPct val="80000"/>
              </a:lnSpc>
            </a:pPr>
            <a:endParaRPr lang="de-DE" sz="1800" i="1" dirty="0">
              <a:latin typeface="Arial" charset="0"/>
              <a:cs typeface="Arial" charset="0"/>
            </a:endParaRPr>
          </a:p>
        </p:txBody>
      </p:sp>
      <p:sp>
        <p:nvSpPr>
          <p:cNvPr id="686082" name="Rectangle 2"/>
          <p:cNvSpPr>
            <a:spLocks noGrp="1" noChangeArrowheads="1"/>
          </p:cNvSpPr>
          <p:nvPr>
            <p:ph type="title"/>
          </p:nvPr>
        </p:nvSpPr>
        <p:spPr>
          <a:xfrm>
            <a:off x="228600" y="630382"/>
            <a:ext cx="8574087" cy="967840"/>
          </a:xfrm>
        </p:spPr>
        <p:txBody>
          <a:bodyPr>
            <a:normAutofit/>
          </a:bodyPr>
          <a:lstStyle/>
          <a:p>
            <a:pPr algn="l"/>
            <a:r>
              <a:rPr lang="en-GB" dirty="0" smtClean="0"/>
              <a:t>Europe</a:t>
            </a:r>
            <a:r>
              <a:rPr lang="en-GB" dirty="0"/>
              <a:t>, USA &amp; Japan</a:t>
            </a:r>
            <a:endParaRPr lang="de-DE" dirty="0"/>
          </a:p>
        </p:txBody>
      </p:sp>
      <p:sp>
        <p:nvSpPr>
          <p:cNvPr id="4" name="Slide Number Placeholder 3"/>
          <p:cNvSpPr>
            <a:spLocks noGrp="1"/>
          </p:cNvSpPr>
          <p:nvPr>
            <p:ph type="sldNum" sz="quarter" idx="10"/>
          </p:nvPr>
        </p:nvSpPr>
        <p:spPr>
          <a:xfrm>
            <a:off x="0" y="6356350"/>
            <a:ext cx="2133600" cy="365125"/>
          </a:xfrm>
        </p:spPr>
        <p:txBody>
          <a:bodyPr/>
          <a:lstStyle/>
          <a:p>
            <a:fld id="{9BD4BDF5-F59A-4295-B3FD-3A13ACA29371}" type="slidenum">
              <a:rPr lang="x-none"/>
              <a:pPr/>
              <a:t>13</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4068" y="152636"/>
            <a:ext cx="3708412" cy="1988520"/>
          </a:xfrm>
          <a:prstGeom prst="rect">
            <a:avLst/>
          </a:prstGeom>
          <a:noFill/>
          <a:ln>
            <a:noFill/>
          </a:ln>
          <a:effectLst/>
        </p:spPr>
      </p:pic>
    </p:spTree>
    <p:extLst>
      <p:ext uri="{BB962C8B-B14F-4D97-AF65-F5344CB8AC3E}">
        <p14:creationId xmlns:p14="http://schemas.microsoft.com/office/powerpoint/2010/main" val="211356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0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0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60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08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8608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608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608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8608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8608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8608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8608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08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7" name="Rectangle 3"/>
          <p:cNvSpPr>
            <a:spLocks noGrp="1" noChangeArrowheads="1"/>
          </p:cNvSpPr>
          <p:nvPr>
            <p:ph idx="1"/>
          </p:nvPr>
        </p:nvSpPr>
        <p:spPr>
          <a:xfrm>
            <a:off x="284163" y="2330323"/>
            <a:ext cx="8574087" cy="4375277"/>
          </a:xfrm>
        </p:spPr>
        <p:txBody>
          <a:bodyPr>
            <a:normAutofit/>
          </a:bodyPr>
          <a:lstStyle/>
          <a:p>
            <a:pPr>
              <a:lnSpc>
                <a:spcPct val="95000"/>
              </a:lnSpc>
            </a:pPr>
            <a:r>
              <a:rPr lang="en-GB" sz="1800" b="1" dirty="0" smtClean="0">
                <a:latin typeface="Arial" charset="0"/>
                <a:cs typeface="Arial" charset="0"/>
              </a:rPr>
              <a:t>China: Renewables contributed 80% </a:t>
            </a:r>
          </a:p>
          <a:p>
            <a:pPr lvl="1">
              <a:lnSpc>
                <a:spcPct val="95000"/>
              </a:lnSpc>
            </a:pPr>
            <a:r>
              <a:rPr lang="en-GB" dirty="0" smtClean="0">
                <a:latin typeface="Arial" charset="0"/>
                <a:cs typeface="Arial" charset="0"/>
              </a:rPr>
              <a:t>Wind and solar corporate issuance increased x4 in past year</a:t>
            </a:r>
          </a:p>
          <a:p>
            <a:pPr lvl="1">
              <a:lnSpc>
                <a:spcPct val="90000"/>
              </a:lnSpc>
            </a:pPr>
            <a:r>
              <a:rPr lang="en-GB" sz="1800" dirty="0" smtClean="0">
                <a:latin typeface="Arial" charset="0"/>
                <a:cs typeface="Arial" charset="0"/>
              </a:rPr>
              <a:t>Pilot municipal issuance could be linked to low-carbon cities:</a:t>
            </a:r>
          </a:p>
          <a:p>
            <a:pPr lvl="1">
              <a:lnSpc>
                <a:spcPct val="90000"/>
              </a:lnSpc>
            </a:pPr>
            <a:endParaRPr lang="en-GB" sz="1800" dirty="0" smtClean="0">
              <a:latin typeface="Arial" charset="0"/>
              <a:cs typeface="Arial" charset="0"/>
            </a:endParaRPr>
          </a:p>
          <a:p>
            <a:pPr>
              <a:lnSpc>
                <a:spcPct val="95000"/>
              </a:lnSpc>
            </a:pPr>
            <a:r>
              <a:rPr lang="en-GB" sz="1800" b="1" dirty="0" smtClean="0">
                <a:latin typeface="Arial" charset="0"/>
                <a:cs typeface="Arial" charset="0"/>
              </a:rPr>
              <a:t>Brazil: potential expansion ahead </a:t>
            </a:r>
          </a:p>
          <a:p>
            <a:pPr lvl="1">
              <a:lnSpc>
                <a:spcPct val="90000"/>
              </a:lnSpc>
            </a:pPr>
            <a:r>
              <a:rPr lang="en-GB" sz="1800" dirty="0" smtClean="0">
                <a:latin typeface="Arial" charset="0"/>
                <a:cs typeface="Arial" charset="0"/>
              </a:rPr>
              <a:t>National development bank, BNDES, at forefront of climate financing</a:t>
            </a:r>
          </a:p>
          <a:p>
            <a:pPr lvl="1">
              <a:lnSpc>
                <a:spcPct val="90000"/>
              </a:lnSpc>
            </a:pPr>
            <a:r>
              <a:rPr lang="en-GB" sz="1800" dirty="0" smtClean="0">
                <a:latin typeface="Arial" charset="0"/>
                <a:cs typeface="Arial" charset="0"/>
              </a:rPr>
              <a:t>REDD bonds remain a possibility</a:t>
            </a:r>
          </a:p>
          <a:p>
            <a:pPr lvl="1">
              <a:lnSpc>
                <a:spcPct val="90000"/>
              </a:lnSpc>
              <a:buFontTx/>
              <a:buNone/>
            </a:pPr>
            <a:endParaRPr lang="en-GB" sz="1800" b="1" dirty="0" smtClean="0">
              <a:solidFill>
                <a:srgbClr val="FF3300"/>
              </a:solidFill>
              <a:latin typeface="Arial" charset="0"/>
              <a:cs typeface="Arial" charset="0"/>
            </a:endParaRPr>
          </a:p>
          <a:p>
            <a:pPr>
              <a:lnSpc>
                <a:spcPct val="95000"/>
              </a:lnSpc>
            </a:pPr>
            <a:r>
              <a:rPr lang="en-GB" sz="1800" b="1" dirty="0" smtClean="0">
                <a:latin typeface="Arial" charset="0"/>
                <a:cs typeface="Arial" charset="0"/>
              </a:rPr>
              <a:t>South Korea: green growth</a:t>
            </a:r>
          </a:p>
          <a:p>
            <a:pPr lvl="1">
              <a:lnSpc>
                <a:spcPct val="90000"/>
              </a:lnSpc>
            </a:pPr>
            <a:r>
              <a:rPr lang="en-GB" sz="1800" dirty="0" smtClean="0">
                <a:latin typeface="Arial" charset="0"/>
                <a:cs typeface="Arial" charset="0"/>
              </a:rPr>
              <a:t>Low issuance to date of climate-themed bonds</a:t>
            </a:r>
          </a:p>
          <a:p>
            <a:pPr lvl="1">
              <a:lnSpc>
                <a:spcPct val="90000"/>
              </a:lnSpc>
            </a:pPr>
            <a:r>
              <a:rPr lang="en-GB" sz="1800" dirty="0" smtClean="0">
                <a:latin typeface="Arial" charset="0"/>
                <a:cs typeface="Arial" charset="0"/>
              </a:rPr>
              <a:t>Growth through Green Growth plan w</a:t>
            </a:r>
          </a:p>
          <a:p>
            <a:pPr lvl="1"/>
            <a:r>
              <a:rPr lang="en-GB" dirty="0" smtClean="0">
                <a:latin typeface="Arial" charset="0"/>
                <a:cs typeface="Arial" charset="0"/>
              </a:rPr>
              <a:t>Incentives for </a:t>
            </a:r>
            <a:r>
              <a:rPr lang="en-GB" sz="1800" dirty="0" smtClean="0">
                <a:latin typeface="Arial" charset="0"/>
                <a:cs typeface="Arial" charset="0"/>
              </a:rPr>
              <a:t>bonds with &gt;60% of capital towards certified firms/projects</a:t>
            </a:r>
            <a:endParaRPr lang="de-DE" sz="1800" dirty="0">
              <a:latin typeface="Arial" charset="0"/>
              <a:cs typeface="Arial" charset="0"/>
            </a:endParaRPr>
          </a:p>
        </p:txBody>
      </p:sp>
      <p:sp>
        <p:nvSpPr>
          <p:cNvPr id="687108" name="Rectangle 4"/>
          <p:cNvSpPr>
            <a:spLocks noGrp="1" noChangeArrowheads="1"/>
          </p:cNvSpPr>
          <p:nvPr>
            <p:ph type="title"/>
          </p:nvPr>
        </p:nvSpPr>
        <p:spPr>
          <a:xfrm>
            <a:off x="284163" y="630382"/>
            <a:ext cx="8631237" cy="1427018"/>
          </a:xfrm>
          <a:noFill/>
          <a:ln/>
        </p:spPr>
        <p:txBody>
          <a:bodyPr>
            <a:normAutofit/>
          </a:bodyPr>
          <a:lstStyle/>
          <a:p>
            <a:pPr algn="l"/>
            <a:r>
              <a:rPr lang="en-GB" dirty="0" smtClean="0"/>
              <a:t>Emerging Economies: </a:t>
            </a:r>
            <a:br>
              <a:rPr lang="en-GB" dirty="0" smtClean="0"/>
            </a:br>
            <a:r>
              <a:rPr lang="en-GB" dirty="0" smtClean="0"/>
              <a:t>China, Brazil, South Korea</a:t>
            </a:r>
            <a:endParaRPr lang="de-DE" dirty="0"/>
          </a:p>
        </p:txBody>
      </p:sp>
      <p:sp>
        <p:nvSpPr>
          <p:cNvPr id="4" name="Slide Number Placeholder 3"/>
          <p:cNvSpPr>
            <a:spLocks noGrp="1"/>
          </p:cNvSpPr>
          <p:nvPr>
            <p:ph type="sldNum" sz="quarter" idx="10"/>
          </p:nvPr>
        </p:nvSpPr>
        <p:spPr>
          <a:xfrm>
            <a:off x="0" y="6356350"/>
            <a:ext cx="2133600" cy="365125"/>
          </a:xfrm>
        </p:spPr>
        <p:txBody>
          <a:bodyPr/>
          <a:lstStyle/>
          <a:p>
            <a:fld id="{450F56A2-F715-4899-AF80-4753000520DD}" type="slidenum">
              <a:rPr lang="x-none"/>
              <a:pPr/>
              <a:t>14</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0052" y="44624"/>
            <a:ext cx="3998667" cy="2144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362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71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710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71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710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710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710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7107">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7107">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87107">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8710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10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3" y="632360"/>
            <a:ext cx="8574087" cy="967840"/>
          </a:xfrm>
        </p:spPr>
        <p:txBody>
          <a:bodyPr>
            <a:normAutofit/>
          </a:bodyPr>
          <a:lstStyle/>
          <a:p>
            <a:r>
              <a:rPr lang="en-GB" dirty="0" smtClean="0"/>
              <a:t>Potential areas for growth</a:t>
            </a:r>
            <a:endParaRPr lang="en-GB" dirty="0"/>
          </a:p>
        </p:txBody>
      </p:sp>
      <p:sp>
        <p:nvSpPr>
          <p:cNvPr id="5" name="TextBox 4"/>
          <p:cNvSpPr txBox="1"/>
          <p:nvPr/>
        </p:nvSpPr>
        <p:spPr>
          <a:xfrm>
            <a:off x="827776" y="3145395"/>
            <a:ext cx="1961944" cy="830997"/>
          </a:xfrm>
          <a:prstGeom prst="rect">
            <a:avLst/>
          </a:prstGeom>
          <a:noFill/>
        </p:spPr>
        <p:txBody>
          <a:bodyPr wrap="square" rtlCol="0">
            <a:spAutoFit/>
          </a:bodyPr>
          <a:lstStyle/>
          <a:p>
            <a:r>
              <a:rPr lang="en-GB" sz="2400" b="1" dirty="0" smtClean="0">
                <a:solidFill>
                  <a:schemeClr val="bg1"/>
                </a:solidFill>
              </a:rPr>
              <a:t>$174 Billion</a:t>
            </a:r>
          </a:p>
          <a:p>
            <a:r>
              <a:rPr lang="en-GB" sz="2400" b="1" dirty="0" smtClean="0">
                <a:solidFill>
                  <a:schemeClr val="bg1"/>
                </a:solidFill>
              </a:rPr>
              <a:t>Fully aligned</a:t>
            </a:r>
            <a:endParaRPr lang="en-GB" sz="2400" b="1" dirty="0">
              <a:solidFill>
                <a:schemeClr val="bg1"/>
              </a:solidFill>
            </a:endParaRPr>
          </a:p>
        </p:txBody>
      </p:sp>
      <p:sp>
        <p:nvSpPr>
          <p:cNvPr id="4" name="Oval 3"/>
          <p:cNvSpPr/>
          <p:nvPr/>
        </p:nvSpPr>
        <p:spPr>
          <a:xfrm>
            <a:off x="272141" y="2297278"/>
            <a:ext cx="2499659" cy="2448460"/>
          </a:xfrm>
          <a:prstGeom prst="ellipse">
            <a:avLst/>
          </a:prstGeom>
          <a:solidFill>
            <a:srgbClr val="009900"/>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$174bn</a:t>
            </a:r>
          </a:p>
          <a:p>
            <a:pPr algn="ctr"/>
            <a:r>
              <a:rPr lang="en-GB" sz="2400" dirty="0" smtClean="0"/>
              <a:t>Current</a:t>
            </a:r>
          </a:p>
          <a:p>
            <a:pPr algn="ctr"/>
            <a:r>
              <a:rPr lang="en-GB" sz="2400" dirty="0" smtClean="0"/>
              <a:t>Fully aligned universe</a:t>
            </a:r>
            <a:endParaRPr lang="en-GB" sz="2400" dirty="0"/>
          </a:p>
        </p:txBody>
      </p:sp>
      <p:sp>
        <p:nvSpPr>
          <p:cNvPr id="12" name="Oval 11"/>
          <p:cNvSpPr/>
          <p:nvPr/>
        </p:nvSpPr>
        <p:spPr>
          <a:xfrm>
            <a:off x="5958052" y="1460127"/>
            <a:ext cx="2480387" cy="261694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smtClean="0"/>
              <a:t>$163bn</a:t>
            </a:r>
          </a:p>
          <a:p>
            <a:pPr algn="ctr"/>
            <a:r>
              <a:rPr lang="en-GB" sz="2400" dirty="0" smtClean="0"/>
              <a:t>Waste </a:t>
            </a:r>
          </a:p>
          <a:p>
            <a:pPr algn="ctr"/>
            <a:endParaRPr lang="en-GB" sz="2400" dirty="0"/>
          </a:p>
        </p:txBody>
      </p:sp>
      <p:sp>
        <p:nvSpPr>
          <p:cNvPr id="13" name="Oval 12"/>
          <p:cNvSpPr/>
          <p:nvPr/>
        </p:nvSpPr>
        <p:spPr>
          <a:xfrm>
            <a:off x="4860032" y="3387811"/>
            <a:ext cx="2755774" cy="27774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dirty="0" smtClean="0"/>
              <a:t>$197bn</a:t>
            </a:r>
          </a:p>
          <a:p>
            <a:pPr algn="ctr"/>
            <a:r>
              <a:rPr lang="en-US" sz="2400" dirty="0" smtClean="0"/>
              <a:t>Water</a:t>
            </a:r>
            <a:endParaRPr lang="en-US" sz="2400" dirty="0"/>
          </a:p>
        </p:txBody>
      </p:sp>
      <p:sp>
        <p:nvSpPr>
          <p:cNvPr id="10" name="Oval 9"/>
          <p:cNvSpPr/>
          <p:nvPr/>
        </p:nvSpPr>
        <p:spPr>
          <a:xfrm>
            <a:off x="4187192" y="1583503"/>
            <a:ext cx="2259484" cy="22775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dirty="0" smtClean="0"/>
              <a:t>$130bn</a:t>
            </a:r>
            <a:endParaRPr lang="en-US" sz="2400" dirty="0"/>
          </a:p>
          <a:p>
            <a:pPr algn="ctr"/>
            <a:r>
              <a:rPr lang="en-US" sz="2400" dirty="0" smtClean="0"/>
              <a:t>Energy</a:t>
            </a:r>
          </a:p>
        </p:txBody>
      </p:sp>
      <p:sp>
        <p:nvSpPr>
          <p:cNvPr id="16" name="Oval 15"/>
          <p:cNvSpPr/>
          <p:nvPr/>
        </p:nvSpPr>
        <p:spPr>
          <a:xfrm>
            <a:off x="3724447" y="1193324"/>
            <a:ext cx="5214641" cy="4987220"/>
          </a:xfrm>
          <a:prstGeom prst="ellipse">
            <a:avLst/>
          </a:prstGeom>
          <a:solidFill>
            <a:schemeClr val="bg1">
              <a:lumMod val="95000"/>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200" dirty="0" smtClean="0">
                <a:solidFill>
                  <a:schemeClr val="tx2">
                    <a:lumMod val="75000"/>
                  </a:schemeClr>
                </a:solidFill>
              </a:rPr>
              <a:t>$665bn</a:t>
            </a:r>
          </a:p>
        </p:txBody>
      </p:sp>
    </p:spTree>
    <p:extLst>
      <p:ext uri="{BB962C8B-B14F-4D97-AF65-F5344CB8AC3E}">
        <p14:creationId xmlns:p14="http://schemas.microsoft.com/office/powerpoint/2010/main" val="19627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circle(in)">
                                      <p:cBhvr>
                                        <p:cTn id="19"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0"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8115" y="1628800"/>
            <a:ext cx="8576373" cy="4608512"/>
          </a:xfrm>
        </p:spPr>
        <p:txBody>
          <a:bodyPr>
            <a:normAutofit/>
          </a:bodyPr>
          <a:lstStyle/>
          <a:p>
            <a:r>
              <a:rPr lang="en-GB" sz="1800" dirty="0" smtClean="0"/>
              <a:t>Water utilities</a:t>
            </a:r>
          </a:p>
          <a:p>
            <a:pPr lvl="1"/>
            <a:r>
              <a:rPr lang="en-GB" sz="1800" dirty="0" smtClean="0"/>
              <a:t>Classifying energy-intensive water utilities</a:t>
            </a:r>
          </a:p>
          <a:p>
            <a:pPr lvl="1"/>
            <a:r>
              <a:rPr lang="en-GB" sz="1800" dirty="0" smtClean="0"/>
              <a:t>Identifying flood control integrated water management</a:t>
            </a:r>
          </a:p>
          <a:p>
            <a:pPr lvl="1"/>
            <a:r>
              <a:rPr lang="en-GB" sz="1800" dirty="0" smtClean="0"/>
              <a:t>Understanding best available technologies (BAT)</a:t>
            </a:r>
          </a:p>
          <a:p>
            <a:pPr lvl="1"/>
            <a:r>
              <a:rPr lang="en-GB" sz="1800" dirty="0" smtClean="0"/>
              <a:t>Understanding/measuring efficient water provision</a:t>
            </a:r>
          </a:p>
          <a:p>
            <a:pPr lvl="1"/>
            <a:endParaRPr lang="en-GB" sz="1800" dirty="0" smtClean="0"/>
          </a:p>
          <a:p>
            <a:r>
              <a:rPr lang="en-GB" sz="1800" dirty="0" smtClean="0"/>
              <a:t>Waste</a:t>
            </a:r>
          </a:p>
          <a:p>
            <a:pPr lvl="1"/>
            <a:r>
              <a:rPr lang="en-GB" sz="1800" dirty="0" smtClean="0"/>
              <a:t>Clearer disclosure on use of different waste disposal techniques</a:t>
            </a:r>
          </a:p>
          <a:p>
            <a:pPr lvl="1"/>
            <a:r>
              <a:rPr lang="en-GB" sz="1800" dirty="0" smtClean="0"/>
              <a:t>Understanding of carbon footprint of WTE </a:t>
            </a:r>
            <a:r>
              <a:rPr lang="en-GB" sz="1800" dirty="0" err="1" smtClean="0"/>
              <a:t>vs</a:t>
            </a:r>
            <a:r>
              <a:rPr lang="en-GB" sz="1800" dirty="0" smtClean="0"/>
              <a:t> Landfill</a:t>
            </a:r>
          </a:p>
          <a:p>
            <a:pPr marL="0" indent="0">
              <a:buNone/>
            </a:pPr>
            <a:endParaRPr lang="en-GB" sz="1800" dirty="0" smtClean="0"/>
          </a:p>
        </p:txBody>
      </p:sp>
      <p:sp>
        <p:nvSpPr>
          <p:cNvPr id="3" name="Title 2"/>
          <p:cNvSpPr>
            <a:spLocks noGrp="1"/>
          </p:cNvSpPr>
          <p:nvPr>
            <p:ph type="title"/>
          </p:nvPr>
        </p:nvSpPr>
        <p:spPr>
          <a:xfrm>
            <a:off x="137984" y="630382"/>
            <a:ext cx="8574087" cy="967840"/>
          </a:xfrm>
        </p:spPr>
        <p:txBody>
          <a:bodyPr/>
          <a:lstStyle/>
          <a:p>
            <a:r>
              <a:rPr lang="en-GB" dirty="0" smtClean="0"/>
              <a:t>Challenges and areas for more work</a:t>
            </a:r>
            <a:endParaRPr lang="en-GB" dirty="0"/>
          </a:p>
        </p:txBody>
      </p:sp>
    </p:spTree>
    <p:extLst>
      <p:ext uri="{BB962C8B-B14F-4D97-AF65-F5344CB8AC3E}">
        <p14:creationId xmlns:p14="http://schemas.microsoft.com/office/powerpoint/2010/main" val="306919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0401" y="1628800"/>
            <a:ext cx="8574087" cy="5229200"/>
          </a:xfrm>
        </p:spPr>
        <p:txBody>
          <a:bodyPr>
            <a:noAutofit/>
          </a:bodyPr>
          <a:lstStyle/>
          <a:p>
            <a:pPr marL="304800" indent="-304800">
              <a:spcBef>
                <a:spcPts val="0"/>
              </a:spcBef>
              <a:spcAft>
                <a:spcPts val="1000"/>
              </a:spcAft>
              <a:buNone/>
            </a:pPr>
            <a:r>
              <a:rPr lang="en-GB" sz="1600" dirty="0" smtClean="0">
                <a:latin typeface="+mj-lt"/>
              </a:rPr>
              <a:t>The existing market is a lot broader and deeper than anyone thought. </a:t>
            </a:r>
          </a:p>
          <a:p>
            <a:pPr marL="304800" indent="-304800">
              <a:spcBef>
                <a:spcPts val="0"/>
              </a:spcBef>
              <a:spcAft>
                <a:spcPts val="1000"/>
              </a:spcAft>
              <a:buNone/>
            </a:pPr>
            <a:r>
              <a:rPr lang="en-GB" sz="1600" dirty="0" smtClean="0">
                <a:latin typeface="+mj-lt"/>
              </a:rPr>
              <a:t>It will grow; but we need to accelerate it. That means:</a:t>
            </a:r>
          </a:p>
          <a:p>
            <a:pPr marL="304800" indent="-304800">
              <a:spcBef>
                <a:spcPts val="0"/>
              </a:spcBef>
              <a:spcAft>
                <a:spcPts val="1000"/>
              </a:spcAft>
              <a:buNone/>
            </a:pPr>
            <a:r>
              <a:rPr lang="en-GB" sz="1600" dirty="0" smtClean="0">
                <a:latin typeface="+mj-lt"/>
                <a:ea typeface="Arial" pitchFamily="-100" charset="0"/>
                <a:cs typeface="Arial" pitchFamily="-100" charset="0"/>
              </a:rPr>
              <a:t>1.  Standardization (commoditization makes it easier for investors)</a:t>
            </a:r>
          </a:p>
          <a:p>
            <a:pPr marL="434975" lvl="1" indent="-266700">
              <a:spcBef>
                <a:spcPts val="0"/>
              </a:spcBef>
              <a:spcAft>
                <a:spcPts val="1000"/>
              </a:spcAft>
              <a:buFont typeface="Symbol" pitchFamily="-100" charset="2"/>
              <a:buChar char="·"/>
            </a:pPr>
            <a:r>
              <a:rPr lang="en-GB" sz="1600" dirty="0" smtClean="0">
                <a:latin typeface="+mj-lt"/>
                <a:ea typeface="Arial" pitchFamily="-100" charset="0"/>
                <a:cs typeface="Arial" pitchFamily="-100" charset="0"/>
              </a:rPr>
              <a:t>Key priorities: Waste and water sectors</a:t>
            </a:r>
          </a:p>
          <a:p>
            <a:pPr marL="304800" indent="-304800">
              <a:spcBef>
                <a:spcPts val="0"/>
              </a:spcBef>
              <a:spcAft>
                <a:spcPts val="1000"/>
              </a:spcAft>
              <a:buNone/>
            </a:pPr>
            <a:r>
              <a:rPr lang="en-GB" sz="1600" dirty="0" smtClean="0">
                <a:latin typeface="+mj-lt"/>
                <a:ea typeface="Arial" pitchFamily="-100" charset="0"/>
                <a:cs typeface="Arial" pitchFamily="-100" charset="0"/>
              </a:rPr>
              <a:t>2.  Aggregate for scale</a:t>
            </a:r>
          </a:p>
          <a:p>
            <a:pPr marL="434975" lvl="1" indent="-266700">
              <a:spcBef>
                <a:spcPts val="0"/>
              </a:spcBef>
              <a:spcAft>
                <a:spcPts val="1000"/>
              </a:spcAft>
              <a:buFont typeface="Symbol" pitchFamily="-100" charset="2"/>
              <a:buChar char="·"/>
            </a:pPr>
            <a:r>
              <a:rPr lang="en-GB" sz="1600" dirty="0" smtClean="0">
                <a:latin typeface="+mj-lt"/>
                <a:ea typeface="Arial" pitchFamily="-100" charset="0"/>
                <a:cs typeface="Arial" pitchFamily="-100" charset="0"/>
              </a:rPr>
              <a:t>Scale is necessary to tap the institutional investor market</a:t>
            </a:r>
          </a:p>
          <a:p>
            <a:pPr marL="434975" lvl="1" indent="-266700">
              <a:spcBef>
                <a:spcPts val="0"/>
              </a:spcBef>
              <a:spcAft>
                <a:spcPts val="1000"/>
              </a:spcAft>
              <a:buFont typeface="Symbol" pitchFamily="-100" charset="2"/>
              <a:buChar char="·"/>
            </a:pPr>
            <a:r>
              <a:rPr lang="en-GB" sz="1600" dirty="0" smtClean="0">
                <a:latin typeface="+mj-lt"/>
                <a:ea typeface="Arial" pitchFamily="-100" charset="0"/>
                <a:cs typeface="Arial" pitchFamily="-100" charset="0"/>
              </a:rPr>
              <a:t>Currently, there are only 103 bonds over the $500m threshold</a:t>
            </a:r>
          </a:p>
          <a:p>
            <a:pPr marL="304800" indent="-304800">
              <a:spcBef>
                <a:spcPts val="0"/>
              </a:spcBef>
              <a:spcAft>
                <a:spcPts val="1000"/>
              </a:spcAft>
              <a:buNone/>
            </a:pPr>
            <a:r>
              <a:rPr lang="en-GB" sz="1600" dirty="0" smtClean="0">
                <a:latin typeface="+mj-lt"/>
                <a:ea typeface="Arial" pitchFamily="-100" charset="0"/>
                <a:cs typeface="Arial" pitchFamily="-100" charset="0"/>
              </a:rPr>
              <a:t>3.  Support to get investment-grade ratings</a:t>
            </a:r>
          </a:p>
          <a:p>
            <a:pPr marL="434975" lvl="1" indent="-266700">
              <a:spcBef>
                <a:spcPts val="0"/>
              </a:spcBef>
              <a:spcAft>
                <a:spcPts val="1000"/>
              </a:spcAft>
              <a:buFont typeface="Symbol" pitchFamily="-100" charset="2"/>
              <a:buChar char="·"/>
            </a:pPr>
            <a:r>
              <a:rPr lang="en-GB" sz="1600" dirty="0" smtClean="0">
                <a:latin typeface="+mj-lt"/>
                <a:ea typeface="Arial" pitchFamily="-100" charset="0"/>
                <a:cs typeface="Arial" pitchFamily="-100" charset="0"/>
              </a:rPr>
              <a:t>Add scale &amp; liquidity with public climate-themed bonds (</a:t>
            </a:r>
            <a:r>
              <a:rPr lang="en-GB" sz="1600" dirty="0" err="1" smtClean="0">
                <a:latin typeface="+mj-lt"/>
                <a:ea typeface="Arial" pitchFamily="-100" charset="0"/>
                <a:cs typeface="Arial" pitchFamily="-100" charset="0"/>
              </a:rPr>
              <a:t>eg</a:t>
            </a:r>
            <a:r>
              <a:rPr lang="en-GB" sz="1600" dirty="0" smtClean="0">
                <a:latin typeface="+mj-lt"/>
                <a:ea typeface="Arial" pitchFamily="-100" charset="0"/>
                <a:cs typeface="Arial" pitchFamily="-100" charset="0"/>
              </a:rPr>
              <a:t> Australia CEFC)</a:t>
            </a:r>
          </a:p>
          <a:p>
            <a:pPr marL="434975" lvl="1" indent="-266700">
              <a:spcBef>
                <a:spcPts val="0"/>
              </a:spcBef>
              <a:spcAft>
                <a:spcPts val="1000"/>
              </a:spcAft>
              <a:buFont typeface="Symbol" pitchFamily="-100" charset="2"/>
              <a:buChar char="·"/>
            </a:pPr>
            <a:r>
              <a:rPr lang="en-GB" sz="1600" dirty="0" smtClean="0">
                <a:latin typeface="+mj-lt"/>
                <a:ea typeface="Arial" pitchFamily="-100" charset="0"/>
                <a:cs typeface="Arial" pitchFamily="-100" charset="0"/>
              </a:rPr>
              <a:t>Provide fiscal support (</a:t>
            </a:r>
            <a:r>
              <a:rPr lang="en-GB" sz="1600" dirty="0" err="1" smtClean="0">
                <a:latin typeface="+mj-lt"/>
                <a:ea typeface="Arial" pitchFamily="-100" charset="0"/>
                <a:cs typeface="Arial" pitchFamily="-100" charset="0"/>
              </a:rPr>
              <a:t>eg</a:t>
            </a:r>
            <a:r>
              <a:rPr lang="en-GB" sz="1600" dirty="0" smtClean="0">
                <a:latin typeface="+mj-lt"/>
                <a:ea typeface="Arial" pitchFamily="-100" charset="0"/>
                <a:cs typeface="Arial" pitchFamily="-100" charset="0"/>
              </a:rPr>
              <a:t> US clean energy bonds)</a:t>
            </a:r>
          </a:p>
          <a:p>
            <a:pPr marL="434975" lvl="1" indent="-266700">
              <a:spcBef>
                <a:spcPts val="0"/>
              </a:spcBef>
              <a:spcAft>
                <a:spcPts val="1000"/>
              </a:spcAft>
              <a:buFont typeface="Symbol" pitchFamily="-100" charset="2"/>
              <a:buChar char="·"/>
            </a:pPr>
            <a:r>
              <a:rPr lang="en-GB" sz="1600" dirty="0" smtClean="0">
                <a:latin typeface="+mj-lt"/>
                <a:ea typeface="Arial" pitchFamily="-100" charset="0"/>
                <a:cs typeface="Arial" pitchFamily="-100" charset="0"/>
              </a:rPr>
              <a:t>Use public finance to enhance credit (</a:t>
            </a:r>
            <a:r>
              <a:rPr lang="en-GB" sz="1600" dirty="0" err="1" smtClean="0">
                <a:latin typeface="+mj-lt"/>
                <a:ea typeface="Arial" pitchFamily="-100" charset="0"/>
                <a:cs typeface="Arial" pitchFamily="-100" charset="0"/>
              </a:rPr>
              <a:t>eg</a:t>
            </a:r>
            <a:r>
              <a:rPr lang="en-GB" sz="1600" dirty="0" smtClean="0">
                <a:latin typeface="+mj-lt"/>
                <a:ea typeface="Arial" pitchFamily="-100" charset="0"/>
                <a:cs typeface="Arial" pitchFamily="-100" charset="0"/>
              </a:rPr>
              <a:t> EU project bond initiative)</a:t>
            </a:r>
            <a:endParaRPr lang="de-DE" sz="1600" dirty="0" smtClean="0">
              <a:latin typeface="+mj-lt"/>
              <a:ea typeface="Arial" pitchFamily="-100" charset="0"/>
              <a:cs typeface="Arial" pitchFamily="-100" charset="0"/>
            </a:endParaRPr>
          </a:p>
          <a:p>
            <a:pPr marL="0" indent="0">
              <a:spcBef>
                <a:spcPts val="0"/>
              </a:spcBef>
              <a:spcAft>
                <a:spcPts val="1000"/>
              </a:spcAft>
              <a:buNone/>
            </a:pPr>
            <a:r>
              <a:rPr lang="en-GB" sz="1600" dirty="0" smtClean="0">
                <a:latin typeface="+mj-lt"/>
                <a:cs typeface="+mn-cs"/>
              </a:rPr>
              <a:t>The funds are there and there’s even a nascent market. We now need to generate deals</a:t>
            </a:r>
            <a:br>
              <a:rPr lang="en-GB" sz="1600" dirty="0" smtClean="0">
                <a:latin typeface="+mj-lt"/>
                <a:cs typeface="+mn-cs"/>
              </a:rPr>
            </a:br>
            <a:r>
              <a:rPr lang="en-GB" sz="1600" dirty="0" smtClean="0">
                <a:latin typeface="+mj-lt"/>
                <a:cs typeface="+mn-cs"/>
              </a:rPr>
              <a:t>that suit the needs of bond buyers</a:t>
            </a:r>
          </a:p>
        </p:txBody>
      </p:sp>
      <p:sp>
        <p:nvSpPr>
          <p:cNvPr id="3" name="Title 2"/>
          <p:cNvSpPr>
            <a:spLocks noGrp="1"/>
          </p:cNvSpPr>
          <p:nvPr>
            <p:ph type="title"/>
          </p:nvPr>
        </p:nvSpPr>
        <p:spPr>
          <a:xfrm>
            <a:off x="188913" y="630382"/>
            <a:ext cx="8574087" cy="967840"/>
          </a:xfrm>
        </p:spPr>
        <p:txBody>
          <a:bodyPr/>
          <a:lstStyle/>
          <a:p>
            <a:r>
              <a:rPr lang="en-GB" dirty="0" smtClean="0"/>
              <a:t>Conclusions and way forward</a:t>
            </a:r>
            <a:endParaRPr lang="en-GB" dirty="0"/>
          </a:p>
        </p:txBody>
      </p:sp>
    </p:spTree>
    <p:extLst>
      <p:ext uri="{BB962C8B-B14F-4D97-AF65-F5344CB8AC3E}">
        <p14:creationId xmlns:p14="http://schemas.microsoft.com/office/powerpoint/2010/main" val="54993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52600" y="2667000"/>
            <a:ext cx="5562600" cy="1194792"/>
          </a:xfrm>
        </p:spPr>
        <p:txBody>
          <a:bodyPr>
            <a:noAutofit/>
          </a:bodyPr>
          <a:lstStyle/>
          <a:p>
            <a:pPr algn="ctr">
              <a:spcBef>
                <a:spcPts val="1600"/>
              </a:spcBef>
              <a:buNone/>
            </a:pPr>
            <a:r>
              <a:rPr lang="en-GB" sz="4000" dirty="0" smtClean="0">
                <a:solidFill>
                  <a:srgbClr val="3366FF"/>
                </a:solidFill>
                <a:hlinkClick r:id="rId3"/>
              </a:rPr>
              <a:t>www.climatebonds.net</a:t>
            </a:r>
            <a:endParaRPr lang="en-GB" sz="4000" dirty="0" smtClean="0">
              <a:solidFill>
                <a:srgbClr val="3366FF"/>
              </a:solidFill>
            </a:endParaRPr>
          </a:p>
          <a:p>
            <a:pPr algn="ctr">
              <a:spcBef>
                <a:spcPts val="1600"/>
              </a:spcBef>
              <a:buNone/>
            </a:pPr>
            <a:r>
              <a:rPr lang="en-US" sz="2400" dirty="0" smtClean="0">
                <a:solidFill>
                  <a:srgbClr val="3366FF"/>
                </a:solidFill>
              </a:rPr>
              <a:t>b</a:t>
            </a:r>
            <a:r>
              <a:rPr lang="en-GB" sz="2400" dirty="0" err="1" smtClean="0">
                <a:solidFill>
                  <a:srgbClr val="3366FF"/>
                </a:solidFill>
              </a:rPr>
              <a:t>ridget.boulle@climatebonds.net</a:t>
            </a:r>
            <a:endParaRPr lang="en-GB" sz="2400" dirty="0" smtClean="0">
              <a:solidFill>
                <a:srgbClr val="3366FF"/>
              </a:solidFill>
            </a:endParaRPr>
          </a:p>
        </p:txBody>
      </p:sp>
    </p:spTree>
    <p:extLst>
      <p:ext uri="{BB962C8B-B14F-4D97-AF65-F5344CB8AC3E}">
        <p14:creationId xmlns:p14="http://schemas.microsoft.com/office/powerpoint/2010/main" val="549937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1" name="Rectangle 3"/>
          <p:cNvSpPr>
            <a:spLocks noGrp="1" noChangeArrowheads="1"/>
          </p:cNvSpPr>
          <p:nvPr>
            <p:ph idx="1"/>
          </p:nvPr>
        </p:nvSpPr>
        <p:spPr/>
        <p:txBody>
          <a:bodyPr>
            <a:noAutofit/>
          </a:bodyPr>
          <a:lstStyle/>
          <a:p>
            <a:pPr>
              <a:lnSpc>
                <a:spcPct val="95000"/>
              </a:lnSpc>
              <a:spcAft>
                <a:spcPts val="1200"/>
              </a:spcAft>
            </a:pPr>
            <a:r>
              <a:rPr lang="en-GB" sz="1800" dirty="0">
                <a:latin typeface="Arial" charset="0"/>
                <a:cs typeface="Arial" charset="0"/>
              </a:rPr>
              <a:t>Investor interest in the links between bonds and climate change is growing</a:t>
            </a:r>
            <a:endParaRPr lang="en-GB" sz="1800" dirty="0" smtClean="0">
              <a:latin typeface="Arial" charset="0"/>
              <a:cs typeface="Arial" charset="0"/>
            </a:endParaRPr>
          </a:p>
          <a:p>
            <a:pPr>
              <a:lnSpc>
                <a:spcPct val="95000"/>
              </a:lnSpc>
              <a:spcAft>
                <a:spcPts val="1200"/>
              </a:spcAft>
            </a:pPr>
            <a:r>
              <a:rPr lang="en-GB" sz="1800" dirty="0" smtClean="0">
                <a:latin typeface="Arial" charset="0"/>
                <a:cs typeface="Arial" charset="0"/>
              </a:rPr>
              <a:t>Research to </a:t>
            </a:r>
            <a:r>
              <a:rPr lang="en-GB" sz="1800" dirty="0">
                <a:latin typeface="Arial" charset="0"/>
                <a:cs typeface="Arial" charset="0"/>
              </a:rPr>
              <a:t>provide a first estimate of value of outstanding bonds linked to climate </a:t>
            </a:r>
            <a:r>
              <a:rPr lang="en-GB" sz="1800" dirty="0" smtClean="0">
                <a:latin typeface="Arial" charset="0"/>
                <a:cs typeface="Arial" charset="0"/>
              </a:rPr>
              <a:t>solutions</a:t>
            </a:r>
          </a:p>
          <a:p>
            <a:pPr>
              <a:lnSpc>
                <a:spcPct val="95000"/>
              </a:lnSpc>
              <a:spcAft>
                <a:spcPts val="1200"/>
              </a:spcAft>
            </a:pPr>
            <a:r>
              <a:rPr lang="en-GB" sz="1800" dirty="0" smtClean="0">
                <a:latin typeface="Arial" charset="0"/>
                <a:cs typeface="Arial" charset="0"/>
              </a:rPr>
              <a:t>The estimated value </a:t>
            </a:r>
            <a:r>
              <a:rPr lang="en-GB" sz="1800" dirty="0">
                <a:latin typeface="Arial" charset="0"/>
                <a:cs typeface="Arial" charset="0"/>
              </a:rPr>
              <a:t>of bonds aligned to climate themes is more than 24 times the current supply of ‘green bonds’ from development </a:t>
            </a:r>
            <a:r>
              <a:rPr lang="en-GB" sz="1800" dirty="0" smtClean="0">
                <a:latin typeface="Arial" charset="0"/>
                <a:cs typeface="Arial" charset="0"/>
              </a:rPr>
              <a:t>banks</a:t>
            </a:r>
          </a:p>
          <a:p>
            <a:pPr>
              <a:lnSpc>
                <a:spcPct val="95000"/>
              </a:lnSpc>
              <a:spcAft>
                <a:spcPts val="1200"/>
              </a:spcAft>
            </a:pPr>
            <a:r>
              <a:rPr lang="en-GB" sz="1800" dirty="0">
                <a:latin typeface="Arial" charset="0"/>
                <a:cs typeface="Arial" charset="0"/>
              </a:rPr>
              <a:t>Transport and energy account for 85% of the total, largely rail and </a:t>
            </a:r>
            <a:r>
              <a:rPr lang="en-GB" sz="1800" dirty="0" err="1" smtClean="0">
                <a:latin typeface="Arial" charset="0"/>
                <a:cs typeface="Arial" charset="0"/>
              </a:rPr>
              <a:t>renewables</a:t>
            </a:r>
            <a:endParaRPr lang="en-GB" sz="1800" dirty="0" smtClean="0">
              <a:latin typeface="Arial" charset="0"/>
              <a:cs typeface="Arial" charset="0"/>
            </a:endParaRPr>
          </a:p>
          <a:p>
            <a:pPr>
              <a:lnSpc>
                <a:spcPct val="95000"/>
              </a:lnSpc>
              <a:spcAft>
                <a:spcPts val="1200"/>
              </a:spcAft>
            </a:pPr>
            <a:r>
              <a:rPr lang="en-GB" sz="1800" dirty="0">
                <a:latin typeface="Arial" charset="0"/>
                <a:cs typeface="Arial" charset="0"/>
              </a:rPr>
              <a:t>Europe is the largest issuer – but the USA is the most innovative with renewable project bonds and energy efficiency </a:t>
            </a:r>
            <a:r>
              <a:rPr lang="en-GB" sz="1800" dirty="0" smtClean="0">
                <a:latin typeface="Arial" charset="0"/>
                <a:cs typeface="Arial" charset="0"/>
              </a:rPr>
              <a:t>bonds</a:t>
            </a:r>
          </a:p>
          <a:p>
            <a:pPr>
              <a:lnSpc>
                <a:spcPct val="95000"/>
              </a:lnSpc>
              <a:spcAft>
                <a:spcPts val="1200"/>
              </a:spcAft>
            </a:pPr>
            <a:r>
              <a:rPr lang="en-GB" sz="1800" dirty="0">
                <a:latin typeface="Arial" charset="0"/>
                <a:cs typeface="Arial" charset="0"/>
              </a:rPr>
              <a:t>Further market growth can be accelerated through standardisation, aggregation and policy </a:t>
            </a:r>
            <a:r>
              <a:rPr lang="en-GB" sz="1800" dirty="0" smtClean="0">
                <a:latin typeface="Arial" charset="0"/>
                <a:cs typeface="Arial" charset="0"/>
              </a:rPr>
              <a:t>support</a:t>
            </a:r>
            <a:endParaRPr lang="en-GB" sz="1800" dirty="0">
              <a:latin typeface="Arial" charset="0"/>
              <a:cs typeface="Arial" charset="0"/>
            </a:endParaRPr>
          </a:p>
        </p:txBody>
      </p:sp>
      <p:sp>
        <p:nvSpPr>
          <p:cNvPr id="688130" name="Rectangle 2"/>
          <p:cNvSpPr>
            <a:spLocks noGrp="1" noChangeArrowheads="1"/>
          </p:cNvSpPr>
          <p:nvPr>
            <p:ph type="title"/>
          </p:nvPr>
        </p:nvSpPr>
        <p:spPr>
          <a:xfrm>
            <a:off x="228600" y="632360"/>
            <a:ext cx="8574087" cy="967840"/>
          </a:xfrm>
        </p:spPr>
        <p:txBody>
          <a:bodyPr>
            <a:normAutofit/>
          </a:bodyPr>
          <a:lstStyle/>
          <a:p>
            <a:r>
              <a:rPr lang="en-GB" dirty="0" smtClean="0"/>
              <a:t>A $174bn </a:t>
            </a:r>
            <a:r>
              <a:rPr lang="en-GB" dirty="0"/>
              <a:t>global universe</a:t>
            </a:r>
            <a:endParaRPr lang="de-DE" dirty="0"/>
          </a:p>
        </p:txBody>
      </p:sp>
      <p:sp>
        <p:nvSpPr>
          <p:cNvPr id="4" name="Slide Number Placeholder 3"/>
          <p:cNvSpPr>
            <a:spLocks noGrp="1"/>
          </p:cNvSpPr>
          <p:nvPr>
            <p:ph type="sldNum" sz="quarter" idx="10"/>
          </p:nvPr>
        </p:nvSpPr>
        <p:spPr>
          <a:xfrm>
            <a:off x="0" y="6356350"/>
            <a:ext cx="2133600" cy="365125"/>
          </a:xfrm>
        </p:spPr>
        <p:txBody>
          <a:bodyPr/>
          <a:lstStyle/>
          <a:p>
            <a:fld id="{F39E10A2-3B05-4B37-B30D-7156265CC16F}" type="slidenum">
              <a:rPr lang="x-none"/>
              <a:pPr/>
              <a:t>2</a:t>
            </a:fld>
            <a:endParaRPr lang="en-US"/>
          </a:p>
        </p:txBody>
      </p:sp>
    </p:spTree>
    <p:extLst>
      <p:ext uri="{BB962C8B-B14F-4D97-AF65-F5344CB8AC3E}">
        <p14:creationId xmlns:p14="http://schemas.microsoft.com/office/powerpoint/2010/main" val="250065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8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8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881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81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574087" cy="967840"/>
          </a:xfrm>
        </p:spPr>
        <p:txBody>
          <a:bodyPr>
            <a:normAutofit/>
          </a:bodyPr>
          <a:lstStyle/>
          <a:p>
            <a:r>
              <a:rPr lang="en-GB" dirty="0" smtClean="0"/>
              <a:t>Background</a:t>
            </a:r>
            <a:endParaRPr lang="en-GB" dirty="0"/>
          </a:p>
        </p:txBody>
      </p:sp>
      <p:sp>
        <p:nvSpPr>
          <p:cNvPr id="3" name="TextBox 2"/>
          <p:cNvSpPr txBox="1"/>
          <p:nvPr/>
        </p:nvSpPr>
        <p:spPr>
          <a:xfrm>
            <a:off x="386328" y="1922145"/>
            <a:ext cx="8506152" cy="2954655"/>
          </a:xfrm>
          <a:prstGeom prst="rect">
            <a:avLst/>
          </a:prstGeom>
          <a:noFill/>
        </p:spPr>
        <p:txBody>
          <a:bodyPr wrap="square" rtlCol="0">
            <a:spAutoFit/>
          </a:bodyPr>
          <a:lstStyle/>
          <a:p>
            <a:pPr>
              <a:spcAft>
                <a:spcPts val="1200"/>
              </a:spcAft>
            </a:pPr>
            <a:r>
              <a:rPr lang="en-GB" dirty="0" smtClean="0"/>
              <a:t>In 2011 in Durban</a:t>
            </a:r>
            <a:r>
              <a:rPr lang="en-GB" dirty="0"/>
              <a:t>, a large group of insurers called </a:t>
            </a:r>
            <a:r>
              <a:rPr lang="en-GB" dirty="0" smtClean="0"/>
              <a:t>for</a:t>
            </a:r>
            <a:r>
              <a:rPr lang="en-GB" i="1" dirty="0" smtClean="0"/>
              <a:t>:</a:t>
            </a:r>
          </a:p>
          <a:p>
            <a:pPr marL="712788" indent="3175">
              <a:spcBef>
                <a:spcPts val="600"/>
              </a:spcBef>
              <a:spcAft>
                <a:spcPts val="3000"/>
              </a:spcAft>
            </a:pPr>
            <a:r>
              <a:rPr lang="en-GB" b="1" i="1" dirty="0"/>
              <a:t>“a significant increase in global bond issuance to be dedicated to finance for an acceleration of the transition </a:t>
            </a:r>
            <a:r>
              <a:rPr lang="en-GB" b="1" i="1" dirty="0" smtClean="0"/>
              <a:t>to </a:t>
            </a:r>
            <a:r>
              <a:rPr lang="en-GB" b="1" i="1" dirty="0"/>
              <a:t>low-carbon growth”</a:t>
            </a:r>
          </a:p>
          <a:p>
            <a:pPr marL="342900" indent="-342900">
              <a:spcAft>
                <a:spcPts val="1200"/>
              </a:spcAft>
              <a:buFont typeface="Arial" pitchFamily="34" charset="0"/>
              <a:buChar char="•"/>
            </a:pPr>
            <a:r>
              <a:rPr lang="en-GB" dirty="0" smtClean="0">
                <a:ea typeface="+mj-ea"/>
                <a:cs typeface="Whitney Medium"/>
              </a:rPr>
              <a:t>Aim of this report:  Provide a first e</a:t>
            </a:r>
            <a:r>
              <a:rPr lang="en-GB" dirty="0" smtClean="0"/>
              <a:t>stimate of the extent to which the current bond universe is geared towards the climate economy</a:t>
            </a:r>
          </a:p>
          <a:p>
            <a:pPr marL="342900" indent="-342900">
              <a:spcAft>
                <a:spcPts val="1200"/>
              </a:spcAft>
              <a:buFont typeface="Arial" pitchFamily="34" charset="0"/>
              <a:buChar char="•"/>
            </a:pPr>
            <a:r>
              <a:rPr lang="en-GB" dirty="0" smtClean="0">
                <a:ea typeface="+mj-ea"/>
                <a:cs typeface="Whitney Medium"/>
              </a:rPr>
              <a:t>Commissioned by HSBC and written by CBI</a:t>
            </a:r>
          </a:p>
          <a:p>
            <a:pPr marL="357188" indent="-357188">
              <a:spcAft>
                <a:spcPts val="1200"/>
              </a:spcAft>
              <a:buFont typeface="Arial" pitchFamily="34" charset="0"/>
              <a:buChar char="•"/>
            </a:pPr>
            <a:r>
              <a:rPr lang="en-GB" dirty="0" smtClean="0"/>
              <a:t>Goes beyond MDB issuance of ‘green bonds’</a:t>
            </a:r>
          </a:p>
        </p:txBody>
      </p:sp>
    </p:spTree>
    <p:extLst>
      <p:ext uri="{BB962C8B-B14F-4D97-AF65-F5344CB8AC3E}">
        <p14:creationId xmlns:p14="http://schemas.microsoft.com/office/powerpoint/2010/main" val="201723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6107" y="1741240"/>
            <a:ext cx="8576373" cy="5040560"/>
          </a:xfrm>
        </p:spPr>
        <p:txBody>
          <a:bodyPr>
            <a:normAutofit/>
          </a:bodyPr>
          <a:lstStyle/>
          <a:p>
            <a:pPr>
              <a:spcAft>
                <a:spcPts val="600"/>
              </a:spcAft>
            </a:pPr>
            <a:r>
              <a:rPr lang="en-GB" sz="1800" b="1" dirty="0" smtClean="0"/>
              <a:t>Answers 4 key questions:</a:t>
            </a:r>
          </a:p>
          <a:p>
            <a:pPr marL="892175" lvl="1" indent="-434975">
              <a:spcBef>
                <a:spcPts val="1000"/>
              </a:spcBef>
            </a:pPr>
            <a:r>
              <a:rPr lang="en-GB" sz="1800" dirty="0" smtClean="0"/>
              <a:t>How </a:t>
            </a:r>
            <a:r>
              <a:rPr lang="en-GB" sz="1800" dirty="0"/>
              <a:t>big is the climate-themed bond market?</a:t>
            </a:r>
          </a:p>
          <a:p>
            <a:pPr marL="892175" lvl="1" indent="-434975">
              <a:spcBef>
                <a:spcPts val="1000"/>
              </a:spcBef>
            </a:pPr>
            <a:r>
              <a:rPr lang="en-GB" sz="1800" dirty="0" smtClean="0"/>
              <a:t>What </a:t>
            </a:r>
            <a:r>
              <a:rPr lang="en-GB" sz="1800" dirty="0"/>
              <a:t>are the key investment themes?</a:t>
            </a:r>
          </a:p>
          <a:p>
            <a:pPr marL="892175" lvl="1" indent="-434975">
              <a:spcBef>
                <a:spcPts val="1000"/>
              </a:spcBef>
            </a:pPr>
            <a:r>
              <a:rPr lang="en-GB" sz="1800" dirty="0" smtClean="0"/>
              <a:t>Where </a:t>
            </a:r>
            <a:r>
              <a:rPr lang="en-GB" sz="1800" dirty="0"/>
              <a:t>are the main regional markets?</a:t>
            </a:r>
          </a:p>
          <a:p>
            <a:pPr marL="892175" lvl="1" indent="-434975">
              <a:spcBef>
                <a:spcPts val="1000"/>
              </a:spcBef>
              <a:spcAft>
                <a:spcPts val="1800"/>
              </a:spcAft>
              <a:tabLst>
                <a:tab pos="981075" algn="l"/>
              </a:tabLst>
            </a:pPr>
            <a:r>
              <a:rPr lang="en-GB" sz="1800" dirty="0" smtClean="0"/>
              <a:t>What </a:t>
            </a:r>
            <a:r>
              <a:rPr lang="en-GB" sz="1800" dirty="0"/>
              <a:t>is the market outlook</a:t>
            </a:r>
            <a:r>
              <a:rPr lang="en-GB" sz="1800" dirty="0" smtClean="0"/>
              <a:t>?</a:t>
            </a:r>
          </a:p>
          <a:p>
            <a:pPr marL="357188" indent="-357188">
              <a:spcAft>
                <a:spcPts val="600"/>
              </a:spcAft>
            </a:pPr>
            <a:r>
              <a:rPr lang="en-GB" sz="1800" b="1" dirty="0"/>
              <a:t>Why is it important?</a:t>
            </a:r>
          </a:p>
          <a:p>
            <a:pPr marL="892175" lvl="1" indent="-434975">
              <a:spcBef>
                <a:spcPts val="1000"/>
              </a:spcBef>
            </a:pPr>
            <a:r>
              <a:rPr lang="en-GB" sz="1800" dirty="0"/>
              <a:t>Overcome perception of niche market</a:t>
            </a:r>
          </a:p>
          <a:p>
            <a:pPr marL="892175" lvl="1" indent="-434975">
              <a:spcBef>
                <a:spcPts val="1000"/>
              </a:spcBef>
            </a:pPr>
            <a:r>
              <a:rPr lang="en-GB" sz="1800" dirty="0"/>
              <a:t>Prove that investment area is nothing new, purpose is different</a:t>
            </a:r>
          </a:p>
          <a:p>
            <a:pPr marL="892175" lvl="1" indent="-434975">
              <a:spcBef>
                <a:spcPts val="1000"/>
              </a:spcBef>
            </a:pPr>
            <a:r>
              <a:rPr lang="en-GB" sz="1800" dirty="0"/>
              <a:t>Show how the universe is diverse: </a:t>
            </a:r>
            <a:r>
              <a:rPr lang="en-GB" sz="1800" dirty="0" smtClean="0"/>
              <a:t>ratings, </a:t>
            </a:r>
            <a:r>
              <a:rPr lang="en-GB" sz="1800" dirty="0"/>
              <a:t>geographies, </a:t>
            </a:r>
            <a:r>
              <a:rPr lang="en-GB" sz="1800" dirty="0" smtClean="0"/>
              <a:t>sectors</a:t>
            </a:r>
            <a:endParaRPr lang="en-GB" sz="1800" dirty="0"/>
          </a:p>
        </p:txBody>
      </p:sp>
      <p:sp>
        <p:nvSpPr>
          <p:cNvPr id="3" name="Title 2"/>
          <p:cNvSpPr>
            <a:spLocks noGrp="1"/>
          </p:cNvSpPr>
          <p:nvPr>
            <p:ph type="title"/>
          </p:nvPr>
        </p:nvSpPr>
        <p:spPr>
          <a:xfrm>
            <a:off x="188913" y="632360"/>
            <a:ext cx="8574087" cy="967840"/>
          </a:xfrm>
        </p:spPr>
        <p:txBody>
          <a:bodyPr/>
          <a:lstStyle/>
          <a:p>
            <a:r>
              <a:rPr lang="en-GB" dirty="0" smtClean="0"/>
              <a:t>Background</a:t>
            </a:r>
            <a:endParaRPr lang="en-GB" dirty="0"/>
          </a:p>
        </p:txBody>
      </p:sp>
    </p:spTree>
    <p:extLst>
      <p:ext uri="{BB962C8B-B14F-4D97-AF65-F5344CB8AC3E}">
        <p14:creationId xmlns:p14="http://schemas.microsoft.com/office/powerpoint/2010/main" val="181703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4163" y="1556792"/>
            <a:ext cx="8574087" cy="4647285"/>
          </a:xfrm>
        </p:spPr>
        <p:txBody>
          <a:bodyPr>
            <a:noAutofit/>
          </a:bodyPr>
          <a:lstStyle/>
          <a:p>
            <a:pPr>
              <a:spcAft>
                <a:spcPts val="900"/>
              </a:spcAft>
            </a:pPr>
            <a:r>
              <a:rPr lang="en-GB" sz="1800" dirty="0"/>
              <a:t>First bonds issued with an explicit ‘green’ mandate in 2007</a:t>
            </a:r>
          </a:p>
          <a:p>
            <a:pPr>
              <a:spcAft>
                <a:spcPts val="900"/>
              </a:spcAft>
            </a:pPr>
            <a:r>
              <a:rPr lang="en-GB" sz="1800" dirty="0" smtClean="0"/>
              <a:t>Investor </a:t>
            </a:r>
            <a:r>
              <a:rPr lang="en-GB" sz="1800" dirty="0"/>
              <a:t>interest in the links between bonds and climate change is </a:t>
            </a:r>
            <a:r>
              <a:rPr lang="en-GB" sz="1800" dirty="0" smtClean="0"/>
              <a:t>growing</a:t>
            </a:r>
          </a:p>
          <a:p>
            <a:pPr>
              <a:spcAft>
                <a:spcPts val="900"/>
              </a:spcAft>
            </a:pPr>
            <a:r>
              <a:rPr lang="en-GB" dirty="0" smtClean="0"/>
              <a:t>$10tn in cumulative investment in low-carbon energy required 2010-2020</a:t>
            </a:r>
          </a:p>
          <a:p>
            <a:pPr>
              <a:spcAft>
                <a:spcPts val="900"/>
              </a:spcAft>
            </a:pPr>
            <a:r>
              <a:rPr lang="en-GB" sz="1800" dirty="0" smtClean="0"/>
              <a:t>Bonds </a:t>
            </a:r>
            <a:r>
              <a:rPr lang="en-GB" sz="1800" dirty="0"/>
              <a:t>are well-suited for</a:t>
            </a:r>
            <a:r>
              <a:rPr lang="en-GB" sz="1800" dirty="0" smtClean="0"/>
              <a:t> long</a:t>
            </a:r>
            <a:r>
              <a:rPr lang="en-GB" sz="1800" dirty="0"/>
              <a:t>-term infrastructure investments required for a low-carbon, climate resilient economy</a:t>
            </a:r>
            <a:endParaRPr lang="en-GB" sz="1800" dirty="0" smtClean="0"/>
          </a:p>
          <a:p>
            <a:pPr lvl="1">
              <a:spcAft>
                <a:spcPts val="900"/>
              </a:spcAft>
            </a:pPr>
            <a:r>
              <a:rPr lang="en-GB" sz="1800" dirty="0" smtClean="0"/>
              <a:t>High </a:t>
            </a:r>
            <a:r>
              <a:rPr lang="en-GB" sz="1800" dirty="0" err="1" smtClean="0"/>
              <a:t>capex</a:t>
            </a:r>
            <a:r>
              <a:rPr lang="en-GB" sz="1800" dirty="0" smtClean="0"/>
              <a:t>, low running cost</a:t>
            </a:r>
          </a:p>
          <a:p>
            <a:pPr lvl="1">
              <a:spcAft>
                <a:spcPts val="900"/>
              </a:spcAft>
            </a:pPr>
            <a:r>
              <a:rPr lang="en-GB" sz="1800" dirty="0" smtClean="0"/>
              <a:t>Strength of </a:t>
            </a:r>
            <a:r>
              <a:rPr lang="en-GB" sz="1800" dirty="0"/>
              <a:t>climate policies</a:t>
            </a:r>
            <a:r>
              <a:rPr lang="en-GB" sz="1800" dirty="0" smtClean="0"/>
              <a:t> in some regions leading to rapid cost reductions in wind, solar = more mature and stable market suited to bonds, like rail</a:t>
            </a:r>
          </a:p>
          <a:p>
            <a:pPr marL="342900" lvl="1" indent="-342900">
              <a:spcAft>
                <a:spcPts val="900"/>
              </a:spcAft>
              <a:buFont typeface="Arial" pitchFamily="34" charset="0"/>
              <a:buChar char="•"/>
            </a:pPr>
            <a:r>
              <a:rPr lang="en-GB" sz="1800" dirty="0" smtClean="0"/>
              <a:t>Recapitalisation pressure / Basel III </a:t>
            </a:r>
            <a:r>
              <a:rPr lang="en-GB" dirty="0" smtClean="0"/>
              <a:t>discouraging banks from holding longer-term debt. Using debt capital markets frees up bank capital for project lending</a:t>
            </a:r>
          </a:p>
        </p:txBody>
      </p:sp>
      <p:sp>
        <p:nvSpPr>
          <p:cNvPr id="3" name="Title 2"/>
          <p:cNvSpPr>
            <a:spLocks noGrp="1"/>
          </p:cNvSpPr>
          <p:nvPr>
            <p:ph type="title"/>
          </p:nvPr>
        </p:nvSpPr>
        <p:spPr>
          <a:xfrm>
            <a:off x="228600" y="632360"/>
            <a:ext cx="8574087" cy="967840"/>
          </a:xfrm>
        </p:spPr>
        <p:txBody>
          <a:bodyPr/>
          <a:lstStyle/>
          <a:p>
            <a:r>
              <a:rPr lang="en-GB" dirty="0" smtClean="0"/>
              <a:t>Why bonds and climate change</a:t>
            </a:r>
            <a:endParaRPr lang="en-GB" dirty="0"/>
          </a:p>
        </p:txBody>
      </p:sp>
    </p:spTree>
    <p:extLst>
      <p:ext uri="{BB962C8B-B14F-4D97-AF65-F5344CB8AC3E}">
        <p14:creationId xmlns:p14="http://schemas.microsoft.com/office/powerpoint/2010/main" val="356536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8913" y="632360"/>
            <a:ext cx="8574087" cy="967840"/>
          </a:xfrm>
        </p:spPr>
        <p:txBody>
          <a:bodyPr/>
          <a:lstStyle/>
          <a:p>
            <a:r>
              <a:rPr lang="en-GB" dirty="0" smtClean="0"/>
              <a:t>Methodology – 7 key climate themes</a:t>
            </a:r>
            <a:endParaRPr lang="en-GB" dirty="0"/>
          </a:p>
        </p:txBody>
      </p:sp>
      <p:grpSp>
        <p:nvGrpSpPr>
          <p:cNvPr id="2" name="Group 1"/>
          <p:cNvGrpSpPr/>
          <p:nvPr/>
        </p:nvGrpSpPr>
        <p:grpSpPr>
          <a:xfrm>
            <a:off x="274087" y="1717173"/>
            <a:ext cx="1233326" cy="3944075"/>
            <a:chOff x="274087" y="1717173"/>
            <a:chExt cx="1233326" cy="3944075"/>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896" b="7851"/>
            <a:stretch/>
          </p:blipFill>
          <p:spPr bwMode="auto">
            <a:xfrm>
              <a:off x="274087" y="1717173"/>
              <a:ext cx="1233326" cy="1297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80437" y="3014812"/>
              <a:ext cx="1224641" cy="2646436"/>
            </a:xfrm>
            <a:prstGeom prst="rect">
              <a:avLst/>
            </a:prstGeom>
            <a:noFill/>
            <a:ln>
              <a:solidFill>
                <a:schemeClr val="tx1">
                  <a:lumMod val="50000"/>
                  <a:lumOff val="50000"/>
                </a:schemeClr>
              </a:solidFill>
            </a:ln>
          </p:spPr>
          <p:txBody>
            <a:bodyPr wrap="square" lIns="36000" tIns="36000" rIns="36000" rtlCol="0">
              <a:noAutofit/>
            </a:bodyPr>
            <a:lstStyle/>
            <a:p>
              <a:pPr algn="ctr">
                <a:spcAft>
                  <a:spcPts val="2400"/>
                </a:spcAft>
              </a:pPr>
              <a:r>
                <a:rPr lang="en-GB" b="1" dirty="0" smtClean="0"/>
                <a:t>Energy</a:t>
              </a:r>
            </a:p>
            <a:p>
              <a:endParaRPr lang="en-GB" sz="1600" dirty="0"/>
            </a:p>
            <a:p>
              <a:r>
                <a:rPr lang="en-GB" sz="1400" dirty="0" smtClean="0"/>
                <a:t>Renewable energy, nuclear, biomass </a:t>
              </a:r>
              <a:br>
                <a:rPr lang="en-GB" sz="1400" dirty="0" smtClean="0"/>
              </a:br>
              <a:r>
                <a:rPr lang="en-GB" sz="1400" dirty="0" smtClean="0"/>
                <a:t>for </a:t>
              </a:r>
              <a:r>
                <a:rPr lang="en-GB" sz="1400" dirty="0"/>
                <a:t>heat </a:t>
              </a:r>
              <a:r>
                <a:rPr lang="en-GB" sz="1400" dirty="0" smtClean="0"/>
                <a:t>&amp; electricity</a:t>
              </a:r>
            </a:p>
          </p:txBody>
        </p:sp>
      </p:grpSp>
      <p:grpSp>
        <p:nvGrpSpPr>
          <p:cNvPr id="4" name="Group 3"/>
          <p:cNvGrpSpPr/>
          <p:nvPr/>
        </p:nvGrpSpPr>
        <p:grpSpPr>
          <a:xfrm>
            <a:off x="1505078" y="1717172"/>
            <a:ext cx="1238563" cy="3944076"/>
            <a:chOff x="1505078" y="1717172"/>
            <a:chExt cx="1238563" cy="3944076"/>
          </a:xfrm>
        </p:grpSpPr>
        <p:pic>
          <p:nvPicPr>
            <p:cNvPr id="102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7251" b="9108"/>
            <a:stretch/>
          </p:blipFill>
          <p:spPr bwMode="auto">
            <a:xfrm>
              <a:off x="1505078" y="1717172"/>
              <a:ext cx="1238563"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505078" y="3014812"/>
              <a:ext cx="1238563" cy="2646436"/>
            </a:xfrm>
            <a:prstGeom prst="rect">
              <a:avLst/>
            </a:prstGeom>
            <a:noFill/>
            <a:ln>
              <a:solidFill>
                <a:schemeClr val="tx1">
                  <a:lumMod val="50000"/>
                  <a:lumOff val="50000"/>
                </a:schemeClr>
              </a:solidFill>
            </a:ln>
          </p:spPr>
          <p:txBody>
            <a:bodyPr wrap="square" lIns="36000" tIns="36000" rIns="36000" bIns="36000" rtlCol="0">
              <a:noAutofit/>
            </a:bodyPr>
            <a:lstStyle>
              <a:defPPr>
                <a:defRPr lang="en-US"/>
              </a:defPPr>
            </a:lstStyle>
            <a:p>
              <a:pPr>
                <a:spcAft>
                  <a:spcPts val="600"/>
                </a:spcAft>
              </a:pPr>
              <a:r>
                <a:rPr lang="en-GB" sz="1650" b="1" dirty="0"/>
                <a:t>Buildings</a:t>
              </a:r>
              <a:r>
                <a:rPr lang="en-GB" sz="1650" b="1" dirty="0" smtClean="0"/>
                <a:t> </a:t>
              </a:r>
              <a:br>
                <a:rPr lang="en-GB" sz="1650" b="1" dirty="0" smtClean="0"/>
              </a:br>
              <a:r>
                <a:rPr lang="en-GB" sz="1650" b="1" dirty="0" smtClean="0"/>
                <a:t>&amp; industry</a:t>
              </a:r>
            </a:p>
            <a:p>
              <a:endParaRPr lang="en-GB" sz="1600" dirty="0" smtClean="0"/>
            </a:p>
            <a:p>
              <a:r>
                <a:rPr lang="en-GB" sz="1400" dirty="0" err="1" smtClean="0"/>
                <a:t>Techn</a:t>
              </a:r>
              <a:r>
                <a:rPr lang="en-GB" sz="1400" dirty="0" smtClean="0"/>
                <a:t> &amp; projects to </a:t>
              </a:r>
              <a:r>
                <a:rPr lang="en-GB" sz="1400" dirty="0"/>
                <a:t>improve </a:t>
              </a:r>
              <a:r>
                <a:rPr lang="en-GB" sz="1400" dirty="0" smtClean="0"/>
                <a:t>energy efficiency </a:t>
              </a:r>
              <a:r>
                <a:rPr lang="en-GB" sz="1400" dirty="0"/>
                <a:t>of buildings </a:t>
              </a:r>
              <a:r>
                <a:rPr lang="en-GB" sz="1400" dirty="0" smtClean="0"/>
                <a:t>&amp; industry</a:t>
              </a:r>
              <a:endParaRPr lang="en-GB" sz="1400" dirty="0"/>
            </a:p>
          </p:txBody>
        </p:sp>
      </p:grpSp>
      <p:grpSp>
        <p:nvGrpSpPr>
          <p:cNvPr id="5" name="Group 4"/>
          <p:cNvGrpSpPr/>
          <p:nvPr/>
        </p:nvGrpSpPr>
        <p:grpSpPr>
          <a:xfrm>
            <a:off x="2744656" y="1717173"/>
            <a:ext cx="1239412" cy="3944074"/>
            <a:chOff x="2744656" y="1717173"/>
            <a:chExt cx="1239412" cy="3944074"/>
          </a:xfrm>
        </p:grpSpPr>
        <p:pic>
          <p:nvPicPr>
            <p:cNvPr id="1027"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l="3572" t="8841" r="2570" b="9192"/>
            <a:stretch/>
          </p:blipFill>
          <p:spPr bwMode="auto">
            <a:xfrm>
              <a:off x="2744656" y="1717173"/>
              <a:ext cx="1239412"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2744656" y="3014812"/>
              <a:ext cx="1230671" cy="2646435"/>
            </a:xfrm>
            <a:prstGeom prst="rect">
              <a:avLst/>
            </a:prstGeom>
            <a:noFill/>
            <a:ln>
              <a:solidFill>
                <a:schemeClr val="tx1">
                  <a:lumMod val="50000"/>
                  <a:lumOff val="50000"/>
                </a:schemeClr>
              </a:solidFill>
            </a:ln>
          </p:spPr>
          <p:txBody>
            <a:bodyPr wrap="square" lIns="36000" tIns="36000" rIns="36000" bIns="36000" rtlCol="0">
              <a:noAutofit/>
            </a:bodyPr>
            <a:lstStyle>
              <a:defPPr>
                <a:defRPr lang="en-US"/>
              </a:defPPr>
            </a:lstStyle>
            <a:p>
              <a:pPr>
                <a:spcAft>
                  <a:spcPts val="2400"/>
                </a:spcAft>
              </a:pPr>
              <a:r>
                <a:rPr lang="en-GB" b="1" dirty="0" smtClean="0"/>
                <a:t>Transport</a:t>
              </a:r>
            </a:p>
            <a:p>
              <a:endParaRPr lang="en-GB" sz="1600" dirty="0" smtClean="0"/>
            </a:p>
            <a:p>
              <a:r>
                <a:rPr lang="en-GB" sz="1400" dirty="0" smtClean="0"/>
                <a:t>CO2 efficient transport, rail, E</a:t>
              </a:r>
              <a:r>
                <a:rPr lang="en-US" sz="1400" dirty="0" err="1" smtClean="0"/>
                <a:t>V</a:t>
              </a:r>
              <a:r>
                <a:rPr lang="en-GB" sz="1400" dirty="0" err="1" smtClean="0"/>
                <a:t>s</a:t>
              </a:r>
              <a:r>
                <a:rPr lang="en-GB" sz="1400" dirty="0" smtClean="0"/>
                <a:t>,</a:t>
              </a:r>
            </a:p>
            <a:p>
              <a:r>
                <a:rPr lang="en-US" sz="1400" dirty="0" err="1" smtClean="0"/>
                <a:t>b</a:t>
              </a:r>
              <a:r>
                <a:rPr lang="en-GB" sz="1400" dirty="0" err="1" smtClean="0"/>
                <a:t>iofuels</a:t>
              </a:r>
              <a:endParaRPr lang="en-GB" sz="1400" dirty="0"/>
            </a:p>
          </p:txBody>
        </p:sp>
      </p:grpSp>
      <p:grpSp>
        <p:nvGrpSpPr>
          <p:cNvPr id="6" name="Group 5"/>
          <p:cNvGrpSpPr/>
          <p:nvPr/>
        </p:nvGrpSpPr>
        <p:grpSpPr>
          <a:xfrm>
            <a:off x="3975327" y="1717173"/>
            <a:ext cx="1250484" cy="3944073"/>
            <a:chOff x="3975327" y="1717173"/>
            <a:chExt cx="1250484" cy="3944073"/>
          </a:xfrm>
        </p:grpSpPr>
        <p:pic>
          <p:nvPicPr>
            <p:cNvPr id="1029" name="Picture 5"/>
            <p:cNvPicPr>
              <a:picLocks noChangeAspect="1" noChangeArrowheads="1"/>
            </p:cNvPicPr>
            <p:nvPr/>
          </p:nvPicPr>
          <p:blipFill rotWithShape="1">
            <a:blip r:embed="rId6">
              <a:extLst>
                <a:ext uri="{28A0092B-C50C-407E-A947-70E740481C1C}">
                  <a14:useLocalDpi xmlns:a14="http://schemas.microsoft.com/office/drawing/2010/main" val="0"/>
                </a:ext>
              </a:extLst>
            </a:blip>
            <a:srcRect t="6601" b="11296"/>
            <a:stretch/>
          </p:blipFill>
          <p:spPr bwMode="auto">
            <a:xfrm>
              <a:off x="3975327" y="1717173"/>
              <a:ext cx="1250484"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3975327" y="3014811"/>
              <a:ext cx="1250484" cy="2646435"/>
            </a:xfrm>
            <a:prstGeom prst="rect">
              <a:avLst/>
            </a:prstGeom>
            <a:noFill/>
            <a:ln>
              <a:solidFill>
                <a:schemeClr val="tx1">
                  <a:lumMod val="50000"/>
                  <a:lumOff val="50000"/>
                </a:schemeClr>
              </a:solidFill>
            </a:ln>
          </p:spPr>
          <p:txBody>
            <a:bodyPr wrap="square" lIns="36000" tIns="36000" rIns="36000" bIns="36000" rtlCol="0">
              <a:noAutofit/>
            </a:bodyPr>
            <a:lstStyle>
              <a:defPPr>
                <a:defRPr lang="en-US"/>
              </a:defPPr>
            </a:lstStyle>
            <a:p>
              <a:pPr>
                <a:spcAft>
                  <a:spcPts val="2400"/>
                </a:spcAft>
              </a:pPr>
              <a:r>
                <a:rPr lang="en-GB" b="1" dirty="0" smtClean="0"/>
                <a:t>Finance</a:t>
              </a:r>
            </a:p>
            <a:p>
              <a:endParaRPr lang="en-GB" sz="1600" dirty="0" smtClean="0"/>
            </a:p>
            <a:p>
              <a:r>
                <a:rPr lang="en-GB" sz="1400" dirty="0" smtClean="0"/>
                <a:t>Green-labelled MDB programs, </a:t>
              </a:r>
              <a:r>
                <a:rPr lang="en-GB" sz="1400" dirty="0"/>
                <a:t>t</a:t>
              </a:r>
              <a:r>
                <a:rPr lang="en-GB" sz="1400" dirty="0" smtClean="0"/>
                <a:t>ransport finance</a:t>
              </a:r>
            </a:p>
            <a:p>
              <a:endParaRPr lang="en-GB" sz="1600" dirty="0"/>
            </a:p>
          </p:txBody>
        </p:sp>
      </p:grpSp>
      <p:grpSp>
        <p:nvGrpSpPr>
          <p:cNvPr id="9" name="Group 8"/>
          <p:cNvGrpSpPr/>
          <p:nvPr/>
        </p:nvGrpSpPr>
        <p:grpSpPr>
          <a:xfrm>
            <a:off x="5225027" y="1717171"/>
            <a:ext cx="1243536" cy="3944075"/>
            <a:chOff x="5225027" y="1717171"/>
            <a:chExt cx="1243536" cy="3944075"/>
          </a:xfrm>
        </p:grpSpPr>
        <p:pic>
          <p:nvPicPr>
            <p:cNvPr id="1032" name="Picture 8"/>
            <p:cNvPicPr>
              <a:picLocks noChangeAspect="1" noChangeArrowheads="1"/>
            </p:cNvPicPr>
            <p:nvPr/>
          </p:nvPicPr>
          <p:blipFill rotWithShape="1">
            <a:blip r:embed="rId7">
              <a:extLst>
                <a:ext uri="{28A0092B-C50C-407E-A947-70E740481C1C}">
                  <a14:useLocalDpi xmlns:a14="http://schemas.microsoft.com/office/drawing/2010/main" val="0"/>
                </a:ext>
              </a:extLst>
            </a:blip>
            <a:srcRect t="6583" b="879"/>
            <a:stretch/>
          </p:blipFill>
          <p:spPr bwMode="auto">
            <a:xfrm>
              <a:off x="5225027" y="1717171"/>
              <a:ext cx="1231761" cy="1298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a:off x="5225811" y="3014812"/>
              <a:ext cx="1242752" cy="2646434"/>
            </a:xfrm>
            <a:prstGeom prst="rect">
              <a:avLst/>
            </a:prstGeom>
            <a:noFill/>
            <a:ln>
              <a:solidFill>
                <a:schemeClr val="tx1">
                  <a:lumMod val="50000"/>
                  <a:lumOff val="50000"/>
                </a:schemeClr>
              </a:solidFill>
            </a:ln>
          </p:spPr>
          <p:txBody>
            <a:bodyPr wrap="square" lIns="36000" tIns="36000" rIns="36000" bIns="36000" rtlCol="0">
              <a:noAutofit/>
            </a:bodyPr>
            <a:lstStyle>
              <a:defPPr>
                <a:defRPr lang="en-US"/>
              </a:defPPr>
            </a:lstStyle>
            <a:p>
              <a:pPr>
                <a:spcAft>
                  <a:spcPts val="2400"/>
                </a:spcAft>
              </a:pPr>
              <a:r>
                <a:rPr lang="en-GB" b="1" dirty="0" smtClean="0"/>
                <a:t>Water</a:t>
              </a:r>
            </a:p>
            <a:p>
              <a:endParaRPr lang="en-GB" sz="1600" dirty="0" smtClean="0"/>
            </a:p>
            <a:p>
              <a:pPr>
                <a:spcAft>
                  <a:spcPts val="2000"/>
                </a:spcAft>
              </a:pPr>
              <a:r>
                <a:rPr lang="en-GB" sz="1400" dirty="0" smtClean="0"/>
                <a:t>Sustainable water mgmt, </a:t>
              </a:r>
              <a:r>
                <a:rPr lang="en-GB" sz="1400" dirty="0" err="1" smtClean="0"/>
                <a:t>techn</a:t>
              </a:r>
              <a:r>
                <a:rPr lang="en-GB" sz="1400" dirty="0" smtClean="0"/>
                <a:t>,  infrastructure</a:t>
              </a:r>
              <a:endParaRPr lang="en-GB" sz="1400" b="1" dirty="0"/>
            </a:p>
          </p:txBody>
        </p:sp>
      </p:grpSp>
      <p:grpSp>
        <p:nvGrpSpPr>
          <p:cNvPr id="11" name="Group 10"/>
          <p:cNvGrpSpPr/>
          <p:nvPr/>
        </p:nvGrpSpPr>
        <p:grpSpPr>
          <a:xfrm>
            <a:off x="6454587" y="1717173"/>
            <a:ext cx="1257667" cy="3944073"/>
            <a:chOff x="6454587" y="1717173"/>
            <a:chExt cx="1257667" cy="3944073"/>
          </a:xfrm>
        </p:grpSpPr>
        <p:pic>
          <p:nvPicPr>
            <p:cNvPr id="1030" name="Picture 6"/>
            <p:cNvPicPr>
              <a:picLocks noChangeAspect="1" noChangeArrowheads="1"/>
            </p:cNvPicPr>
            <p:nvPr/>
          </p:nvPicPr>
          <p:blipFill rotWithShape="1">
            <a:blip r:embed="rId8">
              <a:extLst>
                <a:ext uri="{28A0092B-C50C-407E-A947-70E740481C1C}">
                  <a14:useLocalDpi xmlns:a14="http://schemas.microsoft.com/office/drawing/2010/main" val="0"/>
                </a:ext>
              </a:extLst>
            </a:blip>
            <a:srcRect t="4257" b="408"/>
            <a:stretch/>
          </p:blipFill>
          <p:spPr bwMode="auto">
            <a:xfrm>
              <a:off x="6454587" y="1717173"/>
              <a:ext cx="1257667"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19"/>
            <p:cNvSpPr txBox="1"/>
            <p:nvPr/>
          </p:nvSpPr>
          <p:spPr>
            <a:xfrm>
              <a:off x="6468563" y="3014812"/>
              <a:ext cx="1243691" cy="2646434"/>
            </a:xfrm>
            <a:prstGeom prst="rect">
              <a:avLst/>
            </a:prstGeom>
            <a:noFill/>
            <a:ln>
              <a:solidFill>
                <a:schemeClr val="tx1">
                  <a:lumMod val="50000"/>
                  <a:lumOff val="50000"/>
                </a:schemeClr>
              </a:solidFill>
            </a:ln>
          </p:spPr>
          <p:txBody>
            <a:bodyPr wrap="square" rtlCol="0">
              <a:noAutofit/>
            </a:bodyPr>
            <a:lstStyle>
              <a:defPPr>
                <a:defRPr lang="en-US"/>
              </a:defPPr>
            </a:lstStyle>
            <a:p>
              <a:pPr>
                <a:spcAft>
                  <a:spcPts val="600"/>
                </a:spcAft>
              </a:pPr>
              <a:r>
                <a:rPr lang="en-GB" sz="1600" b="1" dirty="0"/>
                <a:t>Waste &amp; pollution </a:t>
              </a:r>
              <a:r>
                <a:rPr lang="en-GB" sz="1600" b="1" dirty="0" smtClean="0"/>
                <a:t>control</a:t>
              </a:r>
            </a:p>
            <a:p>
              <a:r>
                <a:rPr lang="en-GB" sz="1400" dirty="0" smtClean="0"/>
                <a:t>Recycling services/</a:t>
              </a:r>
            </a:p>
            <a:p>
              <a:r>
                <a:rPr lang="en-GB" sz="1400" dirty="0" smtClean="0"/>
                <a:t>products, emissions reduction equip</a:t>
              </a:r>
              <a:endParaRPr lang="en-GB" sz="1400" b="1" dirty="0"/>
            </a:p>
          </p:txBody>
        </p:sp>
      </p:grpSp>
      <p:grpSp>
        <p:nvGrpSpPr>
          <p:cNvPr id="12" name="Group 11"/>
          <p:cNvGrpSpPr/>
          <p:nvPr/>
        </p:nvGrpSpPr>
        <p:grpSpPr>
          <a:xfrm>
            <a:off x="7712254" y="1717173"/>
            <a:ext cx="1194129" cy="3944073"/>
            <a:chOff x="7712254" y="1717173"/>
            <a:chExt cx="1194129" cy="3944073"/>
          </a:xfrm>
        </p:grpSpPr>
        <p:pic>
          <p:nvPicPr>
            <p:cNvPr id="1031" name="Picture 7"/>
            <p:cNvPicPr>
              <a:picLocks noChangeAspect="1" noChangeArrowheads="1"/>
            </p:cNvPicPr>
            <p:nvPr/>
          </p:nvPicPr>
          <p:blipFill rotWithShape="1">
            <a:blip r:embed="rId9">
              <a:extLst>
                <a:ext uri="{28A0092B-C50C-407E-A947-70E740481C1C}">
                  <a14:useLocalDpi xmlns:a14="http://schemas.microsoft.com/office/drawing/2010/main" val="0"/>
                </a:ext>
              </a:extLst>
            </a:blip>
            <a:srcRect b="8514"/>
            <a:stretch/>
          </p:blipFill>
          <p:spPr bwMode="auto">
            <a:xfrm>
              <a:off x="7712254" y="1717173"/>
              <a:ext cx="1194129" cy="129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Box 20"/>
            <p:cNvSpPr txBox="1"/>
            <p:nvPr/>
          </p:nvSpPr>
          <p:spPr>
            <a:xfrm>
              <a:off x="7712254" y="3016922"/>
              <a:ext cx="1194129" cy="2644324"/>
            </a:xfrm>
            <a:prstGeom prst="rect">
              <a:avLst/>
            </a:prstGeom>
            <a:noFill/>
            <a:ln>
              <a:solidFill>
                <a:schemeClr val="tx1">
                  <a:lumMod val="50000"/>
                  <a:lumOff val="50000"/>
                </a:schemeClr>
              </a:solidFill>
            </a:ln>
          </p:spPr>
          <p:txBody>
            <a:bodyPr wrap="square" lIns="36000" rIns="36000" rtlCol="0">
              <a:noAutofit/>
            </a:bodyPr>
            <a:lstStyle>
              <a:defPPr>
                <a:defRPr lang="en-US"/>
              </a:defPPr>
            </a:lstStyle>
            <a:p>
              <a:pPr>
                <a:spcAft>
                  <a:spcPts val="600"/>
                </a:spcAft>
              </a:pPr>
              <a:r>
                <a:rPr lang="en-GB" sz="1600" b="1" dirty="0"/>
                <a:t>Agriculture &amp; </a:t>
              </a:r>
              <a:r>
                <a:rPr lang="en-GB" sz="1600" b="1" dirty="0" smtClean="0"/>
                <a:t>Forestry</a:t>
              </a:r>
            </a:p>
            <a:p>
              <a:endParaRPr lang="en-GB" sz="1550" dirty="0" smtClean="0"/>
            </a:p>
            <a:p>
              <a:r>
                <a:rPr lang="en-GB" sz="1400" dirty="0" smtClean="0"/>
                <a:t>Paper &amp; wood, </a:t>
              </a:r>
            </a:p>
            <a:p>
              <a:r>
                <a:rPr lang="en-GB" sz="1400" dirty="0" smtClean="0"/>
                <a:t>forest </a:t>
              </a:r>
              <a:r>
                <a:rPr lang="en-GB" sz="1400" dirty="0" err="1" smtClean="0"/>
                <a:t>mgmt</a:t>
              </a:r>
              <a:r>
                <a:rPr lang="en-GB" sz="1400" dirty="0" smtClean="0"/>
                <a:t>, </a:t>
              </a:r>
              <a:r>
                <a:rPr lang="en-GB" sz="1400" dirty="0"/>
                <a:t>organic seeds </a:t>
              </a:r>
              <a:r>
                <a:rPr lang="en-GB" sz="1400" dirty="0" smtClean="0"/>
                <a:t>&amp; fertilizers </a:t>
              </a:r>
              <a:endParaRPr lang="en-GB" sz="1400" b="1" dirty="0"/>
            </a:p>
          </p:txBody>
        </p:sp>
      </p:grpSp>
    </p:spTree>
    <p:extLst>
      <p:ext uri="{BB962C8B-B14F-4D97-AF65-F5344CB8AC3E}">
        <p14:creationId xmlns:p14="http://schemas.microsoft.com/office/powerpoint/2010/main" val="258692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8913" y="632360"/>
            <a:ext cx="8574087" cy="967840"/>
          </a:xfrm>
        </p:spPr>
        <p:txBody>
          <a:bodyPr/>
          <a:lstStyle/>
          <a:p>
            <a:r>
              <a:rPr lang="en-GB" dirty="0" smtClean="0"/>
              <a:t>Methodology</a:t>
            </a:r>
            <a:endParaRPr lang="en-GB" dirty="0"/>
          </a:p>
        </p:txBody>
      </p:sp>
      <p:sp>
        <p:nvSpPr>
          <p:cNvPr id="4" name="Rounded Rectangle 3"/>
          <p:cNvSpPr/>
          <p:nvPr/>
        </p:nvSpPr>
        <p:spPr>
          <a:xfrm>
            <a:off x="-396552" y="1700807"/>
            <a:ext cx="1738369" cy="4231867"/>
          </a:xfrm>
          <a:prstGeom prst="roundRect">
            <a:avLst/>
          </a:prstGeom>
          <a:solidFill>
            <a:schemeClr val="bg1">
              <a:lumMod val="95000"/>
            </a:schemeClr>
          </a:solidFill>
          <a:ln>
            <a:solidFill>
              <a:schemeClr val="accent1">
                <a:lumMod val="50000"/>
              </a:schemeClr>
            </a:solidFill>
          </a:ln>
          <a:effectLst/>
        </p:spPr>
        <p:style>
          <a:lnRef idx="1">
            <a:schemeClr val="accent1"/>
          </a:lnRef>
          <a:fillRef idx="3">
            <a:schemeClr val="accent1"/>
          </a:fillRef>
          <a:effectRef idx="2">
            <a:schemeClr val="accent1"/>
          </a:effectRef>
          <a:fontRef idx="minor">
            <a:schemeClr val="lt1"/>
          </a:fontRef>
        </p:style>
        <p:txBody>
          <a:bodyPr vert="horz" lIns="36000" rIns="36000" rtlCol="0" anchor="ctr"/>
          <a:lstStyle/>
          <a:p>
            <a:pPr algn="r"/>
            <a:r>
              <a:rPr lang="en-US" b="1" dirty="0" smtClean="0">
                <a:solidFill>
                  <a:schemeClr val="bg1">
                    <a:lumMod val="50000"/>
                  </a:schemeClr>
                </a:solidFill>
              </a:rPr>
              <a:t>Total</a:t>
            </a:r>
          </a:p>
          <a:p>
            <a:pPr algn="r"/>
            <a:r>
              <a:rPr lang="en-US" b="1" dirty="0" smtClean="0">
                <a:solidFill>
                  <a:schemeClr val="bg1">
                    <a:lumMod val="50000"/>
                  </a:schemeClr>
                </a:solidFill>
              </a:rPr>
              <a:t>corporate </a:t>
            </a:r>
          </a:p>
          <a:p>
            <a:pPr algn="r"/>
            <a:r>
              <a:rPr lang="en-US" b="1" dirty="0" smtClean="0">
                <a:solidFill>
                  <a:schemeClr val="bg1">
                    <a:lumMod val="50000"/>
                  </a:schemeClr>
                </a:solidFill>
              </a:rPr>
              <a:t>&amp;</a:t>
            </a:r>
          </a:p>
          <a:p>
            <a:pPr algn="r"/>
            <a:r>
              <a:rPr lang="en-US" b="1" dirty="0" smtClean="0">
                <a:solidFill>
                  <a:schemeClr val="bg1">
                    <a:lumMod val="50000"/>
                  </a:schemeClr>
                </a:solidFill>
              </a:rPr>
              <a:t>municipal </a:t>
            </a:r>
          </a:p>
          <a:p>
            <a:pPr algn="r"/>
            <a:r>
              <a:rPr lang="en-US" b="1" dirty="0" smtClean="0">
                <a:solidFill>
                  <a:schemeClr val="bg1">
                    <a:lumMod val="50000"/>
                  </a:schemeClr>
                </a:solidFill>
              </a:rPr>
              <a:t>bond </a:t>
            </a:r>
          </a:p>
          <a:p>
            <a:pPr algn="r"/>
            <a:r>
              <a:rPr lang="en-US" b="1" dirty="0" smtClean="0">
                <a:solidFill>
                  <a:schemeClr val="bg1">
                    <a:lumMod val="50000"/>
                  </a:schemeClr>
                </a:solidFill>
              </a:rPr>
              <a:t>universe </a:t>
            </a:r>
          </a:p>
        </p:txBody>
      </p:sp>
      <p:sp>
        <p:nvSpPr>
          <p:cNvPr id="7" name="Right Arrow 6"/>
          <p:cNvSpPr/>
          <p:nvPr/>
        </p:nvSpPr>
        <p:spPr>
          <a:xfrm>
            <a:off x="1475656" y="3796358"/>
            <a:ext cx="1103998" cy="1313781"/>
          </a:xfrm>
          <a:prstGeom prst="rightArrow">
            <a:avLst/>
          </a:prstGeom>
          <a:solidFill>
            <a:schemeClr val="tx2">
              <a:lumMod val="40000"/>
              <a:lumOff val="60000"/>
            </a:schemeClr>
          </a:solidFill>
          <a:ln>
            <a:solidFill>
              <a:srgbClr val="0070C0"/>
            </a:solidFill>
          </a:ln>
          <a:effectLst/>
        </p:spPr>
        <p:style>
          <a:lnRef idx="1">
            <a:schemeClr val="accent3"/>
          </a:lnRef>
          <a:fillRef idx="3">
            <a:schemeClr val="accent3"/>
          </a:fillRef>
          <a:effectRef idx="2">
            <a:schemeClr val="accent3"/>
          </a:effectRef>
          <a:fontRef idx="minor">
            <a:schemeClr val="lt1"/>
          </a:fontRef>
        </p:style>
        <p:txBody>
          <a:bodyPr wrap="square" lIns="18000" tIns="36000" rIns="18000" bIns="36000" rtlCol="0" anchor="ctr">
            <a:noAutofit/>
          </a:bodyPr>
          <a:lstStyle/>
          <a:p>
            <a:pPr algn="ctr"/>
            <a:r>
              <a:rPr lang="en-US" sz="1400" b="1" dirty="0" smtClean="0">
                <a:solidFill>
                  <a:schemeClr val="tx1"/>
                </a:solidFill>
              </a:rPr>
              <a:t>2005 cut off</a:t>
            </a:r>
          </a:p>
        </p:txBody>
      </p:sp>
      <p:sp>
        <p:nvSpPr>
          <p:cNvPr id="8" name="Rounded Rectangle 7"/>
          <p:cNvSpPr/>
          <p:nvPr/>
        </p:nvSpPr>
        <p:spPr>
          <a:xfrm>
            <a:off x="2627784" y="2357268"/>
            <a:ext cx="1264882" cy="2773897"/>
          </a:xfrm>
          <a:prstGeom prst="roundRect">
            <a:avLst/>
          </a:prstGeom>
          <a:solidFill>
            <a:srgbClr val="AEE0AE"/>
          </a:solidFill>
          <a:ln>
            <a:solidFill>
              <a:srgbClr val="254061"/>
            </a:solidFill>
          </a:ln>
          <a:effectLst/>
        </p:spPr>
        <p:style>
          <a:lnRef idx="1">
            <a:schemeClr val="accent1"/>
          </a:lnRef>
          <a:fillRef idx="3">
            <a:schemeClr val="accent1"/>
          </a:fillRef>
          <a:effectRef idx="2">
            <a:schemeClr val="accent1"/>
          </a:effectRef>
          <a:fontRef idx="minor">
            <a:schemeClr val="lt1"/>
          </a:fontRef>
        </p:style>
        <p:txBody>
          <a:bodyPr vert="horz" lIns="0" tIns="0" rIns="0" bIns="0" rtlCol="0" anchor="ctr"/>
          <a:lstStyle/>
          <a:p>
            <a:pPr algn="ctr"/>
            <a:r>
              <a:rPr lang="en-US" b="1" dirty="0" smtClean="0">
                <a:solidFill>
                  <a:schemeClr val="tx1"/>
                </a:solidFill>
              </a:rPr>
              <a:t>Potential thematic universe</a:t>
            </a:r>
          </a:p>
          <a:p>
            <a:pPr algn="ctr"/>
            <a:endParaRPr lang="en-US" b="1" i="1" dirty="0">
              <a:solidFill>
                <a:schemeClr val="tx1"/>
              </a:solidFill>
            </a:endParaRPr>
          </a:p>
        </p:txBody>
      </p:sp>
      <p:sp>
        <p:nvSpPr>
          <p:cNvPr id="10" name="Rounded Rectangle 9"/>
          <p:cNvSpPr/>
          <p:nvPr/>
        </p:nvSpPr>
        <p:spPr>
          <a:xfrm>
            <a:off x="5248275" y="2888940"/>
            <a:ext cx="1159929" cy="1769617"/>
          </a:xfrm>
          <a:prstGeom prst="roundRect">
            <a:avLst/>
          </a:prstGeom>
          <a:solidFill>
            <a:srgbClr val="88D288"/>
          </a:solidFill>
          <a:ln>
            <a:solidFill>
              <a:srgbClr val="254061"/>
            </a:solidFill>
          </a:ln>
          <a:effectLst/>
        </p:spPr>
        <p:style>
          <a:lnRef idx="1">
            <a:schemeClr val="accent1"/>
          </a:lnRef>
          <a:fillRef idx="3">
            <a:schemeClr val="accent1"/>
          </a:fillRef>
          <a:effectRef idx="2">
            <a:schemeClr val="accent1"/>
          </a:effectRef>
          <a:fontRef idx="minor">
            <a:schemeClr val="lt1"/>
          </a:fontRef>
        </p:style>
        <p:txBody>
          <a:bodyPr vert="horz" lIns="0" tIns="0" rIns="0" bIns="0" rtlCol="0" anchor="ctr"/>
          <a:lstStyle/>
          <a:p>
            <a:pPr algn="ctr"/>
            <a:r>
              <a:rPr lang="en-US" b="1" dirty="0">
                <a:solidFill>
                  <a:schemeClr val="tx1"/>
                </a:solidFill>
              </a:rPr>
              <a:t>T</a:t>
            </a:r>
            <a:r>
              <a:rPr lang="en-US" b="1" dirty="0" smtClean="0">
                <a:solidFill>
                  <a:schemeClr val="tx1"/>
                </a:solidFill>
              </a:rPr>
              <a:t>hematic Bond universe</a:t>
            </a:r>
          </a:p>
        </p:txBody>
      </p:sp>
      <p:sp>
        <p:nvSpPr>
          <p:cNvPr id="11" name="Right Arrow 10"/>
          <p:cNvSpPr/>
          <p:nvPr/>
        </p:nvSpPr>
        <p:spPr>
          <a:xfrm>
            <a:off x="3959932" y="2438525"/>
            <a:ext cx="1200554" cy="1350515"/>
          </a:xfrm>
          <a:prstGeom prst="rightArrow">
            <a:avLst>
              <a:gd name="adj1" fmla="val 45486"/>
              <a:gd name="adj2" fmla="val 50000"/>
            </a:avLst>
          </a:prstGeom>
          <a:solidFill>
            <a:schemeClr val="tx2">
              <a:lumMod val="40000"/>
              <a:lumOff val="60000"/>
            </a:schemeClr>
          </a:solidFill>
          <a:ln>
            <a:solidFill>
              <a:srgbClr val="0070C0"/>
            </a:solidFill>
          </a:ln>
          <a:effectLst/>
        </p:spPr>
        <p:style>
          <a:lnRef idx="1">
            <a:schemeClr val="accent3"/>
          </a:lnRef>
          <a:fillRef idx="3">
            <a:schemeClr val="accent3"/>
          </a:fillRef>
          <a:effectRef idx="2">
            <a:schemeClr val="accent3"/>
          </a:effectRef>
          <a:fontRef idx="minor">
            <a:schemeClr val="lt1"/>
          </a:fontRef>
        </p:style>
        <p:txBody>
          <a:bodyPr wrap="square" lIns="18000" tIns="36000" rIns="18000" bIns="36000" rtlCol="0" anchor="ctr">
            <a:noAutofit/>
          </a:bodyPr>
          <a:lstStyle/>
          <a:p>
            <a:pPr algn="ctr"/>
            <a:r>
              <a:rPr lang="en-US" sz="1400" b="1" dirty="0">
                <a:solidFill>
                  <a:schemeClr val="tx1"/>
                </a:solidFill>
              </a:rPr>
              <a:t>Individual screen</a:t>
            </a:r>
          </a:p>
        </p:txBody>
      </p:sp>
      <p:sp>
        <p:nvSpPr>
          <p:cNvPr id="15" name="Right Arrow 14"/>
          <p:cNvSpPr/>
          <p:nvPr/>
        </p:nvSpPr>
        <p:spPr>
          <a:xfrm>
            <a:off x="3970536" y="3861048"/>
            <a:ext cx="1193240" cy="1152128"/>
          </a:xfrm>
          <a:prstGeom prst="rightArrow">
            <a:avLst>
              <a:gd name="adj1" fmla="val 50000"/>
              <a:gd name="adj2" fmla="val 53636"/>
            </a:avLst>
          </a:prstGeom>
          <a:solidFill>
            <a:schemeClr val="tx2">
              <a:lumMod val="40000"/>
              <a:lumOff val="60000"/>
            </a:schemeClr>
          </a:solidFill>
          <a:ln>
            <a:solidFill>
              <a:srgbClr val="0070C0"/>
            </a:solidFill>
          </a:ln>
          <a:effectLst/>
        </p:spPr>
        <p:style>
          <a:lnRef idx="1">
            <a:schemeClr val="accent3"/>
          </a:lnRef>
          <a:fillRef idx="3">
            <a:schemeClr val="accent3"/>
          </a:fillRef>
          <a:effectRef idx="2">
            <a:schemeClr val="accent3"/>
          </a:effectRef>
          <a:fontRef idx="minor">
            <a:schemeClr val="lt1"/>
          </a:fontRef>
        </p:style>
        <p:txBody>
          <a:bodyPr wrap="square" lIns="18000" tIns="36000" rIns="18000" bIns="36000" rtlCol="0" anchor="ctr">
            <a:noAutofit/>
          </a:bodyPr>
          <a:lstStyle/>
          <a:p>
            <a:pPr algn="ctr"/>
            <a:r>
              <a:rPr lang="en-US" sz="1400" b="1" dirty="0">
                <a:solidFill>
                  <a:schemeClr val="tx1"/>
                </a:solidFill>
              </a:rPr>
              <a:t>Cross check</a:t>
            </a:r>
          </a:p>
        </p:txBody>
      </p:sp>
      <p:sp>
        <p:nvSpPr>
          <p:cNvPr id="16" name="Right Arrow 15"/>
          <p:cNvSpPr/>
          <p:nvPr/>
        </p:nvSpPr>
        <p:spPr>
          <a:xfrm>
            <a:off x="1475656" y="2393702"/>
            <a:ext cx="1120040" cy="1350515"/>
          </a:xfrm>
          <a:prstGeom prst="rightArrow">
            <a:avLst/>
          </a:prstGeom>
          <a:solidFill>
            <a:schemeClr val="tx2">
              <a:lumMod val="40000"/>
              <a:lumOff val="60000"/>
            </a:schemeClr>
          </a:solidFill>
          <a:ln>
            <a:solidFill>
              <a:srgbClr val="0070C0"/>
            </a:solidFill>
          </a:ln>
          <a:effectLst/>
        </p:spPr>
        <p:style>
          <a:lnRef idx="1">
            <a:schemeClr val="accent3"/>
          </a:lnRef>
          <a:fillRef idx="3">
            <a:schemeClr val="accent3"/>
          </a:fillRef>
          <a:effectRef idx="2">
            <a:schemeClr val="accent3"/>
          </a:effectRef>
          <a:fontRef idx="minor">
            <a:schemeClr val="lt1"/>
          </a:fontRef>
        </p:style>
        <p:txBody>
          <a:bodyPr wrap="square" lIns="18000" tIns="36000" rIns="18000" bIns="36000" rtlCol="0" anchor="ctr">
            <a:noAutofit/>
          </a:bodyPr>
          <a:lstStyle/>
          <a:p>
            <a:pPr algn="ctr"/>
            <a:r>
              <a:rPr lang="en-US" sz="1400" b="1" dirty="0">
                <a:solidFill>
                  <a:schemeClr val="tx1"/>
                </a:solidFill>
              </a:rPr>
              <a:t>Thematic screen </a:t>
            </a:r>
          </a:p>
        </p:txBody>
      </p:sp>
      <p:cxnSp>
        <p:nvCxnSpPr>
          <p:cNvPr id="6" name="Elbow Connector 5"/>
          <p:cNvCxnSpPr>
            <a:stCxn id="10" idx="3"/>
            <a:endCxn id="59" idx="1"/>
          </p:cNvCxnSpPr>
          <p:nvPr/>
        </p:nvCxnSpPr>
        <p:spPr>
          <a:xfrm flipV="1">
            <a:off x="6408204" y="1484728"/>
            <a:ext cx="684076" cy="228902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7092280" y="2348880"/>
            <a:ext cx="1800039" cy="1008000"/>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900" b="1" dirty="0">
                <a:solidFill>
                  <a:schemeClr val="accent3">
                    <a:lumMod val="50000"/>
                  </a:schemeClr>
                </a:solidFill>
              </a:rPr>
              <a:t>Strongly aligned</a:t>
            </a:r>
          </a:p>
        </p:txBody>
      </p:sp>
      <p:sp>
        <p:nvSpPr>
          <p:cNvPr id="18" name="Rounded Rectangle 17"/>
          <p:cNvSpPr/>
          <p:nvPr/>
        </p:nvSpPr>
        <p:spPr>
          <a:xfrm>
            <a:off x="7092281" y="3777992"/>
            <a:ext cx="1800040" cy="1008000"/>
          </a:xfrm>
          <a:prstGeom prst="roundRect">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900" b="1" dirty="0">
                <a:solidFill>
                  <a:schemeClr val="bg2">
                    <a:lumMod val="25000"/>
                  </a:schemeClr>
                </a:solidFill>
              </a:rPr>
              <a:t>Conditional</a:t>
            </a:r>
          </a:p>
        </p:txBody>
      </p:sp>
      <p:cxnSp>
        <p:nvCxnSpPr>
          <p:cNvPr id="23" name="Elbow Connector 22"/>
          <p:cNvCxnSpPr>
            <a:stCxn id="10" idx="3"/>
            <a:endCxn id="18" idx="1"/>
          </p:cNvCxnSpPr>
          <p:nvPr/>
        </p:nvCxnSpPr>
        <p:spPr>
          <a:xfrm>
            <a:off x="6408204" y="3773749"/>
            <a:ext cx="684077" cy="50824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979712" y="5932674"/>
            <a:ext cx="2902928" cy="598273"/>
          </a:xfrm>
          <a:prstGeom prst="rect">
            <a:avLst/>
          </a:prstGeom>
          <a:solidFill>
            <a:schemeClr val="bg1">
              <a:lumMod val="95000"/>
            </a:schemeClr>
          </a:solidFill>
          <a:ln>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en-GB" dirty="0" smtClean="0"/>
              <a:t>Include MDBs and missing companies from other lists</a:t>
            </a:r>
            <a:endParaRPr lang="en-GB" dirty="0"/>
          </a:p>
        </p:txBody>
      </p:sp>
      <p:sp>
        <p:nvSpPr>
          <p:cNvPr id="59" name="Rounded Rectangle 58"/>
          <p:cNvSpPr/>
          <p:nvPr/>
        </p:nvSpPr>
        <p:spPr>
          <a:xfrm>
            <a:off x="7092280" y="980728"/>
            <a:ext cx="1800041" cy="1008000"/>
          </a:xfrm>
          <a:prstGeom prst="roundRect">
            <a:avLst/>
          </a:prstGeom>
          <a:solidFill>
            <a:srgbClr val="00990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900" b="1" dirty="0" smtClean="0"/>
              <a:t>Fully aligned</a:t>
            </a:r>
            <a:endParaRPr lang="en-GB" sz="1900" b="1" dirty="0"/>
          </a:p>
        </p:txBody>
      </p:sp>
      <p:sp>
        <p:nvSpPr>
          <p:cNvPr id="66" name="Rounded Rectangle 65"/>
          <p:cNvSpPr/>
          <p:nvPr/>
        </p:nvSpPr>
        <p:spPr>
          <a:xfrm>
            <a:off x="7092281" y="5157192"/>
            <a:ext cx="1800040" cy="1008000"/>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Weakly aligned</a:t>
            </a:r>
            <a:endParaRPr lang="en-GB" dirty="0">
              <a:solidFill>
                <a:schemeClr val="tx1"/>
              </a:solidFill>
            </a:endParaRPr>
          </a:p>
        </p:txBody>
      </p:sp>
      <p:cxnSp>
        <p:nvCxnSpPr>
          <p:cNvPr id="68" name="Elbow Connector 67"/>
          <p:cNvCxnSpPr>
            <a:stCxn id="10" idx="3"/>
            <a:endCxn id="12" idx="1"/>
          </p:cNvCxnSpPr>
          <p:nvPr/>
        </p:nvCxnSpPr>
        <p:spPr>
          <a:xfrm flipV="1">
            <a:off x="6408204" y="2852880"/>
            <a:ext cx="684076" cy="92086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10" idx="3"/>
            <a:endCxn id="66" idx="1"/>
          </p:cNvCxnSpPr>
          <p:nvPr/>
        </p:nvCxnSpPr>
        <p:spPr>
          <a:xfrm>
            <a:off x="6408204" y="3773749"/>
            <a:ext cx="684077" cy="188744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Elbow Connector 4"/>
          <p:cNvCxnSpPr>
            <a:stCxn id="31" idx="0"/>
          </p:cNvCxnSpPr>
          <p:nvPr/>
        </p:nvCxnSpPr>
        <p:spPr>
          <a:xfrm rot="5400000" flipH="1" flipV="1">
            <a:off x="3366209" y="4870897"/>
            <a:ext cx="1126745" cy="996810"/>
          </a:xfrm>
          <a:prstGeom prst="bentConnector3">
            <a:avLst>
              <a:gd name="adj1" fmla="val 24076"/>
            </a:avLst>
          </a:prstGeom>
          <a:ln>
            <a:solidFill>
              <a:schemeClr val="tx1">
                <a:lumMod val="95000"/>
                <a:lumOff val="5000"/>
              </a:schemeClr>
            </a:solidFill>
            <a:prstDash val="dash"/>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380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animEffect transition="in" filter="fade">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9"/>
                                        </p:tgtEl>
                                        <p:attrNameLst>
                                          <p:attrName>style.visibility</p:attrName>
                                        </p:attrNameLst>
                                      </p:cBhvr>
                                      <p:to>
                                        <p:strVal val="visible"/>
                                      </p:to>
                                    </p:set>
                                    <p:animEffect transition="in" filter="fade">
                                      <p:cBhvr>
                                        <p:cTn id="48" dur="1000"/>
                                        <p:tgtEl>
                                          <p:spTgt spid="59"/>
                                        </p:tgtEl>
                                      </p:cBhvr>
                                    </p:animEffect>
                                    <p:anim calcmode="lin" valueType="num">
                                      <p:cBhvr>
                                        <p:cTn id="49" dur="1000" fill="hold"/>
                                        <p:tgtEl>
                                          <p:spTgt spid="59"/>
                                        </p:tgtEl>
                                        <p:attrNameLst>
                                          <p:attrName>ppt_x</p:attrName>
                                        </p:attrNameLst>
                                      </p:cBhvr>
                                      <p:tavLst>
                                        <p:tav tm="0">
                                          <p:val>
                                            <p:strVal val="#ppt_x"/>
                                          </p:val>
                                        </p:tav>
                                        <p:tav tm="100000">
                                          <p:val>
                                            <p:strVal val="#ppt_x"/>
                                          </p:val>
                                        </p:tav>
                                      </p:tavLst>
                                    </p:anim>
                                    <p:anim calcmode="lin" valueType="num">
                                      <p:cBhvr>
                                        <p:cTn id="50" dur="1000" fill="hold"/>
                                        <p:tgtEl>
                                          <p:spTgt spid="59"/>
                                        </p:tgtEl>
                                        <p:attrNameLst>
                                          <p:attrName>ppt_y</p:attrName>
                                        </p:attrNameLst>
                                      </p:cBhvr>
                                      <p:tavLst>
                                        <p:tav tm="0">
                                          <p:val>
                                            <p:strVal val="#ppt_y+.1"/>
                                          </p:val>
                                        </p:tav>
                                        <p:tav tm="100000">
                                          <p:val>
                                            <p:strVal val="#ppt_y"/>
                                          </p:val>
                                        </p:tav>
                                      </p:tavLst>
                                    </p:anim>
                                  </p:childTnLst>
                                </p:cTn>
                              </p:par>
                            </p:childTnLst>
                          </p:cTn>
                        </p:par>
                        <p:par>
                          <p:cTn id="51" fill="hold">
                            <p:stCondLst>
                              <p:cond delay="1000"/>
                            </p:stCondLst>
                            <p:childTnLst>
                              <p:par>
                                <p:cTn id="52" presetID="1" presetClass="entr" presetSubtype="0" fill="hold" nodeType="afterEffect">
                                  <p:stCondLst>
                                    <p:cond delay="0"/>
                                  </p:stCondLst>
                                  <p:childTnLst>
                                    <p:set>
                                      <p:cBhvr>
                                        <p:cTn id="53" dur="1" fill="hold">
                                          <p:stCondLst>
                                            <p:cond delay="0"/>
                                          </p:stCondLst>
                                        </p:cTn>
                                        <p:tgtEl>
                                          <p:spTgt spid="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1000"/>
                                        <p:tgtEl>
                                          <p:spTgt spid="12"/>
                                        </p:tgtEl>
                                      </p:cBhvr>
                                    </p:animEffect>
                                    <p:anim calcmode="lin" valueType="num">
                                      <p:cBhvr>
                                        <p:cTn id="59" dur="1000" fill="hold"/>
                                        <p:tgtEl>
                                          <p:spTgt spid="12"/>
                                        </p:tgtEl>
                                        <p:attrNameLst>
                                          <p:attrName>ppt_x</p:attrName>
                                        </p:attrNameLst>
                                      </p:cBhvr>
                                      <p:tavLst>
                                        <p:tav tm="0">
                                          <p:val>
                                            <p:strVal val="#ppt_x"/>
                                          </p:val>
                                        </p:tav>
                                        <p:tav tm="100000">
                                          <p:val>
                                            <p:strVal val="#ppt_x"/>
                                          </p:val>
                                        </p:tav>
                                      </p:tavLst>
                                    </p:anim>
                                    <p:anim calcmode="lin" valueType="num">
                                      <p:cBhvr>
                                        <p:cTn id="60" dur="1000" fill="hold"/>
                                        <p:tgtEl>
                                          <p:spTgt spid="12"/>
                                        </p:tgtEl>
                                        <p:attrNameLst>
                                          <p:attrName>ppt_y</p:attrName>
                                        </p:attrNameLst>
                                      </p:cBhvr>
                                      <p:tavLst>
                                        <p:tav tm="0">
                                          <p:val>
                                            <p:strVal val="#ppt_y+.1"/>
                                          </p:val>
                                        </p:tav>
                                        <p:tav tm="100000">
                                          <p:val>
                                            <p:strVal val="#ppt_y"/>
                                          </p:val>
                                        </p:tav>
                                      </p:tavLst>
                                    </p:anim>
                                  </p:childTnLst>
                                </p:cTn>
                              </p:par>
                            </p:childTnLst>
                          </p:cTn>
                        </p:par>
                        <p:par>
                          <p:cTn id="61" fill="hold">
                            <p:stCondLst>
                              <p:cond delay="1000"/>
                            </p:stCondLst>
                            <p:childTnLst>
                              <p:par>
                                <p:cTn id="62" presetID="1" presetClass="entr" presetSubtype="0" fill="hold" nodeType="afterEffect">
                                  <p:stCondLst>
                                    <p:cond delay="0"/>
                                  </p:stCondLst>
                                  <p:childTnLst>
                                    <p:set>
                                      <p:cBhvr>
                                        <p:cTn id="63" dur="1" fill="hold">
                                          <p:stCondLst>
                                            <p:cond delay="0"/>
                                          </p:stCondLst>
                                        </p:cTn>
                                        <p:tgtEl>
                                          <p:spTgt spid="68"/>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1000"/>
                                        <p:tgtEl>
                                          <p:spTgt spid="18"/>
                                        </p:tgtEl>
                                      </p:cBhvr>
                                    </p:animEffect>
                                    <p:anim calcmode="lin" valueType="num">
                                      <p:cBhvr>
                                        <p:cTn id="69" dur="1000" fill="hold"/>
                                        <p:tgtEl>
                                          <p:spTgt spid="18"/>
                                        </p:tgtEl>
                                        <p:attrNameLst>
                                          <p:attrName>ppt_x</p:attrName>
                                        </p:attrNameLst>
                                      </p:cBhvr>
                                      <p:tavLst>
                                        <p:tav tm="0">
                                          <p:val>
                                            <p:strVal val="#ppt_x"/>
                                          </p:val>
                                        </p:tav>
                                        <p:tav tm="100000">
                                          <p:val>
                                            <p:strVal val="#ppt_x"/>
                                          </p:val>
                                        </p:tav>
                                      </p:tavLst>
                                    </p:anim>
                                    <p:anim calcmode="lin" valueType="num">
                                      <p:cBhvr>
                                        <p:cTn id="70" dur="1000" fill="hold"/>
                                        <p:tgtEl>
                                          <p:spTgt spid="18"/>
                                        </p:tgtEl>
                                        <p:attrNameLst>
                                          <p:attrName>ppt_y</p:attrName>
                                        </p:attrNameLst>
                                      </p:cBhvr>
                                      <p:tavLst>
                                        <p:tav tm="0">
                                          <p:val>
                                            <p:strVal val="#ppt_y+.1"/>
                                          </p:val>
                                        </p:tav>
                                        <p:tav tm="100000">
                                          <p:val>
                                            <p:strVal val="#ppt_y"/>
                                          </p:val>
                                        </p:tav>
                                      </p:tavLst>
                                    </p:anim>
                                  </p:childTnLst>
                                </p:cTn>
                              </p:par>
                            </p:childTnLst>
                          </p:cTn>
                        </p:par>
                        <p:par>
                          <p:cTn id="71" fill="hold">
                            <p:stCondLst>
                              <p:cond delay="1000"/>
                            </p:stCondLst>
                            <p:childTnLst>
                              <p:par>
                                <p:cTn id="72" presetID="1" presetClass="entr" presetSubtype="0" fill="hold" nodeType="afterEffect">
                                  <p:stCondLst>
                                    <p:cond delay="0"/>
                                  </p:stCondLst>
                                  <p:childTnLst>
                                    <p:set>
                                      <p:cBhvr>
                                        <p:cTn id="73" dur="1" fill="hold">
                                          <p:stCondLst>
                                            <p:cond delay="0"/>
                                          </p:stCondLst>
                                        </p:cTn>
                                        <p:tgtEl>
                                          <p:spTgt spid="23"/>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par>
                          <p:cTn id="81" fill="hold">
                            <p:stCondLst>
                              <p:cond delay="1000"/>
                            </p:stCondLst>
                            <p:childTnLst>
                              <p:par>
                                <p:cTn id="82" presetID="1" presetClass="entr" presetSubtype="0" fill="hold" nodeType="afterEffect">
                                  <p:stCondLst>
                                    <p:cond delay="0"/>
                                  </p:stCondLst>
                                  <p:childTnLst>
                                    <p:set>
                                      <p:cBhvr>
                                        <p:cTn id="83"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0" grpId="0" animBg="1"/>
      <p:bldP spid="11" grpId="0" animBg="1"/>
      <p:bldP spid="15" grpId="0" animBg="1"/>
      <p:bldP spid="16" grpId="0" animBg="1"/>
      <p:bldP spid="12" grpId="0" animBg="1"/>
      <p:bldP spid="18" grpId="0" animBg="1"/>
      <p:bldP spid="31" grpId="0" animBg="1"/>
      <p:bldP spid="59" grpId="0" animBg="1"/>
      <p:bldP spid="6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8913" y="632360"/>
            <a:ext cx="8574087" cy="967840"/>
          </a:xfrm>
        </p:spPr>
        <p:txBody>
          <a:bodyPr/>
          <a:lstStyle/>
          <a:p>
            <a:r>
              <a:rPr lang="en-GB" dirty="0" smtClean="0"/>
              <a:t>Bond universes</a:t>
            </a:r>
            <a:endParaRPr lang="en-GB" dirty="0"/>
          </a:p>
        </p:txBody>
      </p:sp>
      <p:sp>
        <p:nvSpPr>
          <p:cNvPr id="4" name="Rounded Rectangle 3"/>
          <p:cNvSpPr/>
          <p:nvPr/>
        </p:nvSpPr>
        <p:spPr>
          <a:xfrm>
            <a:off x="251520" y="2955424"/>
            <a:ext cx="1159930" cy="1769617"/>
          </a:xfrm>
          <a:prstGeom prst="roundRect">
            <a:avLst/>
          </a:prstGeom>
          <a:solidFill>
            <a:srgbClr val="88D288"/>
          </a:solidFill>
          <a:ln>
            <a:solidFill>
              <a:srgbClr val="254061"/>
            </a:solidFill>
          </a:ln>
        </p:spPr>
        <p:style>
          <a:lnRef idx="1">
            <a:schemeClr val="accent1"/>
          </a:lnRef>
          <a:fillRef idx="3">
            <a:schemeClr val="accent1"/>
          </a:fillRef>
          <a:effectRef idx="2">
            <a:schemeClr val="accent1"/>
          </a:effectRef>
          <a:fontRef idx="minor">
            <a:schemeClr val="lt1"/>
          </a:fontRef>
        </p:style>
        <p:txBody>
          <a:bodyPr vert="horz" lIns="0" tIns="0" rIns="0" bIns="0" rtlCol="0" anchor="ctr"/>
          <a:lstStyle/>
          <a:p>
            <a:pPr algn="ctr"/>
            <a:r>
              <a:rPr lang="en-US" b="1" dirty="0">
                <a:solidFill>
                  <a:schemeClr val="tx1"/>
                </a:solidFill>
              </a:rPr>
              <a:t>T</a:t>
            </a:r>
            <a:r>
              <a:rPr lang="en-US" b="1" dirty="0" smtClean="0">
                <a:solidFill>
                  <a:schemeClr val="tx1"/>
                </a:solidFill>
              </a:rPr>
              <a:t>hematic Bond universe</a:t>
            </a:r>
          </a:p>
        </p:txBody>
      </p:sp>
      <p:cxnSp>
        <p:nvCxnSpPr>
          <p:cNvPr id="5" name="Elbow Connector 4"/>
          <p:cNvCxnSpPr>
            <a:stCxn id="4" idx="3"/>
            <a:endCxn id="9" idx="1"/>
          </p:cNvCxnSpPr>
          <p:nvPr/>
        </p:nvCxnSpPr>
        <p:spPr>
          <a:xfrm flipV="1">
            <a:off x="1411450" y="2186862"/>
            <a:ext cx="568262" cy="165337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1979711" y="3212976"/>
            <a:ext cx="1825200" cy="1260000"/>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accent3">
                    <a:lumMod val="50000"/>
                  </a:schemeClr>
                </a:solidFill>
              </a:rPr>
              <a:t>Strongly aligned</a:t>
            </a:r>
            <a:endParaRPr lang="en-GB" sz="2000" dirty="0">
              <a:solidFill>
                <a:schemeClr val="accent3">
                  <a:lumMod val="50000"/>
                </a:schemeClr>
              </a:solidFill>
            </a:endParaRPr>
          </a:p>
        </p:txBody>
      </p:sp>
      <p:sp>
        <p:nvSpPr>
          <p:cNvPr id="7" name="Rounded Rectangle 6"/>
          <p:cNvSpPr/>
          <p:nvPr/>
        </p:nvSpPr>
        <p:spPr>
          <a:xfrm>
            <a:off x="1960410" y="4869160"/>
            <a:ext cx="1823536" cy="1260000"/>
          </a:xfrm>
          <a:prstGeom prst="roundRect">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GB" sz="2000" dirty="0" smtClean="0">
                <a:solidFill>
                  <a:schemeClr val="bg2">
                    <a:lumMod val="25000"/>
                  </a:schemeClr>
                </a:solidFill>
              </a:rPr>
              <a:t>Conditionally aligned</a:t>
            </a:r>
            <a:endParaRPr lang="en-GB" sz="2000" dirty="0">
              <a:solidFill>
                <a:schemeClr val="bg2">
                  <a:lumMod val="25000"/>
                </a:schemeClr>
              </a:solidFill>
            </a:endParaRPr>
          </a:p>
        </p:txBody>
      </p:sp>
      <p:cxnSp>
        <p:nvCxnSpPr>
          <p:cNvPr id="8" name="Elbow Connector 7"/>
          <p:cNvCxnSpPr>
            <a:stCxn id="4" idx="3"/>
            <a:endCxn id="7" idx="1"/>
          </p:cNvCxnSpPr>
          <p:nvPr/>
        </p:nvCxnSpPr>
        <p:spPr>
          <a:xfrm>
            <a:off x="1411450" y="3840233"/>
            <a:ext cx="548960" cy="165892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1979712" y="1556792"/>
            <a:ext cx="1823537" cy="1260140"/>
          </a:xfrm>
          <a:prstGeom prst="roundRect">
            <a:avLst/>
          </a:prstGeom>
          <a:solidFill>
            <a:srgbClr val="009900"/>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Fully aligned bonds</a:t>
            </a:r>
            <a:endParaRPr lang="en-GB" sz="2000" b="1" dirty="0"/>
          </a:p>
        </p:txBody>
      </p:sp>
      <p:cxnSp>
        <p:nvCxnSpPr>
          <p:cNvPr id="11" name="Elbow Connector 10"/>
          <p:cNvCxnSpPr>
            <a:stCxn id="4" idx="3"/>
            <a:endCxn id="6" idx="1"/>
          </p:cNvCxnSpPr>
          <p:nvPr/>
        </p:nvCxnSpPr>
        <p:spPr>
          <a:xfrm>
            <a:off x="1411450" y="3840233"/>
            <a:ext cx="568261" cy="2743"/>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3939168" y="1556792"/>
            <a:ext cx="4896543" cy="1260140"/>
          </a:xfrm>
          <a:prstGeom prst="roundRect">
            <a:avLst/>
          </a:prstGeom>
          <a:solidFill>
            <a:srgbClr val="009900"/>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dirty="0" smtClean="0"/>
              <a:t>100% revenue dedicated to climate themes OR 100% generation capacity + Municipal bonds + MDB green bonds + project bonds</a:t>
            </a:r>
            <a:endParaRPr lang="en-GB" dirty="0"/>
          </a:p>
        </p:txBody>
      </p:sp>
      <p:sp>
        <p:nvSpPr>
          <p:cNvPr id="24" name="Rounded Rectangle 23"/>
          <p:cNvSpPr/>
          <p:nvPr/>
        </p:nvSpPr>
        <p:spPr>
          <a:xfrm>
            <a:off x="3939168" y="4869160"/>
            <a:ext cx="4896543" cy="1260000"/>
          </a:xfrm>
          <a:prstGeom prst="roundRect">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2">
                    <a:lumMod val="25000"/>
                  </a:schemeClr>
                </a:solidFill>
              </a:rPr>
              <a:t>Bonds linked to activities either where data is unavailable (e.g. biofuel feedstock) OR </a:t>
            </a:r>
          </a:p>
          <a:p>
            <a:pPr algn="ctr"/>
            <a:r>
              <a:rPr lang="en-GB" dirty="0" smtClean="0">
                <a:solidFill>
                  <a:schemeClr val="bg2">
                    <a:lumMod val="25000"/>
                  </a:schemeClr>
                </a:solidFill>
              </a:rPr>
              <a:t>where there is currently a lack of definitional clarity (e.g. water utility)</a:t>
            </a:r>
            <a:endParaRPr lang="en-GB" dirty="0">
              <a:solidFill>
                <a:schemeClr val="bg2">
                  <a:lumMod val="25000"/>
                </a:schemeClr>
              </a:solidFill>
            </a:endParaRPr>
          </a:p>
        </p:txBody>
      </p:sp>
      <p:sp>
        <p:nvSpPr>
          <p:cNvPr id="25" name="Rounded Rectangle 24"/>
          <p:cNvSpPr/>
          <p:nvPr/>
        </p:nvSpPr>
        <p:spPr>
          <a:xfrm>
            <a:off x="3939167" y="3221608"/>
            <a:ext cx="4896543" cy="1260000"/>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3">
                    <a:lumMod val="50000"/>
                  </a:schemeClr>
                </a:solidFill>
              </a:rPr>
              <a:t>&gt;</a:t>
            </a:r>
            <a:r>
              <a:rPr lang="en-GB" dirty="0">
                <a:solidFill>
                  <a:schemeClr val="accent3">
                    <a:lumMod val="50000"/>
                  </a:schemeClr>
                </a:solidFill>
              </a:rPr>
              <a:t>50% revenue exposure to climate themes OR &gt; 50% generation capacity</a:t>
            </a:r>
          </a:p>
        </p:txBody>
      </p:sp>
    </p:spTree>
    <p:extLst>
      <p:ext uri="{BB962C8B-B14F-4D97-AF65-F5344CB8AC3E}">
        <p14:creationId xmlns:p14="http://schemas.microsoft.com/office/powerpoint/2010/main" val="379850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3"/>
          <p:cNvPicPr>
            <a:picLocks noChangeAspect="1" noChangeArrowheads="1"/>
          </p:cNvPicPr>
          <p:nvPr/>
        </p:nvPicPr>
        <p:blipFill rotWithShape="1">
          <a:blip r:embed="rId3">
            <a:extLst>
              <a:ext uri="{BEBA8EAE-BF5A-486C-A8C5-ECC9F3942E4B}">
                <a14:imgProps xmlns:a14="http://schemas.microsoft.com/office/drawing/2010/main">
                  <a14:imgLayer r:embed="rId4">
                    <a14:imgEffect>
                      <a14:sharpenSoften amount="42000"/>
                    </a14:imgEffect>
                  </a14:imgLayer>
                </a14:imgProps>
              </a:ext>
              <a:ext uri="{28A0092B-C50C-407E-A947-70E740481C1C}">
                <a14:useLocalDpi xmlns:a14="http://schemas.microsoft.com/office/drawing/2010/main" val="0"/>
              </a:ext>
            </a:extLst>
          </a:blip>
          <a:srcRect b="7203"/>
          <a:stretch/>
        </p:blipFill>
        <p:spPr bwMode="auto">
          <a:xfrm>
            <a:off x="164342" y="5341148"/>
            <a:ext cx="8954258" cy="150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228600" y="609600"/>
            <a:ext cx="9431496" cy="967840"/>
          </a:xfrm>
        </p:spPr>
        <p:txBody>
          <a:bodyPr/>
          <a:lstStyle/>
          <a:p>
            <a:r>
              <a:rPr lang="en-GB" dirty="0" smtClean="0"/>
              <a:t>Results: overall</a:t>
            </a:r>
            <a:endParaRPr lang="en-GB" dirty="0"/>
          </a:p>
        </p:txBody>
      </p:sp>
      <p:sp>
        <p:nvSpPr>
          <p:cNvPr id="6" name="Oval 5"/>
          <p:cNvSpPr/>
          <p:nvPr/>
        </p:nvSpPr>
        <p:spPr>
          <a:xfrm>
            <a:off x="5016748" y="1700808"/>
            <a:ext cx="3600400" cy="3600000"/>
          </a:xfrm>
          <a:prstGeom prst="ellipse">
            <a:avLst/>
          </a:prstGeom>
          <a:solidFill>
            <a:schemeClr val="bg2">
              <a:lumMod val="90000"/>
              <a:alpha val="78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2807804" y="2492896"/>
            <a:ext cx="2664296" cy="2664296"/>
          </a:xfrm>
          <a:prstGeom prst="ellipse">
            <a:avLst/>
          </a:prstGeom>
          <a:solidFill>
            <a:schemeClr val="accent3">
              <a:lumMod val="40000"/>
              <a:lumOff val="60000"/>
              <a:alpha val="71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611560" y="2600908"/>
            <a:ext cx="2466000" cy="2466000"/>
          </a:xfrm>
          <a:prstGeom prst="ellipse">
            <a:avLst/>
          </a:prstGeom>
          <a:solidFill>
            <a:srgbClr val="0099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971600" y="3243463"/>
            <a:ext cx="1745920" cy="646331"/>
          </a:xfrm>
          <a:prstGeom prst="rect">
            <a:avLst/>
          </a:prstGeom>
          <a:noFill/>
        </p:spPr>
        <p:txBody>
          <a:bodyPr wrap="square" rtlCol="0">
            <a:spAutoFit/>
          </a:bodyPr>
          <a:lstStyle/>
          <a:p>
            <a:pPr algn="ctr"/>
            <a:r>
              <a:rPr lang="en-GB" b="1" dirty="0" smtClean="0">
                <a:solidFill>
                  <a:schemeClr val="bg1"/>
                </a:solidFill>
              </a:rPr>
              <a:t>$174bn</a:t>
            </a:r>
          </a:p>
          <a:p>
            <a:pPr algn="ctr"/>
            <a:r>
              <a:rPr lang="en-GB" b="1" dirty="0" smtClean="0">
                <a:solidFill>
                  <a:schemeClr val="bg1"/>
                </a:solidFill>
              </a:rPr>
              <a:t>Fully aligned</a:t>
            </a:r>
            <a:endParaRPr lang="en-GB" b="1" dirty="0">
              <a:solidFill>
                <a:schemeClr val="bg1"/>
              </a:solidFill>
            </a:endParaRPr>
          </a:p>
        </p:txBody>
      </p:sp>
      <p:sp>
        <p:nvSpPr>
          <p:cNvPr id="13" name="TextBox 12"/>
          <p:cNvSpPr txBox="1"/>
          <p:nvPr/>
        </p:nvSpPr>
        <p:spPr>
          <a:xfrm>
            <a:off x="3285980" y="3243462"/>
            <a:ext cx="1834232" cy="646331"/>
          </a:xfrm>
          <a:prstGeom prst="rect">
            <a:avLst/>
          </a:prstGeom>
          <a:noFill/>
        </p:spPr>
        <p:txBody>
          <a:bodyPr wrap="square" rtlCol="0">
            <a:spAutoFit/>
          </a:bodyPr>
          <a:lstStyle/>
          <a:p>
            <a:pPr algn="ctr"/>
            <a:r>
              <a:rPr lang="en-GB" b="1" dirty="0" smtClean="0">
                <a:solidFill>
                  <a:schemeClr val="bg1">
                    <a:lumMod val="50000"/>
                  </a:schemeClr>
                </a:solidFill>
              </a:rPr>
              <a:t>$204bn</a:t>
            </a:r>
          </a:p>
          <a:p>
            <a:pPr algn="ctr"/>
            <a:r>
              <a:rPr lang="en-GB" b="1" dirty="0" smtClean="0">
                <a:solidFill>
                  <a:schemeClr val="bg1">
                    <a:lumMod val="50000"/>
                  </a:schemeClr>
                </a:solidFill>
              </a:rPr>
              <a:t>Strongly aligned</a:t>
            </a:r>
            <a:endParaRPr lang="en-GB" b="1" dirty="0">
              <a:solidFill>
                <a:schemeClr val="bg1">
                  <a:lumMod val="50000"/>
                </a:schemeClr>
              </a:solidFill>
            </a:endParaRPr>
          </a:p>
        </p:txBody>
      </p:sp>
      <p:sp>
        <p:nvSpPr>
          <p:cNvPr id="14" name="TextBox 13"/>
          <p:cNvSpPr txBox="1"/>
          <p:nvPr/>
        </p:nvSpPr>
        <p:spPr>
          <a:xfrm>
            <a:off x="5859280" y="3104964"/>
            <a:ext cx="2033952" cy="923330"/>
          </a:xfrm>
          <a:prstGeom prst="rect">
            <a:avLst/>
          </a:prstGeom>
          <a:noFill/>
        </p:spPr>
        <p:txBody>
          <a:bodyPr wrap="square" rtlCol="0">
            <a:spAutoFit/>
          </a:bodyPr>
          <a:lstStyle/>
          <a:p>
            <a:pPr algn="ctr"/>
            <a:r>
              <a:rPr lang="en-GB" b="1" dirty="0" smtClean="0">
                <a:solidFill>
                  <a:schemeClr val="bg1">
                    <a:lumMod val="50000"/>
                  </a:schemeClr>
                </a:solidFill>
              </a:rPr>
              <a:t>$375bn</a:t>
            </a:r>
          </a:p>
          <a:p>
            <a:pPr algn="ctr"/>
            <a:r>
              <a:rPr lang="en-GB" b="1" dirty="0" smtClean="0">
                <a:solidFill>
                  <a:schemeClr val="bg1">
                    <a:lumMod val="50000"/>
                  </a:schemeClr>
                </a:solidFill>
              </a:rPr>
              <a:t>Conditionally aligned</a:t>
            </a:r>
            <a:endParaRPr lang="en-GB" b="1" dirty="0">
              <a:solidFill>
                <a:schemeClr val="bg1">
                  <a:lumMod val="50000"/>
                </a:schemeClr>
              </a:solidFill>
            </a:endParaRPr>
          </a:p>
        </p:txBody>
      </p:sp>
      <p:grpSp>
        <p:nvGrpSpPr>
          <p:cNvPr id="23" name="Group 22"/>
          <p:cNvGrpSpPr/>
          <p:nvPr/>
        </p:nvGrpSpPr>
        <p:grpSpPr>
          <a:xfrm>
            <a:off x="3131840" y="1611072"/>
            <a:ext cx="2142512" cy="1187584"/>
            <a:chOff x="3131840" y="1556792"/>
            <a:chExt cx="2142512" cy="1241864"/>
          </a:xfrm>
        </p:grpSpPr>
        <p:sp>
          <p:nvSpPr>
            <p:cNvPr id="3" name="Rectangle 2"/>
            <p:cNvSpPr/>
            <p:nvPr/>
          </p:nvSpPr>
          <p:spPr>
            <a:xfrm>
              <a:off x="3131840" y="1556792"/>
              <a:ext cx="2142512"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Revenue &gt; 50%</a:t>
              </a:r>
              <a:endParaRPr lang="en-GB" dirty="0">
                <a:solidFill>
                  <a:schemeClr val="tx1"/>
                </a:solidFill>
              </a:endParaRPr>
            </a:p>
          </p:txBody>
        </p:sp>
        <p:cxnSp>
          <p:nvCxnSpPr>
            <p:cNvPr id="5" name="Straight Connector 4"/>
            <p:cNvCxnSpPr>
              <a:endCxn id="3" idx="2"/>
            </p:cNvCxnSpPr>
            <p:nvPr/>
          </p:nvCxnSpPr>
          <p:spPr>
            <a:xfrm flipV="1">
              <a:off x="4203096" y="2276872"/>
              <a:ext cx="0" cy="521784"/>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611560" y="1628801"/>
            <a:ext cx="2304256" cy="1368151"/>
            <a:chOff x="611560" y="1556793"/>
            <a:chExt cx="2304256" cy="1368151"/>
          </a:xfrm>
        </p:grpSpPr>
        <p:sp>
          <p:nvSpPr>
            <p:cNvPr id="16" name="Rectangle 15"/>
            <p:cNvSpPr/>
            <p:nvPr/>
          </p:nvSpPr>
          <p:spPr>
            <a:xfrm>
              <a:off x="611560" y="1556793"/>
              <a:ext cx="2304256"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Revenue = 100%</a:t>
              </a:r>
              <a:endParaRPr lang="en-GB" dirty="0">
                <a:solidFill>
                  <a:schemeClr val="tx1"/>
                </a:solidFill>
              </a:endParaRPr>
            </a:p>
          </p:txBody>
        </p:sp>
        <p:cxnSp>
          <p:nvCxnSpPr>
            <p:cNvPr id="18" name="Straight Connector 17"/>
            <p:cNvCxnSpPr>
              <a:endCxn id="16" idx="2"/>
            </p:cNvCxnSpPr>
            <p:nvPr/>
          </p:nvCxnSpPr>
          <p:spPr>
            <a:xfrm flipV="1">
              <a:off x="1763688" y="2276873"/>
              <a:ext cx="0" cy="64807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5467672" y="958804"/>
            <a:ext cx="3413485" cy="886020"/>
            <a:chOff x="5220072" y="5733256"/>
            <a:chExt cx="3600400" cy="1156324"/>
          </a:xfrm>
        </p:grpSpPr>
        <p:sp>
          <p:nvSpPr>
            <p:cNvPr id="19" name="Rectangle 18"/>
            <p:cNvSpPr/>
            <p:nvPr/>
          </p:nvSpPr>
          <p:spPr>
            <a:xfrm>
              <a:off x="5220072" y="5733256"/>
              <a:ext cx="3600400" cy="8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100% conditional activities </a:t>
              </a:r>
              <a:endParaRPr lang="en-GB" dirty="0">
                <a:solidFill>
                  <a:schemeClr val="tx1"/>
                </a:solidFill>
              </a:endParaRPr>
            </a:p>
          </p:txBody>
        </p:sp>
        <p:cxnSp>
          <p:nvCxnSpPr>
            <p:cNvPr id="21" name="Straight Connector 20"/>
            <p:cNvCxnSpPr/>
            <p:nvPr/>
          </p:nvCxnSpPr>
          <p:spPr>
            <a:xfrm flipV="1">
              <a:off x="7204720" y="6619276"/>
              <a:ext cx="0" cy="270304"/>
            </a:xfrm>
            <a:prstGeom prst="line">
              <a:avLst/>
            </a:prstGeom>
          </p:spPr>
          <p:style>
            <a:lnRef idx="1">
              <a:schemeClr val="accent1"/>
            </a:lnRef>
            <a:fillRef idx="0">
              <a:schemeClr val="accent1"/>
            </a:fillRef>
            <a:effectRef idx="0">
              <a:schemeClr val="accent1"/>
            </a:effectRef>
            <a:fontRef idx="minor">
              <a:schemeClr val="tx1"/>
            </a:fontRef>
          </p:style>
        </p:cxnSp>
      </p:grpSp>
      <p:sp>
        <p:nvSpPr>
          <p:cNvPr id="31" name="Left Brace 30"/>
          <p:cNvSpPr/>
          <p:nvPr/>
        </p:nvSpPr>
        <p:spPr>
          <a:xfrm rot="5400000">
            <a:off x="4328489" y="989244"/>
            <a:ext cx="558336" cy="8713663"/>
          </a:xfrm>
          <a:prstGeom prst="leftBrace">
            <a:avLst>
              <a:gd name="adj1" fmla="val 36698"/>
              <a:gd name="adj2" fmla="val 8275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07249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1+#ppt_w/2"/>
                                          </p:val>
                                        </p:tav>
                                        <p:tav tm="100000">
                                          <p:val>
                                            <p:strVal val="#ppt_x"/>
                                          </p:val>
                                        </p:tav>
                                      </p:tavLst>
                                    </p:anim>
                                    <p:anim calcmode="lin" valueType="num">
                                      <p:cBhvr additive="base">
                                        <p:cTn id="32" dur="500" fill="hold"/>
                                        <p:tgtEl>
                                          <p:spTgt spid="6"/>
                                        </p:tgtEl>
                                        <p:attrNameLst>
                                          <p:attrName>ppt_y</p:attrName>
                                        </p:attrNameLst>
                                      </p:cBhvr>
                                      <p:tavLst>
                                        <p:tav tm="0">
                                          <p:val>
                                            <p:strVal val="#ppt_y"/>
                                          </p:val>
                                        </p:tav>
                                        <p:tav tm="100000">
                                          <p:val>
                                            <p:strVal val="#ppt_y"/>
                                          </p:val>
                                        </p:tav>
                                      </p:tavLst>
                                    </p:anim>
                                  </p:childTnLst>
                                </p:cTn>
                              </p:par>
                              <p:par>
                                <p:cTn id="33" presetID="10"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p:stCondLst>
                              <p:cond delay="500"/>
                            </p:stCondLst>
                            <p:childTnLst>
                              <p:par>
                                <p:cTn id="37" presetID="1" presetClass="entr" presetSubtype="0" fill="hold" nodeType="after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par>
                          <p:cTn id="43" fill="hold">
                            <p:stCondLst>
                              <p:cond delay="0"/>
                            </p:stCondLst>
                            <p:childTnLst>
                              <p:par>
                                <p:cTn id="44" presetID="10" presetClass="entr" presetSubtype="0" fill="hold"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p:bldP spid="13" grpId="0"/>
      <p:bldP spid="14" grpId="0"/>
      <p:bldP spid="3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5371</TotalTime>
  <Words>1811</Words>
  <Application>Microsoft Office PowerPoint</Application>
  <PresentationFormat>On-screen Show (4:3)</PresentationFormat>
  <Paragraphs>276</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Bonds and climate change       The state of the market in 2012</vt:lpstr>
      <vt:lpstr>A $174bn global universe</vt:lpstr>
      <vt:lpstr>Background</vt:lpstr>
      <vt:lpstr>Background</vt:lpstr>
      <vt:lpstr>Why bonds and climate change</vt:lpstr>
      <vt:lpstr>Methodology – 7 key climate themes</vt:lpstr>
      <vt:lpstr>Methodology</vt:lpstr>
      <vt:lpstr>Bond universes</vt:lpstr>
      <vt:lpstr>Results: overall</vt:lpstr>
      <vt:lpstr>Thematic breakdown: Fully aligned</vt:lpstr>
      <vt:lpstr>Thematic analysis</vt:lpstr>
      <vt:lpstr>Geographic split</vt:lpstr>
      <vt:lpstr>Europe, USA &amp; Japan</vt:lpstr>
      <vt:lpstr>Emerging Economies:  China, Brazil, South Korea</vt:lpstr>
      <vt:lpstr>Potential areas for growth</vt:lpstr>
      <vt:lpstr>Challenges and areas for more work</vt:lpstr>
      <vt:lpstr>Conclusions and way forward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Bonds and climate change: the state of the market in 2012</dc:title>
  <dc:creator>Bridget B</dc:creator>
  <cp:lastModifiedBy>Bridget B</cp:lastModifiedBy>
  <cp:revision>100</cp:revision>
  <dcterms:created xsi:type="dcterms:W3CDTF">2012-07-11T00:02:53Z</dcterms:created>
  <dcterms:modified xsi:type="dcterms:W3CDTF">2012-07-11T07:05:37Z</dcterms:modified>
</cp:coreProperties>
</file>