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600" r:id="rId2"/>
    <p:sldId id="591" r:id="rId3"/>
    <p:sldId id="590" r:id="rId4"/>
    <p:sldId id="595" r:id="rId5"/>
    <p:sldId id="594" r:id="rId6"/>
    <p:sldId id="608" r:id="rId7"/>
    <p:sldId id="593" r:id="rId8"/>
    <p:sldId id="603" r:id="rId9"/>
    <p:sldId id="599" r:id="rId10"/>
    <p:sldId id="598" r:id="rId11"/>
    <p:sldId id="602" r:id="rId12"/>
    <p:sldId id="604" r:id="rId13"/>
    <p:sldId id="606" r:id="rId14"/>
    <p:sldId id="601" r:id="rId15"/>
    <p:sldId id="610" r:id="rId16"/>
    <p:sldId id="607" r:id="rId17"/>
    <p:sldId id="609" r:id="rId18"/>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15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e" initials="J" lastIdx="3" clrIdx="0"/>
  <p:cmAuthor id="1" name="Rob Fowler" initials="RF"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8AA"/>
    <a:srgbClr val="3C3D8C"/>
    <a:srgbClr val="333393"/>
    <a:srgbClr val="778AAF"/>
    <a:srgbClr val="88932E"/>
    <a:srgbClr val="57ADC1"/>
    <a:srgbClr val="1BA16E"/>
    <a:srgbClr val="C6D252"/>
    <a:srgbClr val="DAF6FD"/>
    <a:srgbClr val="CFD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5" autoAdjust="0"/>
    <p:restoredTop sz="90415" autoAdjust="0"/>
  </p:normalViewPr>
  <p:slideViewPr>
    <p:cSldViewPr>
      <p:cViewPr varScale="1">
        <p:scale>
          <a:sx n="81" d="100"/>
          <a:sy n="81" d="100"/>
        </p:scale>
        <p:origin x="2024" y="184"/>
      </p:cViewPr>
      <p:guideLst>
        <p:guide orient="horz" pos="2160"/>
        <p:guide pos="1519"/>
      </p:guideLst>
    </p:cSldViewPr>
  </p:slideViewPr>
  <p:notesTextViewPr>
    <p:cViewPr>
      <p:scale>
        <a:sx n="1" d="1"/>
        <a:sy n="1" d="1"/>
      </p:scale>
      <p:origin x="0" y="0"/>
    </p:cViewPr>
  </p:notesTextViewPr>
  <p:sorterViewPr>
    <p:cViewPr>
      <p:scale>
        <a:sx n="150" d="100"/>
        <a:sy n="150" d="100"/>
      </p:scale>
      <p:origin x="0" y="5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F94EA69-7E0E-4499-B9F9-43DC06863875}" type="datetimeFigureOut">
              <a:rPr lang="en-AU" smtClean="0"/>
              <a:t>30/1/19</a:t>
            </a:fld>
            <a:endParaRPr lang="en-AU" dirty="0"/>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98C1031-7761-400D-BC21-4FE6BC9FC026}" type="slidenum">
              <a:rPr lang="en-AU" smtClean="0"/>
              <a:t>‹#›</a:t>
            </a:fld>
            <a:endParaRPr lang="en-AU" dirty="0"/>
          </a:p>
        </p:txBody>
      </p:sp>
    </p:spTree>
    <p:extLst>
      <p:ext uri="{BB962C8B-B14F-4D97-AF65-F5344CB8AC3E}">
        <p14:creationId xmlns:p14="http://schemas.microsoft.com/office/powerpoint/2010/main" val="270016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1" charset="0"/>
                <a:ea typeface="ＭＳ Ｐゴシック" pitchFamily="-101" charset="-128"/>
                <a:cs typeface="ＭＳ Ｐゴシック" pitchFamily="-101" charset="-128"/>
              </a:defRPr>
            </a:lvl1pPr>
          </a:lstStyle>
          <a:p>
            <a:pPr>
              <a:defRPr/>
            </a:pPr>
            <a:fld id="{520937A6-545E-4741-8892-D34B3866C623}" type="datetime1">
              <a:rPr lang="en-GB"/>
              <a:pPr>
                <a:defRPr/>
              </a:pPr>
              <a:t>30/01/2019</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1" charset="0"/>
                <a:ea typeface="ＭＳ Ｐゴシック" pitchFamily="-101" charset="-128"/>
                <a:cs typeface="ＭＳ Ｐゴシック" pitchFamily="-101" charset="-128"/>
              </a:defRPr>
            </a:lvl1pPr>
          </a:lstStyle>
          <a:p>
            <a:pPr>
              <a:defRPr/>
            </a:pPr>
            <a:fld id="{6F76ABF8-F126-E042-9A55-3BEB39C5DDC6}" type="slidenum">
              <a:rPr lang="en-GB"/>
              <a:pPr>
                <a:defRPr/>
              </a:pPr>
              <a:t>‹#›</a:t>
            </a:fld>
            <a:endParaRPr lang="en-GB" dirty="0"/>
          </a:p>
        </p:txBody>
      </p:sp>
    </p:spTree>
    <p:extLst>
      <p:ext uri="{BB962C8B-B14F-4D97-AF65-F5344CB8AC3E}">
        <p14:creationId xmlns:p14="http://schemas.microsoft.com/office/powerpoint/2010/main" val="2686154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2</a:t>
            </a:fld>
            <a:endParaRPr lang="en-GB" altLang="en-US" sz="1200" dirty="0">
              <a:latin typeface="Calibri" charset="0"/>
            </a:endParaRPr>
          </a:p>
        </p:txBody>
      </p:sp>
    </p:spTree>
    <p:extLst>
      <p:ext uri="{BB962C8B-B14F-4D97-AF65-F5344CB8AC3E}">
        <p14:creationId xmlns:p14="http://schemas.microsoft.com/office/powerpoint/2010/main" val="64698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11</a:t>
            </a:fld>
            <a:endParaRPr lang="en-GB" altLang="en-US" sz="1200" dirty="0">
              <a:latin typeface="Calibri" charset="0"/>
            </a:endParaRPr>
          </a:p>
        </p:txBody>
      </p:sp>
    </p:spTree>
    <p:extLst>
      <p:ext uri="{BB962C8B-B14F-4D97-AF65-F5344CB8AC3E}">
        <p14:creationId xmlns:p14="http://schemas.microsoft.com/office/powerpoint/2010/main" val="319758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12</a:t>
            </a:fld>
            <a:endParaRPr lang="en-GB" altLang="en-US" sz="1200" dirty="0">
              <a:latin typeface="Calibri" charset="0"/>
            </a:endParaRPr>
          </a:p>
        </p:txBody>
      </p:sp>
    </p:spTree>
    <p:extLst>
      <p:ext uri="{BB962C8B-B14F-4D97-AF65-F5344CB8AC3E}">
        <p14:creationId xmlns:p14="http://schemas.microsoft.com/office/powerpoint/2010/main" val="13439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13</a:t>
            </a:fld>
            <a:endParaRPr lang="en-GB" altLang="en-US" sz="1200" dirty="0">
              <a:latin typeface="Calibri" charset="0"/>
            </a:endParaRPr>
          </a:p>
        </p:txBody>
      </p:sp>
    </p:spTree>
    <p:extLst>
      <p:ext uri="{BB962C8B-B14F-4D97-AF65-F5344CB8AC3E}">
        <p14:creationId xmlns:p14="http://schemas.microsoft.com/office/powerpoint/2010/main" val="8997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14</a:t>
            </a:fld>
            <a:endParaRPr lang="en-GB" altLang="en-US" sz="1200" dirty="0">
              <a:latin typeface="Calibri" charset="0"/>
            </a:endParaRPr>
          </a:p>
        </p:txBody>
      </p:sp>
    </p:spTree>
    <p:extLst>
      <p:ext uri="{BB962C8B-B14F-4D97-AF65-F5344CB8AC3E}">
        <p14:creationId xmlns:p14="http://schemas.microsoft.com/office/powerpoint/2010/main" val="50559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15</a:t>
            </a:fld>
            <a:endParaRPr lang="en-GB" altLang="en-US" sz="1200" dirty="0">
              <a:latin typeface="Calibri" charset="0"/>
            </a:endParaRPr>
          </a:p>
        </p:txBody>
      </p:sp>
    </p:spTree>
    <p:extLst>
      <p:ext uri="{BB962C8B-B14F-4D97-AF65-F5344CB8AC3E}">
        <p14:creationId xmlns:p14="http://schemas.microsoft.com/office/powerpoint/2010/main" val="50559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3</a:t>
            </a:fld>
            <a:endParaRPr lang="en-GB" altLang="en-US" sz="1200" dirty="0">
              <a:latin typeface="Calibri" charset="0"/>
            </a:endParaRPr>
          </a:p>
        </p:txBody>
      </p:sp>
    </p:spTree>
    <p:extLst>
      <p:ext uri="{BB962C8B-B14F-4D97-AF65-F5344CB8AC3E}">
        <p14:creationId xmlns:p14="http://schemas.microsoft.com/office/powerpoint/2010/main" val="112641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4</a:t>
            </a:fld>
            <a:endParaRPr lang="en-GB" altLang="en-US" sz="1200" dirty="0">
              <a:latin typeface="Calibri" charset="0"/>
            </a:endParaRPr>
          </a:p>
        </p:txBody>
      </p:sp>
    </p:spTree>
    <p:extLst>
      <p:ext uri="{BB962C8B-B14F-4D97-AF65-F5344CB8AC3E}">
        <p14:creationId xmlns:p14="http://schemas.microsoft.com/office/powerpoint/2010/main" val="36511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5</a:t>
            </a:fld>
            <a:endParaRPr lang="en-GB" altLang="en-US" sz="1200" dirty="0">
              <a:latin typeface="Calibri" charset="0"/>
            </a:endParaRPr>
          </a:p>
        </p:txBody>
      </p:sp>
    </p:spTree>
    <p:extLst>
      <p:ext uri="{BB962C8B-B14F-4D97-AF65-F5344CB8AC3E}">
        <p14:creationId xmlns:p14="http://schemas.microsoft.com/office/powerpoint/2010/main" val="118682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6</a:t>
            </a:fld>
            <a:endParaRPr lang="en-GB" altLang="en-US" sz="1200" dirty="0">
              <a:latin typeface="Calibri" charset="0"/>
            </a:endParaRPr>
          </a:p>
        </p:txBody>
      </p:sp>
    </p:spTree>
    <p:extLst>
      <p:ext uri="{BB962C8B-B14F-4D97-AF65-F5344CB8AC3E}">
        <p14:creationId xmlns:p14="http://schemas.microsoft.com/office/powerpoint/2010/main" val="371016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7</a:t>
            </a:fld>
            <a:endParaRPr lang="en-GB" altLang="en-US" sz="1200" dirty="0">
              <a:latin typeface="Calibri" charset="0"/>
            </a:endParaRPr>
          </a:p>
        </p:txBody>
      </p:sp>
    </p:spTree>
    <p:extLst>
      <p:ext uri="{BB962C8B-B14F-4D97-AF65-F5344CB8AC3E}">
        <p14:creationId xmlns:p14="http://schemas.microsoft.com/office/powerpoint/2010/main" val="92752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8</a:t>
            </a:fld>
            <a:endParaRPr lang="en-GB" altLang="en-US" sz="1200" dirty="0">
              <a:latin typeface="Calibri" charset="0"/>
            </a:endParaRPr>
          </a:p>
        </p:txBody>
      </p:sp>
    </p:spTree>
    <p:extLst>
      <p:ext uri="{BB962C8B-B14F-4D97-AF65-F5344CB8AC3E}">
        <p14:creationId xmlns:p14="http://schemas.microsoft.com/office/powerpoint/2010/main" val="2018070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9</a:t>
            </a:fld>
            <a:endParaRPr lang="en-GB" altLang="en-US" sz="1200" dirty="0">
              <a:latin typeface="Calibri" charset="0"/>
            </a:endParaRPr>
          </a:p>
        </p:txBody>
      </p:sp>
    </p:spTree>
    <p:extLst>
      <p:ext uri="{BB962C8B-B14F-4D97-AF65-F5344CB8AC3E}">
        <p14:creationId xmlns:p14="http://schemas.microsoft.com/office/powerpoint/2010/main" val="173048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10</a:t>
            </a:fld>
            <a:endParaRPr lang="en-GB" altLang="en-US" sz="1200" dirty="0">
              <a:latin typeface="Calibri" charset="0"/>
            </a:endParaRPr>
          </a:p>
        </p:txBody>
      </p:sp>
    </p:spTree>
    <p:extLst>
      <p:ext uri="{BB962C8B-B14F-4D97-AF65-F5344CB8AC3E}">
        <p14:creationId xmlns:p14="http://schemas.microsoft.com/office/powerpoint/2010/main" val="2140288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4"/>
          <p:cNvCxnSpPr/>
          <p:nvPr userDrawn="1"/>
        </p:nvCxnSpPr>
        <p:spPr>
          <a:xfrm rot="5400000">
            <a:off x="1064419" y="3428208"/>
            <a:ext cx="2438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2" cstate="print"/>
          <a:srcRect l="42862" r="2162"/>
          <a:stretch>
            <a:fillRect/>
          </a:stretch>
        </p:blipFill>
        <p:spPr bwMode="auto">
          <a:xfrm>
            <a:off x="6342065" y="6220623"/>
            <a:ext cx="2573337" cy="465137"/>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l="1402" r="57298"/>
          <a:stretch>
            <a:fillRect/>
          </a:stretch>
        </p:blipFill>
        <p:spPr bwMode="auto">
          <a:xfrm>
            <a:off x="4176714" y="6200779"/>
            <a:ext cx="2089150" cy="504825"/>
          </a:xfrm>
          <a:prstGeom prst="rect">
            <a:avLst/>
          </a:prstGeom>
          <a:noFill/>
          <a:ln w="9525">
            <a:noFill/>
            <a:miter lim="800000"/>
            <a:headEnd/>
            <a:tailEnd/>
          </a:ln>
        </p:spPr>
      </p:pic>
      <p:sp>
        <p:nvSpPr>
          <p:cNvPr id="2" name="Title 1"/>
          <p:cNvSpPr>
            <a:spLocks noGrp="1"/>
          </p:cNvSpPr>
          <p:nvPr>
            <p:ph type="title"/>
          </p:nvPr>
        </p:nvSpPr>
        <p:spPr>
          <a:xfrm>
            <a:off x="2438400" y="533405"/>
            <a:ext cx="6324600" cy="2285207"/>
          </a:xfrm>
        </p:spPr>
        <p:txBody>
          <a:bodyPr anchor="t">
            <a:normAutofit/>
          </a:bodyPr>
          <a:lstStyle>
            <a:lvl1pPr algn="l">
              <a:spcAft>
                <a:spcPts val="600"/>
              </a:spcAft>
              <a:defRPr sz="2000"/>
            </a:lvl1pPr>
          </a:lstStyle>
          <a:p>
            <a:r>
              <a:rPr lang="en-GB" dirty="0"/>
              <a:t>Click to edit Master title style</a:t>
            </a:r>
            <a:endParaRPr lang="en-US" dirty="0"/>
          </a:p>
        </p:txBody>
      </p:sp>
      <p:sp>
        <p:nvSpPr>
          <p:cNvPr id="7" name="Content Placeholder 6"/>
          <p:cNvSpPr>
            <a:spLocks noGrp="1"/>
          </p:cNvSpPr>
          <p:nvPr>
            <p:ph sz="quarter" idx="13"/>
          </p:nvPr>
        </p:nvSpPr>
        <p:spPr>
          <a:xfrm>
            <a:off x="2438400" y="4343400"/>
            <a:ext cx="6324600" cy="1828800"/>
          </a:xfrm>
        </p:spPr>
        <p:txBody>
          <a:bodyPr numCol="2">
            <a:normAutofit/>
          </a:bodyPr>
          <a:lstStyle>
            <a:lvl1pPr>
              <a:buNone/>
              <a:defRPr sz="1200"/>
            </a:lvl1pPr>
            <a:lvl2pPr>
              <a:defRPr sz="1200"/>
            </a:lvl2pPr>
            <a:lvl3pPr>
              <a:defRPr sz="1200"/>
            </a:lvl3pPr>
            <a:lvl4pPr>
              <a:defRPr sz="1200"/>
            </a:lvl4pPr>
            <a:lvl5pPr>
              <a:defRPr sz="1200"/>
            </a:lvl5pPr>
          </a:lstStyle>
          <a:p>
            <a:pPr lvl="0"/>
            <a:r>
              <a:rPr lang="en-GB" dirty="0"/>
              <a:t>Click to edit Master text styles</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sp>
        <p:nvSpPr>
          <p:cNvPr id="9" name="Content Placeholder 8"/>
          <p:cNvSpPr>
            <a:spLocks noGrp="1"/>
          </p:cNvSpPr>
          <p:nvPr>
            <p:ph sz="quarter" idx="14"/>
          </p:nvPr>
        </p:nvSpPr>
        <p:spPr>
          <a:xfrm>
            <a:off x="381000" y="533400"/>
            <a:ext cx="1752600" cy="6172200"/>
          </a:xfrm>
        </p:spPr>
        <p:txBody>
          <a:bodyPr>
            <a:noAutofit/>
          </a:bodyPr>
          <a:lstStyle>
            <a:lvl1pPr>
              <a:buFont typeface="Arial"/>
              <a:buChar char="•"/>
              <a:defRPr sz="1400"/>
            </a:lvl1pPr>
            <a:lvl2pPr>
              <a:buFont typeface="Arial"/>
              <a:buChar char="•"/>
              <a:defRPr sz="1400"/>
            </a:lvl2pPr>
            <a:lvl3pPr>
              <a:buFont typeface="Arial"/>
              <a:buChar char="•"/>
              <a:defRPr sz="1400"/>
            </a:lvl3pPr>
            <a:lvl4pPr>
              <a:buFont typeface="Arial"/>
              <a:buChar char="•"/>
              <a:defRPr sz="1400"/>
            </a:lvl4pPr>
            <a:lvl5pPr>
              <a:buFont typeface="Arial"/>
              <a:buChar char="•"/>
              <a:defRPr sz="1400"/>
            </a:lvl5pPr>
          </a:lstStyle>
          <a:p>
            <a:pPr lvl="0"/>
            <a:r>
              <a:rPr lang="en-GB" dirty="0"/>
              <a:t>Click to edit Master text styles</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55778" y="6321640"/>
            <a:ext cx="1552306" cy="2631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rot="5400000">
            <a:off x="-914399" y="3505204"/>
            <a:ext cx="6400800" cy="3175"/>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8" descr="CBI_logo.png"/>
          <p:cNvPicPr>
            <a:picLocks noChangeAspect="1"/>
          </p:cNvPicPr>
          <p:nvPr userDrawn="1"/>
        </p:nvPicPr>
        <p:blipFill>
          <a:blip r:embed="rId2" cstate="print"/>
          <a:srcRect/>
          <a:stretch>
            <a:fillRect/>
          </a:stretch>
        </p:blipFill>
        <p:spPr bwMode="auto">
          <a:xfrm>
            <a:off x="5645151" y="6469063"/>
            <a:ext cx="1517650" cy="273050"/>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l="42862" r="2162"/>
          <a:stretch>
            <a:fillRect/>
          </a:stretch>
        </p:blipFill>
        <p:spPr bwMode="auto">
          <a:xfrm>
            <a:off x="7231065" y="6477000"/>
            <a:ext cx="1684337" cy="304800"/>
          </a:xfrm>
          <a:prstGeom prst="rect">
            <a:avLst/>
          </a:prstGeom>
          <a:noFill/>
          <a:ln w="9525">
            <a:noFill/>
            <a:miter lim="800000"/>
            <a:headEnd/>
            <a:tailEnd/>
          </a:ln>
        </p:spPr>
      </p:pic>
      <p:sp>
        <p:nvSpPr>
          <p:cNvPr id="11" name="Title 1"/>
          <p:cNvSpPr txBox="1">
            <a:spLocks/>
          </p:cNvSpPr>
          <p:nvPr userDrawn="1"/>
        </p:nvSpPr>
        <p:spPr>
          <a:xfrm>
            <a:off x="2438400" y="304800"/>
            <a:ext cx="6324600" cy="152400"/>
          </a:xfrm>
          <a:prstGeom prst="rect">
            <a:avLst/>
          </a:prstGeom>
          <a:solidFill>
            <a:schemeClr val="accent1">
              <a:lumMod val="75000"/>
            </a:schemeClr>
          </a:solidFill>
        </p:spPr>
        <p:txBody>
          <a:bodyPr>
            <a:prstTxWarp prst="textNoShape">
              <a:avLst/>
            </a:prstTxWarp>
            <a:normAutofit lnSpcReduction="10000"/>
          </a:bodyPr>
          <a:lstStyle/>
          <a:p>
            <a:pPr>
              <a:lnSpc>
                <a:spcPct val="80000"/>
              </a:lnSpc>
              <a:spcAft>
                <a:spcPts val="600"/>
              </a:spcAft>
              <a:defRPr/>
            </a:pPr>
            <a:endParaRPr lang="en-US" sz="500" b="1" dirty="0">
              <a:solidFill>
                <a:schemeClr val="bg1"/>
              </a:solidFill>
              <a:latin typeface="Calibri" pitchFamily="-101" charset="0"/>
              <a:ea typeface="ＭＳ Ｐゴシック" pitchFamily="-101" charset="-128"/>
              <a:cs typeface="ＭＳ Ｐゴシック" pitchFamily="-101" charset="-128"/>
            </a:endParaRPr>
          </a:p>
        </p:txBody>
      </p:sp>
      <p:sp>
        <p:nvSpPr>
          <p:cNvPr id="7" name="Content Placeholder 6"/>
          <p:cNvSpPr>
            <a:spLocks noGrp="1"/>
          </p:cNvSpPr>
          <p:nvPr>
            <p:ph sz="quarter" idx="13"/>
          </p:nvPr>
        </p:nvSpPr>
        <p:spPr>
          <a:xfrm>
            <a:off x="2438400" y="1371600"/>
            <a:ext cx="6324600" cy="4876800"/>
          </a:xfrm>
        </p:spPr>
        <p:txBody>
          <a:bodyPr numCol="2" spcCol="180000">
            <a:normAutofit/>
          </a:bodyPr>
          <a:lstStyle>
            <a:lvl1pPr marL="0" indent="0">
              <a:buNone/>
              <a:defRPr sz="1200"/>
            </a:lvl1pPr>
            <a:lvl2pPr marL="263519" indent="-206370">
              <a:defRPr sz="1200"/>
            </a:lvl2pPr>
            <a:lvl3pPr marL="450839" indent="-182558">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0"/>
            <a:r>
              <a:rPr lang="en-GB" dirty="0"/>
              <a:t>Fourth level</a:t>
            </a:r>
          </a:p>
          <a:p>
            <a:pPr lvl="0"/>
            <a:r>
              <a:rPr lang="en-GB" dirty="0"/>
              <a:t>Fifth level</a:t>
            </a:r>
            <a:endParaRPr lang="en-US" dirty="0"/>
          </a:p>
        </p:txBody>
      </p:sp>
      <p:sp>
        <p:nvSpPr>
          <p:cNvPr id="9" name="Content Placeholder 8"/>
          <p:cNvSpPr>
            <a:spLocks noGrp="1"/>
          </p:cNvSpPr>
          <p:nvPr>
            <p:ph sz="quarter" idx="14"/>
          </p:nvPr>
        </p:nvSpPr>
        <p:spPr>
          <a:xfrm>
            <a:off x="381000" y="304800"/>
            <a:ext cx="1752600" cy="5943600"/>
          </a:xfrm>
        </p:spPr>
        <p:txBody>
          <a:bodyPr>
            <a:noAutofit/>
          </a:bodyPr>
          <a:lstStyle>
            <a:lvl1pPr>
              <a:buFont typeface="Arial"/>
              <a:buChar char="•"/>
              <a:defRPr sz="1400"/>
            </a:lvl1pPr>
            <a:lvl2pPr>
              <a:buFont typeface="Arial"/>
              <a:buChar char="•"/>
              <a:defRPr sz="1400"/>
            </a:lvl2pPr>
            <a:lvl3pPr>
              <a:buFont typeface="Arial"/>
              <a:buChar char="•"/>
              <a:defRPr sz="1400"/>
            </a:lvl3pPr>
            <a:lvl4pPr>
              <a:buFont typeface="Arial"/>
              <a:buChar char="•"/>
              <a:defRPr sz="1400"/>
            </a:lvl4pPr>
            <a:lvl5pPr>
              <a:buFont typeface="Arial"/>
              <a:buChar char="•"/>
              <a:defRPr sz="1400"/>
            </a:lvl5pPr>
          </a:lstStyle>
          <a:p>
            <a:pPr lvl="0"/>
            <a:r>
              <a:rPr lang="en-GB" dirty="0"/>
              <a:t>Click to edit Master text styles</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sp>
        <p:nvSpPr>
          <p:cNvPr id="10" name="Title 1"/>
          <p:cNvSpPr>
            <a:spLocks noGrp="1"/>
          </p:cNvSpPr>
          <p:nvPr>
            <p:ph type="title"/>
          </p:nvPr>
        </p:nvSpPr>
        <p:spPr>
          <a:xfrm>
            <a:off x="2438400" y="533400"/>
            <a:ext cx="6324600" cy="533400"/>
          </a:xfrm>
        </p:spPr>
        <p:txBody>
          <a:bodyPr anchor="t">
            <a:normAutofit/>
          </a:bodyPr>
          <a:lstStyle>
            <a:lvl1pPr algn="l">
              <a:spcAft>
                <a:spcPts val="600"/>
              </a:spcAft>
              <a:defRPr sz="2000"/>
            </a:lvl1pPr>
          </a:lstStyle>
          <a:p>
            <a:r>
              <a:rPr lang="en-GB" dirty="0"/>
              <a:t>Click to edit Master title style</a:t>
            </a:r>
            <a:endParaRPr lang="en-US" dirty="0"/>
          </a:p>
        </p:txBody>
      </p:sp>
      <p:sp>
        <p:nvSpPr>
          <p:cNvPr id="12" name="Date Placeholder 2"/>
          <p:cNvSpPr>
            <a:spLocks noGrp="1"/>
          </p:cNvSpPr>
          <p:nvPr>
            <p:ph type="dt" sz="half" idx="15"/>
          </p:nvPr>
        </p:nvSpPr>
        <p:spPr>
          <a:xfrm>
            <a:off x="457200" y="6356354"/>
            <a:ext cx="1676400" cy="365125"/>
          </a:xfrm>
        </p:spPr>
        <p:txBody>
          <a:bodyPr/>
          <a:lstStyle>
            <a:lvl1pPr>
              <a:defRPr/>
            </a:lvl1pPr>
          </a:lstStyle>
          <a:p>
            <a:pPr>
              <a:defRPr/>
            </a:pPr>
            <a:fld id="{9ACCFD61-2B58-DB49-A0FC-9D78B31DAC5F}" type="slidenum">
              <a:rPr lang="en-GB"/>
              <a:pPr>
                <a:defRPr/>
              </a:pPr>
              <a:t>‹#›</a:t>
            </a:fld>
            <a:endParaRPr lang="en-GB" dirty="0"/>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23928" y="6453340"/>
            <a:ext cx="1552306" cy="2631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8" descr="CBI_logo.png"/>
          <p:cNvPicPr>
            <a:picLocks noChangeAspect="1"/>
          </p:cNvPicPr>
          <p:nvPr userDrawn="1"/>
        </p:nvPicPr>
        <p:blipFill>
          <a:blip r:embed="rId2" cstate="print"/>
          <a:srcRect/>
          <a:stretch>
            <a:fillRect/>
          </a:stretch>
        </p:blipFill>
        <p:spPr bwMode="auto">
          <a:xfrm>
            <a:off x="4572000" y="6397629"/>
            <a:ext cx="2001838" cy="360363"/>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l="42862" r="2162"/>
          <a:stretch>
            <a:fillRect/>
          </a:stretch>
        </p:blipFill>
        <p:spPr bwMode="auto">
          <a:xfrm>
            <a:off x="6665915" y="6373817"/>
            <a:ext cx="2249487" cy="407987"/>
          </a:xfrm>
          <a:prstGeom prst="rect">
            <a:avLst/>
          </a:prstGeom>
          <a:noFill/>
          <a:ln w="9525">
            <a:noFill/>
            <a:miter lim="800000"/>
            <a:headEnd/>
            <a:tailEnd/>
          </a:ln>
        </p:spPr>
      </p:pic>
      <p:sp>
        <p:nvSpPr>
          <p:cNvPr id="6" name="Title 1"/>
          <p:cNvSpPr txBox="1">
            <a:spLocks/>
          </p:cNvSpPr>
          <p:nvPr userDrawn="1"/>
        </p:nvSpPr>
        <p:spPr>
          <a:xfrm>
            <a:off x="381000" y="304800"/>
            <a:ext cx="8382000" cy="152400"/>
          </a:xfrm>
          <a:prstGeom prst="rect">
            <a:avLst/>
          </a:prstGeom>
          <a:solidFill>
            <a:schemeClr val="accent1">
              <a:lumMod val="75000"/>
            </a:schemeClr>
          </a:solidFill>
        </p:spPr>
        <p:txBody>
          <a:bodyPr>
            <a:prstTxWarp prst="textNoShape">
              <a:avLst/>
            </a:prstTxWarp>
            <a:normAutofit/>
          </a:bodyPr>
          <a:lstStyle/>
          <a:p>
            <a:pPr>
              <a:lnSpc>
                <a:spcPct val="80000"/>
              </a:lnSpc>
              <a:spcAft>
                <a:spcPts val="600"/>
              </a:spcAft>
              <a:defRPr/>
            </a:pPr>
            <a:endParaRPr lang="en-US" sz="400" b="1" dirty="0">
              <a:solidFill>
                <a:schemeClr val="bg1"/>
              </a:solidFill>
              <a:latin typeface="Calibri" pitchFamily="-101" charset="0"/>
              <a:ea typeface="ＭＳ Ｐゴシック" pitchFamily="-101" charset="-128"/>
              <a:cs typeface="ＭＳ Ｐゴシック" pitchFamily="-101" charset="-128"/>
            </a:endParaRPr>
          </a:p>
        </p:txBody>
      </p:sp>
      <p:sp>
        <p:nvSpPr>
          <p:cNvPr id="7" name="Content Placeholder 6"/>
          <p:cNvSpPr>
            <a:spLocks noGrp="1"/>
          </p:cNvSpPr>
          <p:nvPr>
            <p:ph sz="quarter" idx="13"/>
          </p:nvPr>
        </p:nvSpPr>
        <p:spPr>
          <a:xfrm>
            <a:off x="1066800" y="1371600"/>
            <a:ext cx="7696200" cy="4876800"/>
          </a:xfrm>
        </p:spPr>
        <p:txBody>
          <a:bodyPr spcCol="180000">
            <a:normAutofit/>
          </a:bodyPr>
          <a:lstStyle>
            <a:lvl1pPr marL="0" indent="0">
              <a:buNone/>
              <a:defRPr sz="1800"/>
            </a:lvl1pPr>
            <a:lvl2pPr marL="263519" indent="-206370">
              <a:defRPr sz="1800"/>
            </a:lvl2pPr>
            <a:lvl3pPr marL="450839" indent="-182558">
              <a:defRPr sz="18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0"/>
            <a:r>
              <a:rPr lang="en-GB" dirty="0"/>
              <a:t>Fourth level</a:t>
            </a:r>
          </a:p>
          <a:p>
            <a:pPr lvl="0"/>
            <a:r>
              <a:rPr lang="en-GB" dirty="0"/>
              <a:t>Fifth level</a:t>
            </a:r>
            <a:endParaRPr lang="en-US" dirty="0"/>
          </a:p>
        </p:txBody>
      </p:sp>
      <p:sp>
        <p:nvSpPr>
          <p:cNvPr id="10" name="Title 1"/>
          <p:cNvSpPr>
            <a:spLocks noGrp="1"/>
          </p:cNvSpPr>
          <p:nvPr>
            <p:ph type="title"/>
          </p:nvPr>
        </p:nvSpPr>
        <p:spPr>
          <a:xfrm>
            <a:off x="381000" y="533400"/>
            <a:ext cx="8382000" cy="533400"/>
          </a:xfrm>
        </p:spPr>
        <p:txBody>
          <a:bodyPr anchor="t">
            <a:noAutofit/>
          </a:bodyPr>
          <a:lstStyle>
            <a:lvl1pPr algn="l">
              <a:spcAft>
                <a:spcPts val="600"/>
              </a:spcAft>
              <a:defRPr sz="3200"/>
            </a:lvl1pPr>
          </a:lstStyle>
          <a:p>
            <a:r>
              <a:rPr lang="en-GB" dirty="0"/>
              <a:t>Click to edit Master title style</a:t>
            </a:r>
            <a:endParaRPr lang="en-US" dirty="0"/>
          </a:p>
        </p:txBody>
      </p:sp>
      <p:sp>
        <p:nvSpPr>
          <p:cNvPr id="8" name="Date Placeholder 2"/>
          <p:cNvSpPr>
            <a:spLocks noGrp="1"/>
          </p:cNvSpPr>
          <p:nvPr>
            <p:ph type="dt" sz="half" idx="14"/>
          </p:nvPr>
        </p:nvSpPr>
        <p:spPr>
          <a:xfrm>
            <a:off x="457200" y="6356354"/>
            <a:ext cx="1676400" cy="365125"/>
          </a:xfrm>
        </p:spPr>
        <p:txBody>
          <a:bodyPr/>
          <a:lstStyle>
            <a:lvl1pPr>
              <a:defRPr/>
            </a:lvl1pPr>
          </a:lstStyle>
          <a:p>
            <a:pPr>
              <a:defRPr/>
            </a:pPr>
            <a:fld id="{77225FD2-4644-BF4E-9F79-6DD37A31863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1" charset="0"/>
                <a:ea typeface="ＭＳ Ｐゴシック" pitchFamily="-101" charset="-128"/>
                <a:cs typeface="ＭＳ Ｐゴシック" pitchFamily="-101" charset="-128"/>
              </a:defRPr>
            </a:lvl1pPr>
          </a:lstStyle>
          <a:p>
            <a:pPr>
              <a:defRPr/>
            </a:pPr>
            <a:fld id="{8BD33FB7-DB1A-674A-ADD0-F3369F64AC36}" type="datetime1">
              <a:rPr lang="en-GB"/>
              <a:pPr>
                <a:defRPr/>
              </a:pPr>
              <a:t>30/01/2019</a:t>
            </a:fld>
            <a:endParaRPr lang="en-GB"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1" charset="0"/>
                <a:ea typeface="ＭＳ Ｐゴシック" pitchFamily="-101" charset="-128"/>
                <a:cs typeface="ＭＳ Ｐゴシック" pitchFamily="-101" charset="-128"/>
              </a:defRPr>
            </a:lvl1pPr>
          </a:lstStyle>
          <a:p>
            <a:pPr>
              <a:defRPr/>
            </a:pPr>
            <a:fld id="{C0EA8316-DEBC-5E4E-A710-67D5B005199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Lst>
  <p:txStyles>
    <p:titleStyle>
      <a:lvl1pPr algn="ctr" rtl="0" eaLnBrk="0" fontAlgn="base" hangingPunct="0">
        <a:spcBef>
          <a:spcPct val="0"/>
        </a:spcBef>
        <a:spcAft>
          <a:spcPct val="0"/>
        </a:spcAft>
        <a:defRPr sz="4400" b="0" i="0" kern="1200">
          <a:solidFill>
            <a:srgbClr val="376092"/>
          </a:solidFill>
          <a:latin typeface="Gill Sans"/>
          <a:ea typeface="ＭＳ Ｐゴシック" pitchFamily="-109" charset="-128"/>
          <a:cs typeface="Gill Sans"/>
        </a:defRPr>
      </a:lvl1pPr>
      <a:lvl2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5pPr>
      <a:lvl6pPr marL="457189"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6pPr>
      <a:lvl7pPr marL="914377"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7pPr>
      <a:lvl8pPr marL="1371566"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8pPr>
      <a:lvl9pPr marL="1828754"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9pPr>
    </p:titleStyle>
    <p:bodyStyle>
      <a:lvl1pPr marL="342891" indent="-342891" algn="l" rtl="0" eaLnBrk="0" fontAlgn="base" hangingPunct="0">
        <a:spcBef>
          <a:spcPct val="20000"/>
        </a:spcBef>
        <a:spcAft>
          <a:spcPct val="0"/>
        </a:spcAft>
        <a:buFont typeface="Arial" charset="0"/>
        <a:buChar char="•"/>
        <a:defRPr sz="3200" b="0" i="0" kern="1200">
          <a:solidFill>
            <a:schemeClr val="tx1"/>
          </a:solidFill>
          <a:latin typeface="Gill Sans Light"/>
          <a:ea typeface="ＭＳ Ｐゴシック" pitchFamily="-109" charset="-128"/>
          <a:cs typeface="Gill Sans Light"/>
        </a:defRPr>
      </a:lvl1pPr>
      <a:lvl2pPr marL="742932" indent="-285744" algn="l" rtl="0" eaLnBrk="0" fontAlgn="base" hangingPunct="0">
        <a:spcBef>
          <a:spcPct val="20000"/>
        </a:spcBef>
        <a:spcAft>
          <a:spcPct val="0"/>
        </a:spcAft>
        <a:buFont typeface="Arial" charset="0"/>
        <a:buChar char="–"/>
        <a:defRPr sz="2800" b="0" i="0" kern="1200">
          <a:solidFill>
            <a:schemeClr val="tx1"/>
          </a:solidFill>
          <a:latin typeface="Gill Sans Light"/>
          <a:ea typeface="ＭＳ Ｐゴシック" pitchFamily="-109" charset="-128"/>
          <a:cs typeface="Gill Sans Light"/>
        </a:defRPr>
      </a:lvl2pPr>
      <a:lvl3pPr marL="1142971" indent="-228594" algn="l" rtl="0" eaLnBrk="0" fontAlgn="base" hangingPunct="0">
        <a:spcBef>
          <a:spcPct val="20000"/>
        </a:spcBef>
        <a:spcAft>
          <a:spcPct val="0"/>
        </a:spcAft>
        <a:buFont typeface="Arial" charset="0"/>
        <a:buChar char="•"/>
        <a:defRPr sz="2400" b="0" i="0" kern="1200">
          <a:solidFill>
            <a:schemeClr val="tx1"/>
          </a:solidFill>
          <a:latin typeface="Gill Sans Light"/>
          <a:ea typeface="ＭＳ Ｐゴシック" pitchFamily="-109" charset="-128"/>
          <a:cs typeface="Gill Sans Light"/>
        </a:defRPr>
      </a:lvl3pPr>
      <a:lvl4pPr marL="1600160" indent="-228594" algn="l" rtl="0" eaLnBrk="0" fontAlgn="base" hangingPunct="0">
        <a:spcBef>
          <a:spcPct val="20000"/>
        </a:spcBef>
        <a:spcAft>
          <a:spcPct val="0"/>
        </a:spcAft>
        <a:buFont typeface="Arial" charset="0"/>
        <a:buChar char="–"/>
        <a:defRPr sz="2000" b="0" i="0" kern="1200">
          <a:solidFill>
            <a:schemeClr val="tx1"/>
          </a:solidFill>
          <a:latin typeface="Gill Sans Light"/>
          <a:ea typeface="ＭＳ Ｐゴシック" pitchFamily="-109" charset="-128"/>
          <a:cs typeface="Gill Sans Light"/>
        </a:defRPr>
      </a:lvl4pPr>
      <a:lvl5pPr marL="2057349" indent="-228594" algn="l" rtl="0" eaLnBrk="0" fontAlgn="base" hangingPunct="0">
        <a:spcBef>
          <a:spcPct val="20000"/>
        </a:spcBef>
        <a:spcAft>
          <a:spcPct val="0"/>
        </a:spcAft>
        <a:buFont typeface="Arial" charset="0"/>
        <a:buChar char="»"/>
        <a:defRPr sz="2000" b="0" i="0" kern="1200">
          <a:solidFill>
            <a:schemeClr val="tx1"/>
          </a:solidFill>
          <a:latin typeface="Gill Sans Light"/>
          <a:ea typeface="ＭＳ Ｐゴシック" pitchFamily="-109" charset="-128"/>
          <a:cs typeface="Gill Sans Light"/>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climatebonds.net/certification/contact-energ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limatebonds.net/certification/sfpu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climatebonds.net/certification/westpa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climatebonds.net/certification/national-australia-b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climatebonds.net/societe-du-grand-pari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limatebonds.ne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tel:+61%20402%20298%20569" TargetMode="External"/><Relationship Id="rId2" Type="http://schemas.openxmlformats.org/officeDocument/2006/relationships/hyperlink" Target="mailto:rob.fowler@climatebonds.net" TargetMode="Externa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tel:+44%207850%20390%20261" TargetMode="External"/><Relationship Id="rId4" Type="http://schemas.openxmlformats.org/officeDocument/2006/relationships/hyperlink" Target="mailto:matteo.bigoni@climatebond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climatebonds.net/certification/new-york-m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limatebonds.net/certification/new-york-state-housing-finance-agenc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limatebonds.net/certification/sncf-rese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BA0AE-0E51-4700-96DE-BEDFED5045CC}"/>
              </a:ext>
            </a:extLst>
          </p:cNvPr>
          <p:cNvSpPr>
            <a:spLocks noGrp="1"/>
          </p:cNvSpPr>
          <p:nvPr>
            <p:ph type="title"/>
          </p:nvPr>
        </p:nvSpPr>
        <p:spPr>
          <a:xfrm>
            <a:off x="382960" y="1340768"/>
            <a:ext cx="7416824" cy="1584176"/>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GB" sz="3700" dirty="0">
                <a:solidFill>
                  <a:schemeClr val="tx1"/>
                </a:solidFill>
                <a:latin typeface="+mj-lt"/>
                <a:ea typeface="+mj-ea"/>
                <a:cs typeface="+mj-cs"/>
              </a:rPr>
              <a:t>An Introduction to Climate Bonds Programmatic Certification Process</a:t>
            </a:r>
          </a:p>
        </p:txBody>
      </p:sp>
      <p:pic>
        <p:nvPicPr>
          <p:cNvPr id="4" name="Picture 3" descr="A close up of a logo&#10;&#10;Description automatically generated">
            <a:extLst>
              <a:ext uri="{FF2B5EF4-FFF2-40B4-BE49-F238E27FC236}">
                <a16:creationId xmlns:a16="http://schemas.microsoft.com/office/drawing/2014/main" id="{7CB5000A-3C36-A641-956E-2ACD0CF5D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442864"/>
            <a:ext cx="2146376" cy="2146376"/>
          </a:xfrm>
          <a:prstGeom prst="rect">
            <a:avLst/>
          </a:prstGeom>
        </p:spPr>
      </p:pic>
      <p:sp>
        <p:nvSpPr>
          <p:cNvPr id="8" name="TextBox 7">
            <a:extLst>
              <a:ext uri="{FF2B5EF4-FFF2-40B4-BE49-F238E27FC236}">
                <a16:creationId xmlns:a16="http://schemas.microsoft.com/office/drawing/2014/main" id="{9DCB2049-D1CF-AB4C-BD0E-DA3D5285B4BE}"/>
              </a:ext>
            </a:extLst>
          </p:cNvPr>
          <p:cNvSpPr txBox="1"/>
          <p:nvPr/>
        </p:nvSpPr>
        <p:spPr>
          <a:xfrm>
            <a:off x="35496" y="6525344"/>
            <a:ext cx="3153748" cy="307777"/>
          </a:xfrm>
          <a:prstGeom prst="rect">
            <a:avLst/>
          </a:prstGeom>
          <a:noFill/>
        </p:spPr>
        <p:txBody>
          <a:bodyPr wrap="none" rtlCol="0">
            <a:spAutoFit/>
          </a:bodyPr>
          <a:lstStyle/>
          <a:p>
            <a:r>
              <a:rPr lang="en-GB" sz="1400" dirty="0">
                <a:solidFill>
                  <a:schemeClr val="accent4">
                    <a:lumMod val="50000"/>
                  </a:schemeClr>
                </a:solidFill>
                <a:latin typeface="+mn-lt"/>
              </a:rPr>
              <a:t>January 2019 © Climate Bonds Initiative </a:t>
            </a:r>
          </a:p>
        </p:txBody>
      </p:sp>
      <p:cxnSp>
        <p:nvCxnSpPr>
          <p:cNvPr id="14" name="Straight Connector 13">
            <a:extLst>
              <a:ext uri="{FF2B5EF4-FFF2-40B4-BE49-F238E27FC236}">
                <a16:creationId xmlns:a16="http://schemas.microsoft.com/office/drawing/2014/main" id="{B9802F71-A810-6644-9EA3-519E093F41A7}"/>
              </a:ext>
            </a:extLst>
          </p:cNvPr>
          <p:cNvCxnSpPr/>
          <p:nvPr/>
        </p:nvCxnSpPr>
        <p:spPr>
          <a:xfrm>
            <a:off x="395536" y="2708920"/>
            <a:ext cx="83529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71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clipart&#10;&#10;Description automatically generated">
            <a:extLst>
              <a:ext uri="{FF2B5EF4-FFF2-40B4-BE49-F238E27FC236}">
                <a16:creationId xmlns:a16="http://schemas.microsoft.com/office/drawing/2014/main" id="{1B5510A2-676B-3D46-A457-57EC6CB3D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689" y="2489329"/>
            <a:ext cx="1885735" cy="746878"/>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74013" y="2651990"/>
            <a:ext cx="5382163"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altLang="en-US" sz="1400" b="1" dirty="0">
                <a:latin typeface="+mn-lt"/>
                <a:ea typeface="+mn-ea"/>
                <a:cs typeface="+mn-cs"/>
                <a:hlinkClick r:id="rId4"/>
              </a:rPr>
              <a:t>Contact Energy</a:t>
            </a:r>
            <a:r>
              <a:rPr lang="en-GB" altLang="en-US" sz="1400" b="1" dirty="0">
                <a:latin typeface="+mn-lt"/>
                <a:ea typeface="+mn-ea"/>
                <a:cs typeface="+mn-cs"/>
              </a:rPr>
              <a:t>, New Zealand</a:t>
            </a:r>
          </a:p>
          <a:p>
            <a:pPr eaLnBrk="1" hangingPunct="1">
              <a:lnSpc>
                <a:spcPct val="90000"/>
              </a:lnSpc>
            </a:pPr>
            <a:r>
              <a:rPr lang="en-GB" altLang="en-US" sz="1400" b="1" dirty="0">
                <a:latin typeface="+mn-lt"/>
                <a:ea typeface="+mn-ea"/>
                <a:cs typeface="+mn-cs"/>
              </a:rPr>
              <a:t>Multiple bonds so far – NZ$ 1.8 billion</a:t>
            </a:r>
          </a:p>
          <a:p>
            <a:pPr eaLnBrk="1" hangingPunct="1">
              <a:lnSpc>
                <a:spcPct val="90000"/>
              </a:lnSpc>
            </a:pPr>
            <a:endParaRPr lang="en-GB" altLang="en-US" sz="1400" b="1" dirty="0">
              <a:latin typeface="+mn-lt"/>
              <a:ea typeface="+mn-ea"/>
              <a:cs typeface="+mn-cs"/>
            </a:endParaRP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Contact Energy is a leader in geothermal power generation in New Zealand with over 350MW of generation capacity. It has developed a Green Borrowing Programme with a mix of debt instruments worth NZ$1.8bn to support the financing of its facilities.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In August 2017, this programme received Certification under the Geothermal Energy Criteria.</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This was treated as post-issuance Certification, so that all of the prior debt instruments in this financing programme were also Certified together with any future debt instruments issued to finance the geothermal energy facilities. </a:t>
            </a:r>
          </a:p>
          <a:p>
            <a:pPr marL="342891" indent="-228600" eaLnBrk="1" hangingPunct="1">
              <a:lnSpc>
                <a:spcPct val="90000"/>
              </a:lnSpc>
              <a:buFont typeface="Arial" panose="020B0604020202020204" pitchFamily="34" charset="0"/>
              <a:buChar char="•"/>
            </a:pPr>
            <a:endParaRPr lang="en-US" altLang="en-US" sz="1400" b="1"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31116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3B4E2D54-5E37-E648-9BFA-3E0551312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384685"/>
            <a:ext cx="2461771" cy="775457"/>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64150"/>
            <a:ext cx="5148069" cy="2781074"/>
          </a:xfrm>
        </p:spPr>
        <p:txBody>
          <a:bodyPr vert="horz" lIns="91440" tIns="45720" rIns="91440" bIns="45720" numCol="1" spcCol="180000" rtlCol="0" anchorCtr="0" compatLnSpc="1">
            <a:prstTxWarp prst="textNoShape">
              <a:avLst/>
            </a:prstTxWarp>
            <a:normAutofit lnSpcReduction="10000"/>
          </a:bodyPr>
          <a:lstStyle/>
          <a:p>
            <a:pPr eaLnBrk="1" hangingPunct="1">
              <a:lnSpc>
                <a:spcPct val="90000"/>
              </a:lnSpc>
            </a:pPr>
            <a:r>
              <a:rPr lang="en-GB" altLang="en-US" sz="1400" b="1" dirty="0">
                <a:latin typeface="+mn-lt"/>
                <a:ea typeface="+mn-ea"/>
                <a:cs typeface="+mn-cs"/>
                <a:hlinkClick r:id="rId4"/>
              </a:rPr>
              <a:t>San Francisco Public Utilities Commission</a:t>
            </a:r>
            <a:r>
              <a:rPr lang="en-GB" altLang="en-US" sz="1400" b="1" dirty="0">
                <a:latin typeface="+mn-lt"/>
                <a:ea typeface="+mn-ea"/>
                <a:cs typeface="+mn-cs"/>
              </a:rPr>
              <a:t> (SFPUC)</a:t>
            </a:r>
          </a:p>
          <a:p>
            <a:pPr eaLnBrk="1" hangingPunct="1">
              <a:lnSpc>
                <a:spcPct val="90000"/>
              </a:lnSpc>
            </a:pPr>
            <a:r>
              <a:rPr lang="en-GB" altLang="en-US" sz="1400" b="1" dirty="0">
                <a:latin typeface="+mn-lt"/>
                <a:ea typeface="+mn-ea"/>
                <a:cs typeface="+mn-cs"/>
              </a:rPr>
              <a:t>5 bonds so far – USD 1,412 million</a:t>
            </a:r>
          </a:p>
          <a:p>
            <a:pPr eaLnBrk="1" hangingPunct="1">
              <a:lnSpc>
                <a:spcPct val="90000"/>
              </a:lnSpc>
            </a:pPr>
            <a:endParaRPr lang="en-GB" altLang="en-US" sz="1400" b="1" dirty="0">
              <a:latin typeface="+mn-lt"/>
              <a:ea typeface="+mn-ea"/>
              <a:cs typeface="+mn-cs"/>
            </a:endParaRP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SFPUC is a government entity that is responsible for managing water supplies and distribution in San Francisco County and the region.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They have received Programmatic Certification for two bond programmes which finance their investments and operations in the Wastewater Investment Programme and the Drinking Water Investment Programme.</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Both have received Certification under the Water Infrastructure Criteria. </a:t>
            </a:r>
          </a:p>
        </p:txBody>
      </p:sp>
    </p:spTree>
    <p:extLst>
      <p:ext uri="{BB962C8B-B14F-4D97-AF65-F5344CB8AC3E}">
        <p14:creationId xmlns:p14="http://schemas.microsoft.com/office/powerpoint/2010/main" val="96990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E61AA8C-4342-4976-BC7E-91384B9AE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20" y="2714137"/>
            <a:ext cx="1872204" cy="778912"/>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82432"/>
            <a:ext cx="5508109" cy="3482869"/>
          </a:xfrm>
        </p:spPr>
        <p:txBody>
          <a:bodyPr vert="horz" lIns="91440" tIns="45720" rIns="91440" bIns="45720" numCol="1" spcCol="180000" rtlCol="0" anchorCtr="0" compatLnSpc="1">
            <a:prstTxWarp prst="textNoShape">
              <a:avLst/>
            </a:prstTxWarp>
            <a:noAutofit/>
          </a:bodyPr>
          <a:lstStyle/>
          <a:p>
            <a:pPr eaLnBrk="1" hangingPunct="1">
              <a:lnSpc>
                <a:spcPct val="90000"/>
              </a:lnSpc>
            </a:pPr>
            <a:r>
              <a:rPr lang="en-GB" sz="1400" b="1" dirty="0">
                <a:latin typeface="+mn-lt"/>
                <a:ea typeface="+mn-ea"/>
                <a:cs typeface="+mn-cs"/>
                <a:hlinkClick r:id="rId4"/>
              </a:rPr>
              <a:t>Westpac</a:t>
            </a:r>
            <a:r>
              <a:rPr lang="en-GB" sz="1400" b="1" dirty="0">
                <a:latin typeface="+mn-lt"/>
                <a:ea typeface="+mn-ea"/>
                <a:cs typeface="+mn-cs"/>
              </a:rPr>
              <a:t>, Australia</a:t>
            </a:r>
          </a:p>
          <a:p>
            <a:pPr eaLnBrk="1" hangingPunct="1">
              <a:lnSpc>
                <a:spcPct val="90000"/>
              </a:lnSpc>
            </a:pPr>
            <a:r>
              <a:rPr lang="en-GB" altLang="en-US" sz="1400" b="1" dirty="0">
                <a:latin typeface="+mn-lt"/>
                <a:ea typeface="+mn-ea"/>
                <a:cs typeface="+mn-cs"/>
              </a:rPr>
              <a:t>4 bonds so far – USD1,040 million equivalent</a:t>
            </a:r>
          </a:p>
          <a:p>
            <a:pPr eaLnBrk="1" hangingPunct="1">
              <a:lnSpc>
                <a:spcPct val="90000"/>
              </a:lnSpc>
            </a:pPr>
            <a:endParaRPr lang="en-GB" altLang="en-US" sz="1400" b="1" dirty="0">
              <a:latin typeface="+mn-lt"/>
              <a:ea typeface="+mn-ea"/>
              <a:cs typeface="+mn-cs"/>
            </a:endParaRPr>
          </a:p>
          <a:p>
            <a:pPr marL="358775" indent="-263525"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One of the ‘Big 4’ banks in Australia and a Certified Bond Issuer since May 2016.</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Westpac has issued bonds in the Euro market, Japanese private placement &amp; launched a Green Deposits product.</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In 2017 Westpac received Programmatic Certification for all their existing bonds and the programme of issuances in the future.</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Westpac has an annual verification process in place to confirm the Certification of the individual bonds and deposits, and the overall programme.</a:t>
            </a:r>
          </a:p>
          <a:p>
            <a:pPr marL="341313" indent="-246063"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projects and assets meet the Wind, Solar, Low Carbon Buildings, and Low Carbon Transport Criteria. </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428297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a:t>
            </a:r>
            <a:r>
              <a:rPr lang="en-US" altLang="en-US" dirty="0">
                <a:solidFill>
                  <a:schemeClr val="tx1"/>
                </a:solidFill>
                <a:latin typeface="+mj-lt"/>
                <a:ea typeface="+mj-ea"/>
                <a:cs typeface="+mj-cs"/>
              </a:rPr>
              <a:t>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2B91965-B9D8-5B41-90C8-65FD42016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550" y="2492897"/>
            <a:ext cx="1204873" cy="1656184"/>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85718" y="2665437"/>
            <a:ext cx="5514474"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sz="1400" b="1" dirty="0">
                <a:latin typeface="+mn-lt"/>
                <a:ea typeface="+mn-ea"/>
                <a:cs typeface="+mn-cs"/>
                <a:hlinkClick r:id="rId4"/>
              </a:rPr>
              <a:t>National Australia Bank</a:t>
            </a:r>
            <a:r>
              <a:rPr lang="en-GB" sz="1400" b="1" dirty="0">
                <a:latin typeface="+mn-lt"/>
                <a:ea typeface="+mn-ea"/>
                <a:cs typeface="+mn-cs"/>
              </a:rPr>
              <a:t> (NAB), Australia</a:t>
            </a:r>
          </a:p>
          <a:p>
            <a:pPr eaLnBrk="1" hangingPunct="1">
              <a:lnSpc>
                <a:spcPct val="90000"/>
              </a:lnSpc>
            </a:pPr>
            <a:r>
              <a:rPr lang="en-GB" altLang="en-US" sz="1400" b="1" dirty="0">
                <a:latin typeface="+mn-lt"/>
                <a:ea typeface="+mn-ea"/>
                <a:cs typeface="+mn-cs"/>
              </a:rPr>
              <a:t>USD 2,010 million to date</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NAB is one of the ‘Big 4’ banks in Australia.</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As a large bank with diverse loan portfolios, they have received Programmatic Certification for two different Certified Bond Programmes.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One is the NAB Residential Mortgage Backed Securities Trust (RMBS), where the Certified bond refinances residential mortgages linked to buildings which meet the Low Carbon Buildings Criteria.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other is their SDG Green Bond Programme, which refinances loans related to the Solar, Wind, Low Carbon Transport, Marine Renewable Energy, Low Carbon Buildings (Commercial) Criteria</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85272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a:t>
            </a:r>
            <a:r>
              <a:rPr lang="en-US" altLang="en-US" dirty="0">
                <a:solidFill>
                  <a:schemeClr val="tx1"/>
                </a:solidFill>
                <a:latin typeface="+mj-lt"/>
                <a:ea typeface="+mj-ea"/>
                <a:cs typeface="+mj-cs"/>
              </a:rPr>
              <a:t>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5F4880-810C-2440-9016-CD315F29E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673" y="2489329"/>
            <a:ext cx="1883751" cy="1192132"/>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64149"/>
            <a:ext cx="5508109" cy="3501155"/>
          </a:xfrm>
        </p:spPr>
        <p:txBody>
          <a:bodyPr vert="horz" lIns="91440" tIns="45720" rIns="91440" bIns="45720" numCol="1" spcCol="180000" rtlCol="0" anchorCtr="0" compatLnSpc="1">
            <a:prstTxWarp prst="textNoShape">
              <a:avLst/>
            </a:prstTxWarp>
            <a:noAutofit/>
          </a:bodyPr>
          <a:lstStyle/>
          <a:p>
            <a:pPr eaLnBrk="1" hangingPunct="1">
              <a:lnSpc>
                <a:spcPct val="90000"/>
              </a:lnSpc>
            </a:pPr>
            <a:r>
              <a:rPr lang="en-GB" sz="1400" b="1" dirty="0">
                <a:latin typeface="+mn-lt"/>
                <a:ea typeface="+mn-ea"/>
                <a:cs typeface="+mn-cs"/>
                <a:hlinkClick r:id="rId4"/>
              </a:rPr>
              <a:t>Société du Grand Paris</a:t>
            </a:r>
            <a:r>
              <a:rPr lang="en-GB" sz="1400" b="1" dirty="0">
                <a:latin typeface="+mn-lt"/>
                <a:ea typeface="+mn-ea"/>
                <a:cs typeface="+mn-cs"/>
              </a:rPr>
              <a:t> (SGP), France</a:t>
            </a:r>
          </a:p>
          <a:p>
            <a:pPr eaLnBrk="1" hangingPunct="1">
              <a:lnSpc>
                <a:spcPct val="90000"/>
              </a:lnSpc>
            </a:pPr>
            <a:r>
              <a:rPr lang="en-GB" altLang="en-US" sz="1400" b="1" dirty="0">
                <a:latin typeface="+mn-lt"/>
                <a:ea typeface="+mn-ea"/>
                <a:cs typeface="+mn-cs"/>
              </a:rPr>
              <a:t>One bond so far – EUR1.75 billion</a:t>
            </a:r>
          </a:p>
          <a:p>
            <a:pPr eaLnBrk="1" hangingPunct="1">
              <a:lnSpc>
                <a:spcPct val="90000"/>
              </a:lnSpc>
            </a:pPr>
            <a:endParaRPr lang="en-GB" altLang="en-US" sz="1400" b="1" dirty="0">
              <a:latin typeface="+mn-lt"/>
              <a:ea typeface="+mn-ea"/>
              <a:cs typeface="+mn-cs"/>
            </a:endParaRP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state-owned entity is executing the ‘Grand Paris Express’ project by the 2030s. This ambitious plan is the largest infrastructure project in Europe including </a:t>
            </a:r>
            <a:r>
              <a:rPr lang="en-GB" sz="1400" dirty="0">
                <a:latin typeface="+mn-lt"/>
                <a:ea typeface="+mn-ea"/>
                <a:cs typeface="+mn-cs"/>
              </a:rPr>
              <a:t>200kms of new metro and commuter rail lines and 68 new rail stations, compared to the existing 400kms network.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Project aims to deliver on the SDGs and the low carbon ambitions of the government.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Fully electric network is eligible under the Low Carbon Transport Criteria.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total estimated final size of the programme is worth EUR 35 billion. They issued their first Certified Bond in October 2018 and now are in the process of issuing another Certified bond.</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157132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dirty="0">
                <a:solidFill>
                  <a:schemeClr val="tx1"/>
                </a:solidFill>
                <a:latin typeface="+mj-lt"/>
                <a:ea typeface="+mj-ea"/>
                <a:cs typeface="+mj-cs"/>
              </a:rPr>
              <a:t>Summary </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a:xfrm>
            <a:off x="720075" y="2664149"/>
            <a:ext cx="5508109" cy="3501155"/>
          </a:xfrm>
        </p:spPr>
        <p:txBody>
          <a:bodyPr vert="horz" lIns="91440" tIns="45720" rIns="91440" bIns="45720" numCol="1" spcCol="180000" rtlCol="0" anchorCtr="0" compatLnSpc="1">
            <a:prstTxWarp prst="textNoShape">
              <a:avLst/>
            </a:prstTxWarp>
            <a:noAutofit/>
          </a:bodyPr>
          <a:lstStyle/>
          <a:p>
            <a:pPr eaLnBrk="1" hangingPunct="1">
              <a:lnSpc>
                <a:spcPct val="90000"/>
              </a:lnSpc>
            </a:pPr>
            <a:endParaRPr lang="en-GB" altLang="en-US" sz="1400" b="1" dirty="0">
              <a:latin typeface="+mn-lt"/>
              <a:ea typeface="+mn-ea"/>
              <a:cs typeface="+mn-cs"/>
            </a:endParaRPr>
          </a:p>
          <a:p>
            <a:pPr marL="342891" indent="-228600" eaLnBrk="1" hangingPunct="1">
              <a:lnSpc>
                <a:spcPct val="90000"/>
              </a:lnSpc>
              <a:buFont typeface="Arial" panose="020B0604020202020204" pitchFamily="34" charset="0"/>
              <a:buChar char="•"/>
            </a:pPr>
            <a:r>
              <a:rPr lang="en-GB" altLang="en-US" sz="1400" dirty="0">
                <a:latin typeface="+mn-lt"/>
                <a:ea typeface="+mn-ea"/>
                <a:cs typeface="+mn-cs"/>
              </a:rPr>
              <a:t>Streamlined process for repeat or multiple green bond issuers  </a:t>
            </a:r>
          </a:p>
          <a:p>
            <a:pPr marL="342891" indent="-228600" eaLnBrk="1" hangingPunct="1">
              <a:lnSpc>
                <a:spcPct val="90000"/>
              </a:lnSpc>
              <a:buFont typeface="Arial" panose="020B0604020202020204" pitchFamily="34" charset="0"/>
              <a:buChar char="•"/>
            </a:pPr>
            <a:r>
              <a:rPr lang="en-GB" altLang="en-US" sz="1400" dirty="0">
                <a:latin typeface="+mn-lt"/>
                <a:ea typeface="+mn-ea"/>
                <a:cs typeface="+mn-cs"/>
              </a:rPr>
              <a:t>Maintains existing rigor of Certification against Climate Bonds Standard </a:t>
            </a:r>
          </a:p>
          <a:p>
            <a:pPr marL="342891" indent="-228600" eaLnBrk="1" hangingPunct="1">
              <a:lnSpc>
                <a:spcPct val="90000"/>
              </a:lnSpc>
              <a:buFont typeface="Arial" panose="020B0604020202020204" pitchFamily="34" charset="0"/>
              <a:buChar char="•"/>
            </a:pPr>
            <a:r>
              <a:rPr lang="en-GB" altLang="en-US" sz="1400" dirty="0">
                <a:latin typeface="+mn-lt"/>
                <a:ea typeface="+mn-ea"/>
                <a:cs typeface="+mn-cs"/>
              </a:rPr>
              <a:t>Now established in the market and currently in use by 10 large issuers since launch in 2016 </a:t>
            </a:r>
          </a:p>
          <a:p>
            <a:pPr marL="342891" indent="-228600" eaLnBrk="1" hangingPunct="1">
              <a:lnSpc>
                <a:spcPct val="90000"/>
              </a:lnSpc>
              <a:buFont typeface="Arial" panose="020B0604020202020204" pitchFamily="34" charset="0"/>
              <a:buChar char="•"/>
            </a:pPr>
            <a:r>
              <a:rPr lang="en-GB" altLang="en-US" sz="1400" dirty="0">
                <a:latin typeface="+mn-lt"/>
                <a:ea typeface="+mn-ea"/>
                <a:cs typeface="+mn-cs"/>
              </a:rPr>
              <a:t>Further information available at </a:t>
            </a:r>
            <a:r>
              <a:rPr lang="en-GB" altLang="en-US" sz="1400" dirty="0">
                <a:latin typeface="+mn-lt"/>
                <a:ea typeface="+mn-ea"/>
                <a:cs typeface="+mn-cs"/>
                <a:hlinkClick r:id="rId3"/>
              </a:rPr>
              <a:t>www.climatebonds.net</a:t>
            </a:r>
            <a:r>
              <a:rPr lang="en-GB" altLang="en-US" sz="1400" dirty="0">
                <a:latin typeface="+mn-lt"/>
                <a:ea typeface="+mn-ea"/>
                <a:cs typeface="+mn-cs"/>
              </a:rPr>
              <a:t> </a:t>
            </a:r>
          </a:p>
          <a:p>
            <a:pPr marL="342891" indent="-228600" eaLnBrk="1" hangingPunct="1">
              <a:lnSpc>
                <a:spcPct val="90000"/>
              </a:lnSpc>
              <a:buFont typeface="Arial" panose="020B0604020202020204" pitchFamily="34" charset="0"/>
              <a:buChar char="•"/>
            </a:pPr>
            <a:r>
              <a:rPr lang="en-GB" altLang="en-US" sz="1400" dirty="0">
                <a:latin typeface="+mn-lt"/>
                <a:ea typeface="+mn-ea"/>
                <a:cs typeface="+mn-cs"/>
              </a:rPr>
              <a:t>Individual briefings available from senior Climate Bonds Certification staff </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553901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3A796-7F30-4A40-91BE-A25ECA717BFA}"/>
              </a:ext>
            </a:extLst>
          </p:cNvPr>
          <p:cNvSpPr>
            <a:spLocks noGrp="1"/>
          </p:cNvSpPr>
          <p:nvPr>
            <p:ph type="title"/>
          </p:nvPr>
        </p:nvSpPr>
        <p:spPr>
          <a:xfrm>
            <a:off x="381000" y="1383432"/>
            <a:ext cx="8382000" cy="533400"/>
          </a:xfrm>
        </p:spPr>
        <p:txBody>
          <a:bodyPr/>
          <a:lstStyle/>
          <a:p>
            <a:r>
              <a:rPr lang="en-GB" dirty="0">
                <a:solidFill>
                  <a:schemeClr val="tx1"/>
                </a:solidFill>
                <a:latin typeface="+mj-lt"/>
                <a:ea typeface="+mj-ea"/>
                <a:cs typeface="+mj-cs"/>
              </a:rPr>
              <a:t>To find out more:</a:t>
            </a:r>
          </a:p>
        </p:txBody>
      </p:sp>
      <p:graphicFrame>
        <p:nvGraphicFramePr>
          <p:cNvPr id="7" name="Content Placeholder 6">
            <a:extLst>
              <a:ext uri="{FF2B5EF4-FFF2-40B4-BE49-F238E27FC236}">
                <a16:creationId xmlns:a16="http://schemas.microsoft.com/office/drawing/2014/main" id="{080C6F4F-8A0F-1B41-A655-871549A459B6}"/>
              </a:ext>
            </a:extLst>
          </p:cNvPr>
          <p:cNvGraphicFramePr>
            <a:graphicFrameLocks noGrp="1"/>
          </p:cNvGraphicFramePr>
          <p:nvPr>
            <p:ph sz="quarter" idx="13"/>
            <p:extLst>
              <p:ext uri="{D42A27DB-BD31-4B8C-83A1-F6EECF244321}">
                <p14:modId xmlns:p14="http://schemas.microsoft.com/office/powerpoint/2010/main" val="619150886"/>
              </p:ext>
            </p:extLst>
          </p:nvPr>
        </p:nvGraphicFramePr>
        <p:xfrm>
          <a:off x="666182" y="2636912"/>
          <a:ext cx="7578225" cy="3744415"/>
        </p:xfrm>
        <a:graphic>
          <a:graphicData uri="http://schemas.openxmlformats.org/drawingml/2006/table">
            <a:tbl>
              <a:tblPr firstRow="1" firstCol="1" bandRow="1">
                <a:tableStyleId>{5C22544A-7EE6-4342-B048-85BDC9FD1C3A}</a:tableStyleId>
              </a:tblPr>
              <a:tblGrid>
                <a:gridCol w="3845668">
                  <a:extLst>
                    <a:ext uri="{9D8B030D-6E8A-4147-A177-3AD203B41FA5}">
                      <a16:colId xmlns:a16="http://schemas.microsoft.com/office/drawing/2014/main" val="2611117276"/>
                    </a:ext>
                  </a:extLst>
                </a:gridCol>
                <a:gridCol w="3732557">
                  <a:extLst>
                    <a:ext uri="{9D8B030D-6E8A-4147-A177-3AD203B41FA5}">
                      <a16:colId xmlns:a16="http://schemas.microsoft.com/office/drawing/2014/main" val="1095774800"/>
                    </a:ext>
                  </a:extLst>
                </a:gridCol>
              </a:tblGrid>
              <a:tr h="3744415">
                <a:tc>
                  <a:txBody>
                    <a:bodyPr/>
                    <a:lstStyle/>
                    <a:p>
                      <a:pPr algn="l">
                        <a:lnSpc>
                          <a:spcPct val="120000"/>
                        </a:lnSpc>
                        <a:spcBef>
                          <a:spcPts val="1000"/>
                        </a:spcBef>
                        <a:spcAft>
                          <a:spcPts val="0"/>
                        </a:spcAft>
                      </a:pPr>
                      <a:r>
                        <a:rPr lang="en-GB" sz="1600" u="none" strike="noStrike" dirty="0">
                          <a:effectLst/>
                          <a:hlinkClick r:id="rId2"/>
                        </a:rPr>
                        <a:t>Rob Fowler</a:t>
                      </a:r>
                      <a:endParaRPr lang="en-GB" sz="1600" dirty="0">
                        <a:effectLst/>
                      </a:endParaRPr>
                    </a:p>
                    <a:p>
                      <a:pPr algn="l">
                        <a:spcAft>
                          <a:spcPts val="0"/>
                        </a:spcAft>
                      </a:pPr>
                      <a:r>
                        <a:rPr lang="en-GB" sz="1600" dirty="0">
                          <a:solidFill>
                            <a:schemeClr val="accent4">
                              <a:lumMod val="50000"/>
                            </a:schemeClr>
                          </a:solidFill>
                          <a:effectLst/>
                        </a:rPr>
                        <a:t>Head of Certification</a:t>
                      </a:r>
                    </a:p>
                    <a:p>
                      <a:pPr algn="l">
                        <a:spcAft>
                          <a:spcPts val="0"/>
                        </a:spcAft>
                      </a:pPr>
                      <a:r>
                        <a:rPr lang="en-GB" sz="1600" dirty="0">
                          <a:solidFill>
                            <a:schemeClr val="accent4">
                              <a:lumMod val="50000"/>
                            </a:schemeClr>
                          </a:solidFill>
                          <a:effectLst/>
                        </a:rPr>
                        <a:t>Climate Bonds Initiative</a:t>
                      </a:r>
                    </a:p>
                    <a:p>
                      <a:pPr algn="l">
                        <a:spcAft>
                          <a:spcPts val="0"/>
                        </a:spcAft>
                      </a:pPr>
                      <a:r>
                        <a:rPr lang="en-GB" sz="1600" dirty="0">
                          <a:solidFill>
                            <a:schemeClr val="accent4">
                              <a:lumMod val="50000"/>
                            </a:schemeClr>
                          </a:solidFill>
                          <a:effectLst/>
                        </a:rPr>
                        <a:t>Australia:</a:t>
                      </a:r>
                      <a:r>
                        <a:rPr lang="en-GB" sz="1600" dirty="0">
                          <a:effectLst/>
                        </a:rPr>
                        <a:t> </a:t>
                      </a:r>
                      <a:r>
                        <a:rPr lang="en-GB" sz="1600" u="none" strike="noStrike" dirty="0">
                          <a:effectLst/>
                          <a:hlinkClick r:id="rId3"/>
                        </a:rPr>
                        <a:t>+61 402 298 569</a:t>
                      </a:r>
                      <a:endParaRPr lang="en-GB" sz="1600" dirty="0">
                        <a:effectLst/>
                      </a:endParaRPr>
                    </a:p>
                    <a:p>
                      <a:pPr algn="l">
                        <a:spcAft>
                          <a:spcPts val="0"/>
                        </a:spcAft>
                      </a:pPr>
                      <a:r>
                        <a:rPr lang="en-GB" sz="1600" u="none" strike="noStrike" dirty="0">
                          <a:effectLst/>
                          <a:hlinkClick r:id="rId2"/>
                        </a:rPr>
                        <a:t>rob.fowler@climatebonds.net</a:t>
                      </a: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dirty="0">
                        <a:effectLst/>
                      </a:endParaRPr>
                    </a:p>
                    <a:p>
                      <a:pPr algn="l">
                        <a:lnSpc>
                          <a:spcPct val="120000"/>
                        </a:lnSpc>
                        <a:spcBef>
                          <a:spcPts val="1000"/>
                        </a:spcBef>
                        <a:spcAft>
                          <a:spcPts val="0"/>
                        </a:spcAft>
                      </a:pPr>
                      <a:r>
                        <a:rPr lang="en-GB" sz="1600" dirty="0">
                          <a:effectLst/>
                        </a:rPr>
                        <a:t> </a:t>
                      </a:r>
                      <a:endParaRPr lang="en-GB" sz="1600" dirty="0">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txBody>
                  <a:tcPr marL="68580" marR="68580" marT="0" marB="0">
                    <a:solidFill>
                      <a:schemeClr val="bg1"/>
                    </a:solidFill>
                  </a:tcPr>
                </a:tc>
                <a:tc>
                  <a:txBody>
                    <a:bodyPr/>
                    <a:lstStyle/>
                    <a:p>
                      <a:pPr algn="l">
                        <a:lnSpc>
                          <a:spcPct val="120000"/>
                        </a:lnSpc>
                        <a:spcBef>
                          <a:spcPts val="1000"/>
                        </a:spcBef>
                        <a:spcAft>
                          <a:spcPts val="0"/>
                        </a:spcAft>
                      </a:pPr>
                      <a:r>
                        <a:rPr lang="en-GB" sz="1600" u="none" strike="noStrike" dirty="0">
                          <a:effectLst/>
                          <a:hlinkClick r:id="rId4"/>
                        </a:rPr>
                        <a:t>Matteo Bigoni</a:t>
                      </a:r>
                      <a:r>
                        <a:rPr lang="en-GB" sz="1600" u="none" strike="noStrike" dirty="0">
                          <a:effectLst/>
                        </a:rPr>
                        <a:t> </a:t>
                      </a:r>
                      <a:endParaRPr lang="en-GB" sz="1600" dirty="0">
                        <a:effectLst/>
                      </a:endParaRPr>
                    </a:p>
                    <a:p>
                      <a:pPr algn="l">
                        <a:spcAft>
                          <a:spcPts val="0"/>
                        </a:spcAft>
                      </a:pPr>
                      <a:r>
                        <a:rPr lang="en-GB" sz="1600" dirty="0">
                          <a:solidFill>
                            <a:schemeClr val="accent4">
                              <a:lumMod val="50000"/>
                            </a:schemeClr>
                          </a:solidFill>
                          <a:effectLst/>
                        </a:rPr>
                        <a:t>Certification Manager </a:t>
                      </a:r>
                    </a:p>
                    <a:p>
                      <a:pPr algn="l">
                        <a:spcAft>
                          <a:spcPts val="0"/>
                        </a:spcAft>
                      </a:pPr>
                      <a:r>
                        <a:rPr lang="en-GB" sz="1600" dirty="0">
                          <a:solidFill>
                            <a:schemeClr val="accent4">
                              <a:lumMod val="50000"/>
                            </a:schemeClr>
                          </a:solidFill>
                          <a:effectLst/>
                        </a:rPr>
                        <a:t>Climate Bonds Initiative </a:t>
                      </a:r>
                      <a:br>
                        <a:rPr lang="en-GB" sz="1600" dirty="0">
                          <a:solidFill>
                            <a:schemeClr val="accent4">
                              <a:lumMod val="50000"/>
                            </a:schemeClr>
                          </a:solidFill>
                          <a:effectLst/>
                        </a:rPr>
                      </a:br>
                      <a:r>
                        <a:rPr lang="en-GB" sz="1600" dirty="0">
                          <a:solidFill>
                            <a:schemeClr val="accent4">
                              <a:lumMod val="50000"/>
                            </a:schemeClr>
                          </a:solidFill>
                          <a:effectLst/>
                        </a:rPr>
                        <a:t>London</a:t>
                      </a:r>
                      <a:r>
                        <a:rPr lang="en-GB" sz="1600" baseline="0" dirty="0">
                          <a:solidFill>
                            <a:schemeClr val="accent4">
                              <a:lumMod val="50000"/>
                            </a:schemeClr>
                          </a:solidFill>
                          <a:effectLst/>
                        </a:rPr>
                        <a:t>: </a:t>
                      </a:r>
                      <a:r>
                        <a:rPr lang="en-GB" sz="1600" dirty="0">
                          <a:effectLst/>
                        </a:rPr>
                        <a:t> </a:t>
                      </a:r>
                      <a:r>
                        <a:rPr lang="en-GB" sz="1600" u="none" strike="noStrike" dirty="0">
                          <a:effectLst/>
                          <a:hlinkClick r:id="rId5"/>
                        </a:rPr>
                        <a:t>+44 (0) 7850 390 261</a:t>
                      </a:r>
                      <a:endParaRPr lang="en-GB" sz="1600" dirty="0">
                        <a:effectLst/>
                      </a:endParaRPr>
                    </a:p>
                    <a:p>
                      <a:pPr algn="l">
                        <a:spcAft>
                          <a:spcPts val="0"/>
                        </a:spcAft>
                      </a:pPr>
                      <a:r>
                        <a:rPr lang="en-GB" sz="1600" u="none" strike="noStrike" dirty="0">
                          <a:effectLst/>
                          <a:hlinkClick r:id="rId4"/>
                        </a:rPr>
                        <a:t>matteo.bigoni@climatebonds.net</a:t>
                      </a: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dirty="0">
                        <a:effectLst/>
                      </a:endParaRPr>
                    </a:p>
                    <a:p>
                      <a:pPr algn="l">
                        <a:spcAft>
                          <a:spcPts val="0"/>
                        </a:spcAft>
                      </a:pPr>
                      <a:br>
                        <a:rPr lang="en-GB" sz="1600" dirty="0">
                          <a:effectLst/>
                        </a:rPr>
                      </a:br>
                      <a:endParaRPr lang="en-GB" sz="16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06823520"/>
                  </a:ext>
                </a:extLst>
              </a:tr>
            </a:tbl>
          </a:graphicData>
        </a:graphic>
      </p:graphicFrame>
      <p:sp>
        <p:nvSpPr>
          <p:cNvPr id="8" name="Rectangle 1">
            <a:extLst>
              <a:ext uri="{FF2B5EF4-FFF2-40B4-BE49-F238E27FC236}">
                <a16:creationId xmlns:a16="http://schemas.microsoft.com/office/drawing/2014/main" id="{E5690C71-5BA7-2B46-99AE-582D2E0D1657}"/>
              </a:ext>
            </a:extLst>
          </p:cNvPr>
          <p:cNvSpPr>
            <a:spLocks noChangeArrowheads="1"/>
          </p:cNvSpPr>
          <p:nvPr/>
        </p:nvSpPr>
        <p:spPr bwMode="auto">
          <a:xfrm>
            <a:off x="666183" y="4574738"/>
            <a:ext cx="82089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u="none" strike="noStrike" cap="none" normalizeH="0" baseline="0" dirty="0">
              <a:ln>
                <a:noFill/>
              </a:ln>
              <a:solidFill>
                <a:schemeClr val="tx1"/>
              </a:solidFill>
              <a:effectLst/>
              <a:latin typeface="+mn-lt"/>
              <a:cs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p:txBody>
      </p:sp>
      <p:pic>
        <p:nvPicPr>
          <p:cNvPr id="6" name="Picture 5" descr="A close up of a logo&#10;&#10;Description automatically generated">
            <a:extLst>
              <a:ext uri="{FF2B5EF4-FFF2-40B4-BE49-F238E27FC236}">
                <a16:creationId xmlns:a16="http://schemas.microsoft.com/office/drawing/2014/main" id="{7CB5000A-3C36-A641-956E-2ACD0CF5D1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4574738"/>
            <a:ext cx="1724151" cy="1662574"/>
          </a:xfrm>
          <a:prstGeom prst="rect">
            <a:avLst/>
          </a:prstGeom>
        </p:spPr>
      </p:pic>
      <p:cxnSp>
        <p:nvCxnSpPr>
          <p:cNvPr id="9" name="Straight Connector 8">
            <a:extLst>
              <a:ext uri="{FF2B5EF4-FFF2-40B4-BE49-F238E27FC236}">
                <a16:creationId xmlns:a16="http://schemas.microsoft.com/office/drawing/2014/main" id="{DA3FC720-49E8-7B4A-87B3-FAFF734E1768}"/>
              </a:ext>
            </a:extLst>
          </p:cNvPr>
          <p:cNvCxnSpPr/>
          <p:nvPr/>
        </p:nvCxnSpPr>
        <p:spPr>
          <a:xfrm>
            <a:off x="395536" y="2204864"/>
            <a:ext cx="83529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32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58E6B-4CE1-8B44-AB9B-426088D33056}"/>
              </a:ext>
            </a:extLst>
          </p:cNvPr>
          <p:cNvSpPr>
            <a:spLocks noGrp="1"/>
          </p:cNvSpPr>
          <p:nvPr>
            <p:ph sz="quarter" idx="13"/>
          </p:nvPr>
        </p:nvSpPr>
        <p:spPr>
          <a:xfrm>
            <a:off x="827584" y="980728"/>
            <a:ext cx="7696200" cy="4608512"/>
          </a:xfrm>
        </p:spPr>
        <p:txBody>
          <a:bodyPr>
            <a:normAutofit lnSpcReduction="10000"/>
          </a:bodyPr>
          <a:lstStyle/>
          <a:p>
            <a:pPr algn="just"/>
            <a:br>
              <a:rPr lang="en-GB" sz="1300" dirty="0"/>
            </a:br>
            <a:r>
              <a:rPr lang="en-GB" sz="1500" b="1" dirty="0"/>
              <a:t>Disclaimer</a:t>
            </a:r>
            <a:r>
              <a:rPr lang="en-GB" sz="1500" dirty="0"/>
              <a:t>: The information contained in this communication does not constitute investment advice in any form and the Climate Bonds Initiative is not an investment adviser.  Any reference to a financial organisation or debt instrument or investment product is for information purposes only. Links to external websites are for information purposes only. </a:t>
            </a:r>
          </a:p>
          <a:p>
            <a:pPr algn="just"/>
            <a:endParaRPr lang="en-GB" sz="1500" dirty="0"/>
          </a:p>
          <a:p>
            <a:pPr algn="just"/>
            <a:r>
              <a:rPr lang="en-GB" sz="1500" dirty="0"/>
              <a:t>The Climate Bonds Initiative accepts no responsibility for content on external websites.</a:t>
            </a:r>
            <a:br>
              <a:rPr lang="en-GB" sz="1500" dirty="0"/>
            </a:br>
            <a:r>
              <a:rPr lang="en-GB" sz="1500" dirty="0"/>
              <a:t>The Climate Bonds Initiative is not endorsing, recommending or advising on the financial merits or otherwise of any debt instrument or investment product and no information within this communication should be taken as such, nor should any information in this communication be relied upon in making any investment decision.</a:t>
            </a:r>
          </a:p>
          <a:p>
            <a:pPr algn="just"/>
            <a:br>
              <a:rPr lang="en-GB" sz="1500" dirty="0"/>
            </a:br>
            <a:r>
              <a:rPr lang="en-GB" sz="1500" dirty="0"/>
              <a:t>Certification under the Climate Bond Standard only reflects the climate attributes of the use of proceeds of a designated debt instrument. It does not reflect the credit worthiness of the designated debt instrument, nor its compliance with national or international laws. </a:t>
            </a:r>
          </a:p>
          <a:p>
            <a:pPr algn="just"/>
            <a:endParaRPr lang="en-GB" sz="1500" dirty="0"/>
          </a:p>
          <a:p>
            <a:pPr algn="just"/>
            <a:r>
              <a:rPr lang="en-GB" sz="1500" dirty="0"/>
              <a:t>A decision to invest in anything is solely yours. The Climate Bonds Initiative accepts no liability of any kind, for any investment an individual or organisation makes, nor for any investment made by third parties on behalf of an individual or organisation, based in whole or in part on any information contained within this, or any other Climate Bonds Initiative public communication.</a:t>
            </a:r>
          </a:p>
        </p:txBody>
      </p:sp>
    </p:spTree>
    <p:extLst>
      <p:ext uri="{BB962C8B-B14F-4D97-AF65-F5344CB8AC3E}">
        <p14:creationId xmlns:p14="http://schemas.microsoft.com/office/powerpoint/2010/main" val="225872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4100" dirty="0">
                <a:solidFill>
                  <a:schemeClr val="tx1"/>
                </a:solidFill>
                <a:latin typeface="+mj-lt"/>
                <a:ea typeface="+mj-ea"/>
                <a:cs typeface="+mj-cs"/>
              </a:rPr>
              <a:t>What is Programmatic Certification?</a:t>
            </a:r>
          </a:p>
        </p:txBody>
      </p:sp>
      <p:cxnSp>
        <p:nvCxnSpPr>
          <p:cNvPr id="138" name="Straight Connector 13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7E579BC0-BEB2-034C-84EA-5E99F6CDE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811104"/>
            <a:ext cx="2524860" cy="2524860"/>
          </a:xfrm>
          <a:prstGeom prst="rect">
            <a:avLst/>
          </a:prstGeom>
        </p:spPr>
      </p:pic>
      <p:sp>
        <p:nvSpPr>
          <p:cNvPr id="2" name="Content Placeholder 1"/>
          <p:cNvSpPr>
            <a:spLocks noGrp="1"/>
          </p:cNvSpPr>
          <p:nvPr>
            <p:ph sz="quarter" idx="13"/>
          </p:nvPr>
        </p:nvSpPr>
        <p:spPr>
          <a:xfrm>
            <a:off x="3563888" y="2445499"/>
            <a:ext cx="5097512" cy="3647797"/>
          </a:xfrm>
        </p:spPr>
        <p:txBody>
          <a:bodyPr vert="horz" lIns="91440" tIns="45720" rIns="91440" bIns="45720" numCol="1" spcCol="180000" rtlCol="0" anchorCtr="0" compatLnSpc="1">
            <a:prstTxWarp prst="textNoShape">
              <a:avLst/>
            </a:prstTxWarp>
            <a:noAutofit/>
          </a:bodyPr>
          <a:lstStyle/>
          <a:p>
            <a:pPr eaLnBrk="1" hangingPunct="1">
              <a:lnSpc>
                <a:spcPct val="90000"/>
              </a:lnSpc>
              <a:spcBef>
                <a:spcPts val="912"/>
              </a:spcBef>
            </a:pPr>
            <a:r>
              <a:rPr lang="en-GB" altLang="en-US" sz="1400" dirty="0">
                <a:latin typeface="+mn-lt"/>
                <a:ea typeface="+mn-ea"/>
                <a:cs typeface="+mn-cs"/>
              </a:rPr>
              <a:t>Programmatic Certification is a streamlined process for Issuers who plan to issue multiple green bonds over an extended period, against a large portfolio of eligible assets and projects.</a:t>
            </a:r>
          </a:p>
          <a:p>
            <a:pPr eaLnBrk="1" hangingPunct="1">
              <a:lnSpc>
                <a:spcPct val="90000"/>
              </a:lnSpc>
              <a:spcBef>
                <a:spcPts val="912"/>
              </a:spcBef>
            </a:pPr>
            <a:r>
              <a:rPr lang="en-GB" altLang="en-US" sz="1400" dirty="0">
                <a:latin typeface="+mn-lt"/>
                <a:ea typeface="+mn-ea"/>
                <a:cs typeface="+mn-cs"/>
              </a:rPr>
              <a:t>It shares the same rigor as the basic Climate Bonds Certification process under the Climate Bond Standard and provides the same assurance, however it frontloads some of the procedures so that they are done only once in the beginning of the overall bond issuance programme.</a:t>
            </a:r>
          </a:p>
          <a:p>
            <a:pPr eaLnBrk="1" hangingPunct="1">
              <a:lnSpc>
                <a:spcPct val="90000"/>
              </a:lnSpc>
              <a:spcBef>
                <a:spcPts val="912"/>
              </a:spcBef>
            </a:pPr>
            <a:r>
              <a:rPr lang="en-GB" altLang="en-US" sz="1400" dirty="0">
                <a:latin typeface="+mn-lt"/>
                <a:ea typeface="+mn-ea"/>
                <a:cs typeface="+mn-cs"/>
              </a:rPr>
              <a:t>Once the Issuer issues the first bond, after it is Certified, the Issuer can issue again, as and when they like, with a much simpler Certification procedure, backed up by annual verification of the programme.</a:t>
            </a:r>
          </a:p>
          <a:p>
            <a:pPr eaLnBrk="1" hangingPunct="1">
              <a:lnSpc>
                <a:spcPct val="90000"/>
              </a:lnSpc>
              <a:spcBef>
                <a:spcPts val="912"/>
              </a:spcBef>
            </a:pPr>
            <a:r>
              <a:rPr lang="en-GB" altLang="en-US" sz="1400" dirty="0">
                <a:latin typeface="+mn-lt"/>
                <a:ea typeface="+mn-ea"/>
                <a:cs typeface="+mn-cs"/>
              </a:rPr>
              <a:t>Programmatic Certification is particularly suitable for Issuers with existing debt programmes and capability seeking a process to support an ongoing series of green bonds.</a:t>
            </a:r>
          </a:p>
        </p:txBody>
      </p:sp>
    </p:spTree>
    <p:extLst>
      <p:ext uri="{BB962C8B-B14F-4D97-AF65-F5344CB8AC3E}">
        <p14:creationId xmlns:p14="http://schemas.microsoft.com/office/powerpoint/2010/main" val="17868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400" dirty="0">
                <a:solidFill>
                  <a:schemeClr val="tx1"/>
                </a:solidFill>
                <a:latin typeface="+mj-lt"/>
                <a:ea typeface="+mj-ea"/>
                <a:cs typeface="+mj-cs"/>
              </a:rPr>
              <a:t>Programmatic Certification – who is it for?</a:t>
            </a:r>
          </a:p>
        </p:txBody>
      </p:sp>
      <p:cxnSp>
        <p:nvCxnSpPr>
          <p:cNvPr id="72" name="Straight Connector 7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5" name="Graphic 14" descr="Users">
            <a:extLst>
              <a:ext uri="{FF2B5EF4-FFF2-40B4-BE49-F238E27FC236}">
                <a16:creationId xmlns:a16="http://schemas.microsoft.com/office/drawing/2014/main" id="{677C87D3-ED85-DB4D-A70C-A160BD8072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2328" y="2682433"/>
            <a:ext cx="1812040" cy="1812040"/>
          </a:xfrm>
          <a:prstGeom prst="rect">
            <a:avLst/>
          </a:prstGeom>
        </p:spPr>
      </p:pic>
      <p:sp>
        <p:nvSpPr>
          <p:cNvPr id="2" name="Content Placeholder 1"/>
          <p:cNvSpPr>
            <a:spLocks noGrp="1"/>
          </p:cNvSpPr>
          <p:nvPr>
            <p:ph sz="quarter" idx="13"/>
          </p:nvPr>
        </p:nvSpPr>
        <p:spPr>
          <a:xfrm>
            <a:off x="546812" y="2657170"/>
            <a:ext cx="5681372" cy="3215749"/>
          </a:xfrm>
        </p:spPr>
        <p:txBody>
          <a:bodyPr vert="horz" lIns="91440" tIns="45720" rIns="91440" bIns="45720" rtlCol="0">
            <a:normAutofit lnSpcReduction="10000"/>
          </a:bodyPr>
          <a:lstStyle/>
          <a:p>
            <a:pPr marL="342900"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Issuers who have a large portfolio of green assets and projects against which they plan to issue multiple bonds over a period of multiple years.</a:t>
            </a:r>
          </a:p>
          <a:p>
            <a:pPr marL="342900"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This includes sovereigns and sub sovereigns, banks, large corporations, public authorities and private utilities in transport, energy, water and waste, cities and municipalities.   </a:t>
            </a:r>
          </a:p>
          <a:p>
            <a:pPr marL="342900"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Issuer needs to identify the list of assets and projects at the beginning of the programme, which will be checked during the pre-issuance verification</a:t>
            </a:r>
          </a:p>
          <a:p>
            <a:pPr marL="342900"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Here are some of the existing issuers who have adopted this process: </a:t>
            </a:r>
            <a:r>
              <a:rPr lang="en-GB" altLang="en-US" sz="1400" b="1" dirty="0">
                <a:latin typeface="+mn-lt"/>
                <a:ea typeface="+mn-ea"/>
                <a:cs typeface="+mn-cs"/>
              </a:rPr>
              <a:t>New York MTA, New York HFA, SNCF </a:t>
            </a:r>
            <a:r>
              <a:rPr lang="fr-FR" altLang="en-US" sz="1400" b="1" dirty="0">
                <a:latin typeface="+mn-lt"/>
                <a:ea typeface="+mn-ea"/>
                <a:cs typeface="+mn-cs"/>
              </a:rPr>
              <a:t>Réseau, </a:t>
            </a:r>
            <a:r>
              <a:rPr lang="en-GB" altLang="en-US" sz="1400" b="1" dirty="0">
                <a:latin typeface="+mn-lt"/>
                <a:ea typeface="+mn-ea"/>
                <a:cs typeface="+mn-cs"/>
              </a:rPr>
              <a:t>Contact Energy, Société du Grand Paris, San Francisco Public Utilities Commission, Westpac, National Bank of Australia, Bay Area Rapid Transit (BART) and Los Angeles MTA</a:t>
            </a:r>
            <a:r>
              <a:rPr lang="en-GB" altLang="en-US" sz="1400" dirty="0">
                <a:latin typeface="+mn-lt"/>
                <a:ea typeface="+mn-ea"/>
                <a:cs typeface="+mn-cs"/>
              </a:rPr>
              <a:t>.</a:t>
            </a:r>
          </a:p>
        </p:txBody>
      </p:sp>
    </p:spTree>
    <p:extLst>
      <p:ext uri="{BB962C8B-B14F-4D97-AF65-F5344CB8AC3E}">
        <p14:creationId xmlns:p14="http://schemas.microsoft.com/office/powerpoint/2010/main" val="65688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How Programmatic Certification Works</a:t>
            </a:r>
          </a:p>
        </p:txBody>
      </p:sp>
      <p:cxnSp>
        <p:nvCxnSpPr>
          <p:cNvPr id="136" name="Straight Connector 13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a:xfrm>
            <a:off x="2627784" y="2492896"/>
            <a:ext cx="6033616" cy="3770901"/>
          </a:xfrm>
        </p:spPr>
        <p:txBody>
          <a:bodyPr vert="horz" lIns="91440" tIns="45720" rIns="91440" bIns="45720" rtlCol="0">
            <a:noAutofit/>
          </a:bodyPr>
          <a:lstStyle/>
          <a:p>
            <a:pPr marL="457191" indent="-228600" eaLnBrk="1" hangingPunct="1">
              <a:lnSpc>
                <a:spcPct val="90000"/>
              </a:lnSpc>
              <a:spcBef>
                <a:spcPts val="600"/>
              </a:spcBef>
              <a:spcAft>
                <a:spcPts val="600"/>
              </a:spcAft>
              <a:buFont typeface="+mj-lt"/>
              <a:buAutoNum type="arabicPeriod"/>
            </a:pPr>
            <a:r>
              <a:rPr lang="en-GB" sz="1400" dirty="0">
                <a:latin typeface="+mn-lt"/>
                <a:ea typeface="+mn-ea"/>
                <a:cs typeface="+mn-cs"/>
              </a:rPr>
              <a:t>Before the first green bond is issued, the Issuer engages a Verifier to review the first bond for pre-issuance and post-issuance, as in the regular process for Certification. The assets and projects to be used over the future bond programme are verified as part of this process. </a:t>
            </a:r>
          </a:p>
          <a:p>
            <a:pPr marL="457191" indent="-228600" eaLnBrk="1" hangingPunct="1">
              <a:lnSpc>
                <a:spcPct val="90000"/>
              </a:lnSpc>
              <a:spcBef>
                <a:spcPts val="600"/>
              </a:spcBef>
              <a:spcAft>
                <a:spcPts val="600"/>
              </a:spcAft>
              <a:buFont typeface="+mj-lt"/>
              <a:buAutoNum type="arabicPeriod"/>
            </a:pPr>
            <a:r>
              <a:rPr lang="en-GB" sz="1400" dirty="0">
                <a:latin typeface="+mn-lt"/>
                <a:ea typeface="+mn-ea"/>
                <a:cs typeface="+mn-cs"/>
              </a:rPr>
              <a:t>When the Issuer issues the second bond, it can simply get Certified without requiring involvement of the Verifier before the issuance.</a:t>
            </a:r>
          </a:p>
          <a:p>
            <a:pPr marL="457191" indent="-228600" eaLnBrk="1" hangingPunct="1">
              <a:lnSpc>
                <a:spcPct val="90000"/>
              </a:lnSpc>
              <a:spcBef>
                <a:spcPts val="600"/>
              </a:spcBef>
              <a:spcAft>
                <a:spcPts val="600"/>
              </a:spcAft>
              <a:buFont typeface="+mj-lt"/>
              <a:buAutoNum type="arabicPeriod"/>
            </a:pPr>
            <a:r>
              <a:rPr lang="en-GB" sz="1400" dirty="0">
                <a:latin typeface="+mn-lt"/>
                <a:ea typeface="+mn-ea"/>
                <a:cs typeface="+mn-cs"/>
              </a:rPr>
              <a:t>From the second year onwards, once a year, the Issuer must engage a Verifier to perform post-issuance verification of the bonds issued within that year and the overall programme.</a:t>
            </a:r>
          </a:p>
          <a:p>
            <a:pPr eaLnBrk="1" hangingPunct="1">
              <a:lnSpc>
                <a:spcPct val="90000"/>
              </a:lnSpc>
              <a:spcBef>
                <a:spcPts val="600"/>
              </a:spcBef>
              <a:spcAft>
                <a:spcPts val="600"/>
              </a:spcAft>
            </a:pPr>
            <a:r>
              <a:rPr lang="en-GB" sz="1400" dirty="0">
                <a:latin typeface="+mn-lt"/>
                <a:ea typeface="+mn-ea"/>
                <a:cs typeface="+mn-cs"/>
              </a:rPr>
              <a:t>Programmatic certification is also available for issuers who have already issued a Certified Climate Bond and wish to issue more bonds in the near future. As we have confidence of their disclosure and compliance structures, we would very much welcome them to continue issuing Certified Bonds under this streamlined process. They can engage a Verifier to verify the proposed portfolio of eligible assets and projects annually.</a:t>
            </a:r>
          </a:p>
          <a:p>
            <a:pPr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pic>
        <p:nvPicPr>
          <p:cNvPr id="6" name="Graphic 5" descr="Gears">
            <a:extLst>
              <a:ext uri="{FF2B5EF4-FFF2-40B4-BE49-F238E27FC236}">
                <a16:creationId xmlns:a16="http://schemas.microsoft.com/office/drawing/2014/main" id="{79069878-F68E-D747-BE69-8F96EA266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18" y="2924944"/>
            <a:ext cx="1986082" cy="1986082"/>
          </a:xfrm>
          <a:prstGeom prst="rect">
            <a:avLst/>
          </a:prstGeom>
        </p:spPr>
      </p:pic>
    </p:spTree>
    <p:extLst>
      <p:ext uri="{BB962C8B-B14F-4D97-AF65-F5344CB8AC3E}">
        <p14:creationId xmlns:p14="http://schemas.microsoft.com/office/powerpoint/2010/main" val="102565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453008" y="1268760"/>
            <a:ext cx="8367464" cy="1095400"/>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GB" altLang="en-US" dirty="0">
                <a:solidFill>
                  <a:schemeClr val="tx1"/>
                </a:solidFill>
                <a:latin typeface="+mj-lt"/>
                <a:ea typeface="+mj-ea"/>
                <a:cs typeface="+mj-cs"/>
              </a:rPr>
              <a:t>Programmatic Certification – </a:t>
            </a:r>
            <a:r>
              <a:rPr lang="en-GB" altLang="en-US" sz="2800" dirty="0">
                <a:solidFill>
                  <a:schemeClr val="tx1"/>
                </a:solidFill>
                <a:latin typeface="+mj-lt"/>
                <a:ea typeface="+mj-ea"/>
                <a:cs typeface="+mj-cs"/>
              </a:rPr>
              <a:t>Differences Compared</a:t>
            </a:r>
            <a:endParaRPr lang="en-GB" altLang="en-US" dirty="0">
              <a:solidFill>
                <a:schemeClr val="tx1"/>
              </a:solidFill>
              <a:latin typeface="+mj-lt"/>
              <a:ea typeface="+mj-ea"/>
              <a:cs typeface="+mj-cs"/>
            </a:endParaRPr>
          </a:p>
        </p:txBody>
      </p:sp>
      <p:pic>
        <p:nvPicPr>
          <p:cNvPr id="5" name="Picture 4" descr="A screen shot of a smart phone&#10;&#10;Description automatically generated">
            <a:extLst>
              <a:ext uri="{FF2B5EF4-FFF2-40B4-BE49-F238E27FC236}">
                <a16:creationId xmlns:a16="http://schemas.microsoft.com/office/drawing/2014/main" id="{C64B1864-0DD3-A546-9C57-5CD2FB1D0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628" y="2076534"/>
            <a:ext cx="6516722" cy="3978857"/>
          </a:xfrm>
          <a:prstGeom prst="rect">
            <a:avLst/>
          </a:prstGeom>
        </p:spPr>
      </p:pic>
      <p:cxnSp>
        <p:nvCxnSpPr>
          <p:cNvPr id="7" name="Straight Connector 6">
            <a:extLst>
              <a:ext uri="{FF2B5EF4-FFF2-40B4-BE49-F238E27FC236}">
                <a16:creationId xmlns:a16="http://schemas.microsoft.com/office/drawing/2014/main" id="{64E63FF5-AC81-2D41-BB88-23ADB031F646}"/>
              </a:ext>
            </a:extLst>
          </p:cNvPr>
          <p:cNvCxnSpPr/>
          <p:nvPr/>
        </p:nvCxnSpPr>
        <p:spPr>
          <a:xfrm>
            <a:off x="395536" y="1988840"/>
            <a:ext cx="83529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57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1124744"/>
            <a:ext cx="7941325" cy="1062644"/>
          </a:xfrm>
        </p:spPr>
        <p:txBody>
          <a:bodyPr vert="horz" lIns="91440" tIns="45720" rIns="91440" bIns="45720" numCol="1" rtlCol="0" anchor="b" anchorCtr="0" compatLnSpc="1">
            <a:prstTxWarp prst="textNoShape">
              <a:avLst/>
            </a:prstTxWarp>
            <a:normAutofit fontScale="90000"/>
          </a:bodyPr>
          <a:lstStyle/>
          <a:p>
            <a:pPr eaLnBrk="1" hangingPunct="1">
              <a:lnSpc>
                <a:spcPct val="90000"/>
              </a:lnSpc>
            </a:pPr>
            <a:r>
              <a:rPr lang="en-US" altLang="en-US" sz="3700" dirty="0">
                <a:solidFill>
                  <a:schemeClr val="tx1"/>
                </a:solidFill>
                <a:latin typeface="+mj-lt"/>
                <a:ea typeface="+mj-ea"/>
                <a:cs typeface="+mj-cs"/>
              </a:rPr>
              <a:t>Programmatic Certification Streamlines Basic Certification</a:t>
            </a:r>
          </a:p>
        </p:txBody>
      </p:sp>
      <p:sp useBgFill="1">
        <p:nvSpPr>
          <p:cNvPr id="2" name="Content Placeholder 1"/>
          <p:cNvSpPr>
            <a:spLocks noGrp="1"/>
          </p:cNvSpPr>
          <p:nvPr>
            <p:ph sz="quarter" idx="13"/>
          </p:nvPr>
        </p:nvSpPr>
        <p:spPr>
          <a:xfrm>
            <a:off x="683568" y="2645949"/>
            <a:ext cx="3419877" cy="3303331"/>
          </a:xfrm>
          <a:ln>
            <a:solidFill>
              <a:schemeClr val="tx1"/>
            </a:solidFill>
          </a:ln>
          <a:effectLst>
            <a:outerShdw blurRad="50800" dist="38100" dir="2700000" algn="tl" rotWithShape="0">
              <a:prstClr val="black">
                <a:alpha val="40000"/>
              </a:prstClr>
            </a:outerShdw>
          </a:effectLst>
        </p:spPr>
        <p:txBody>
          <a:bodyPr vert="horz" lIns="91440" tIns="45720" rIns="91440" bIns="45720" numCol="1" spcCol="180000" rtlCol="0" anchorCtr="0" compatLnSpc="1">
            <a:prstTxWarp prst="textNoShape">
              <a:avLst/>
            </a:prstTxWarp>
            <a:normAutofit/>
          </a:bodyPr>
          <a:lstStyle/>
          <a:p>
            <a:pPr eaLnBrk="1" hangingPunct="1"/>
            <a:r>
              <a:rPr lang="en-GB" altLang="en-US" sz="1400" b="1" dirty="0">
                <a:solidFill>
                  <a:schemeClr val="accent4">
                    <a:lumMod val="50000"/>
                  </a:schemeClr>
                </a:solidFill>
                <a:latin typeface="+mn-lt"/>
                <a:ea typeface="ＭＳ Ｐゴシック" charset="-128"/>
              </a:rPr>
              <a:t>Basic Certification procedure for 3 bonds over 18 months</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First bond requires pre-issuance verification and after the bond is issued, post-issuance verification is conducted</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Second bond requires pre-issuance verification and after the bond is issued, post-issuance verification is conducted</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Third bond requires pre-issuance </a:t>
            </a:r>
            <a:r>
              <a:rPr lang="en-GB" altLang="en-US" sz="1400" dirty="0">
                <a:solidFill>
                  <a:schemeClr val="accent4">
                    <a:lumMod val="50000"/>
                  </a:schemeClr>
                </a:solidFill>
                <a:latin typeface="+mn-lt"/>
              </a:rPr>
              <a:t>verification</a:t>
            </a:r>
            <a:r>
              <a:rPr lang="en-GB" altLang="en-US" sz="1400" dirty="0">
                <a:solidFill>
                  <a:schemeClr val="accent4">
                    <a:lumMod val="50000"/>
                  </a:schemeClr>
                </a:solidFill>
                <a:latin typeface="+mn-lt"/>
                <a:ea typeface="ＭＳ Ｐゴシック" charset="-128"/>
              </a:rPr>
              <a:t> and after the bond is issued, post-issuance verification is conducted</a:t>
            </a:r>
          </a:p>
        </p:txBody>
      </p:sp>
      <p:sp useBgFill="1">
        <p:nvSpPr>
          <p:cNvPr id="7" name="Content Placeholder 1">
            <a:extLst>
              <a:ext uri="{FF2B5EF4-FFF2-40B4-BE49-F238E27FC236}">
                <a16:creationId xmlns:a16="http://schemas.microsoft.com/office/drawing/2014/main" id="{9D9BDB36-31D3-D34E-BDF2-A30A08D0738E}"/>
              </a:ext>
            </a:extLst>
          </p:cNvPr>
          <p:cNvSpPr txBox="1">
            <a:spLocks/>
          </p:cNvSpPr>
          <p:nvPr/>
        </p:nvSpPr>
        <p:spPr bwMode="auto">
          <a:xfrm>
            <a:off x="4896539" y="2645949"/>
            <a:ext cx="3419877" cy="3303331"/>
          </a:xfrm>
          <a:prstGeom prst="rect">
            <a:avLst/>
          </a:prstGeom>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spcCol="180000" anchor="t" anchorCtr="0" compatLnSpc="1">
            <a:prstTxWarp prst="textNoShape">
              <a:avLst/>
            </a:prstTxWarp>
            <a:noAutofit/>
          </a:bodyPr>
          <a:lstStyle>
            <a:lvl1pPr marL="0" indent="0" algn="l" rtl="0" eaLnBrk="0" fontAlgn="base" hangingPunct="0">
              <a:spcBef>
                <a:spcPct val="20000"/>
              </a:spcBef>
              <a:spcAft>
                <a:spcPct val="0"/>
              </a:spcAft>
              <a:buFont typeface="Arial" charset="0"/>
              <a:buNone/>
              <a:defRPr sz="1800" b="0" i="0" kern="1200">
                <a:solidFill>
                  <a:schemeClr val="tx1"/>
                </a:solidFill>
                <a:latin typeface="Gill Sans Light"/>
                <a:ea typeface="ＭＳ Ｐゴシック" pitchFamily="-109" charset="-128"/>
                <a:cs typeface="Gill Sans Light"/>
              </a:defRPr>
            </a:lvl1pPr>
            <a:lvl2pPr marL="263519" indent="-206370" algn="l" rtl="0" eaLnBrk="0" fontAlgn="base" hangingPunct="0">
              <a:spcBef>
                <a:spcPct val="20000"/>
              </a:spcBef>
              <a:spcAft>
                <a:spcPct val="0"/>
              </a:spcAft>
              <a:buFont typeface="Arial" charset="0"/>
              <a:buChar char="–"/>
              <a:defRPr sz="1800" b="0" i="0" kern="1200">
                <a:solidFill>
                  <a:schemeClr val="tx1"/>
                </a:solidFill>
                <a:latin typeface="Gill Sans Light"/>
                <a:ea typeface="ＭＳ Ｐゴシック" pitchFamily="-109" charset="-128"/>
                <a:cs typeface="Gill Sans Light"/>
              </a:defRPr>
            </a:lvl2pPr>
            <a:lvl3pPr marL="450839" indent="-182558" algn="l" rtl="0" eaLnBrk="0" fontAlgn="base" hangingPunct="0">
              <a:spcBef>
                <a:spcPct val="20000"/>
              </a:spcBef>
              <a:spcAft>
                <a:spcPct val="0"/>
              </a:spcAft>
              <a:buFont typeface="Arial" charset="0"/>
              <a:buChar char="•"/>
              <a:defRPr sz="1800" b="0" i="0" kern="1200">
                <a:solidFill>
                  <a:schemeClr val="tx1"/>
                </a:solidFill>
                <a:latin typeface="Gill Sans Light"/>
                <a:ea typeface="ＭＳ Ｐゴシック" pitchFamily="-109" charset="-128"/>
                <a:cs typeface="Gill Sans Light"/>
              </a:defRPr>
            </a:lvl3pPr>
            <a:lvl4pPr marL="1600160" indent="-228594" algn="l" rtl="0" eaLnBrk="0" fontAlgn="base" hangingPunct="0">
              <a:spcBef>
                <a:spcPct val="20000"/>
              </a:spcBef>
              <a:spcAft>
                <a:spcPct val="0"/>
              </a:spcAft>
              <a:buFont typeface="Arial" charset="0"/>
              <a:buChar char="–"/>
              <a:defRPr sz="1200" b="0" i="0" kern="1200">
                <a:solidFill>
                  <a:schemeClr val="tx1"/>
                </a:solidFill>
                <a:latin typeface="Gill Sans Light"/>
                <a:ea typeface="ＭＳ Ｐゴシック" pitchFamily="-109" charset="-128"/>
                <a:cs typeface="Gill Sans Light"/>
              </a:defRPr>
            </a:lvl4pPr>
            <a:lvl5pPr marL="2057349" indent="-228594" algn="l" rtl="0" eaLnBrk="0" fontAlgn="base" hangingPunct="0">
              <a:spcBef>
                <a:spcPct val="20000"/>
              </a:spcBef>
              <a:spcAft>
                <a:spcPct val="0"/>
              </a:spcAft>
              <a:buFont typeface="Arial" charset="0"/>
              <a:buChar char="»"/>
              <a:defRPr sz="1200" b="0" i="0" kern="1200">
                <a:solidFill>
                  <a:schemeClr val="tx1"/>
                </a:solidFill>
                <a:latin typeface="Gill Sans Light"/>
                <a:ea typeface="ＭＳ Ｐゴシック" pitchFamily="-109" charset="-128"/>
                <a:cs typeface="Gill Sans Light"/>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GB" altLang="en-US" sz="1400" b="1" dirty="0">
                <a:solidFill>
                  <a:schemeClr val="accent4">
                    <a:lumMod val="50000"/>
                  </a:schemeClr>
                </a:solidFill>
                <a:latin typeface="+mn-lt"/>
                <a:ea typeface="ＭＳ Ｐゴシック" charset="-128"/>
              </a:rPr>
              <a:t>Programmatic Issuance for 3 bonds over 18 months</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First bond requires pre-issuance verification and after the bond is issued, post-issuance verification is conducted</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Second bond requires only provision of bond details for Certification</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Third bond requires only provision of bond details for Certification</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Annual verification covers all of the bonds and the overall programme</a:t>
            </a:r>
          </a:p>
          <a:p>
            <a:pPr marL="342891" indent="-342891" eaLnBrk="1" hangingPunct="1">
              <a:buFont typeface="Arial" charset="0"/>
              <a:buChar char="•"/>
            </a:pPr>
            <a:endParaRPr lang="en-GB" altLang="en-US" sz="1400" dirty="0">
              <a:solidFill>
                <a:schemeClr val="accent4">
                  <a:lumMod val="50000"/>
                </a:schemeClr>
              </a:solidFill>
              <a:latin typeface="+mn-lt"/>
              <a:ea typeface="ＭＳ Ｐゴシック" charset="-128"/>
            </a:endParaRPr>
          </a:p>
          <a:p>
            <a:pPr marL="342891" indent="-342891" eaLnBrk="1" hangingPunct="1">
              <a:buFont typeface="Arial" charset="0"/>
              <a:buChar char="•"/>
            </a:pPr>
            <a:endParaRPr lang="en-GB" altLang="en-US" sz="1400" dirty="0">
              <a:solidFill>
                <a:schemeClr val="accent4">
                  <a:lumMod val="50000"/>
                </a:schemeClr>
              </a:solidFill>
              <a:latin typeface="+mn-lt"/>
              <a:ea typeface="ＭＳ Ｐゴシック" charset="-128"/>
            </a:endParaRPr>
          </a:p>
        </p:txBody>
      </p:sp>
      <p:cxnSp>
        <p:nvCxnSpPr>
          <p:cNvPr id="9" name="Straight Connector 8">
            <a:extLst>
              <a:ext uri="{FF2B5EF4-FFF2-40B4-BE49-F238E27FC236}">
                <a16:creationId xmlns:a16="http://schemas.microsoft.com/office/drawing/2014/main" id="{DFF43E9F-360A-1540-B22C-30E0D01CC356}"/>
              </a:ext>
            </a:extLst>
          </p:cNvPr>
          <p:cNvCxnSpPr>
            <a:cxnSpLocks/>
          </p:cNvCxnSpPr>
          <p:nvPr/>
        </p:nvCxnSpPr>
        <p:spPr>
          <a:xfrm>
            <a:off x="720075" y="2276872"/>
            <a:ext cx="759634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37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a:t>
            </a:r>
            <a:r>
              <a:rPr lang="en-US" altLang="en-US" sz="3600" dirty="0">
                <a:solidFill>
                  <a:schemeClr val="tx1"/>
                </a:solidFill>
                <a:latin typeface="+mj-lt"/>
                <a:ea typeface="+mj-ea"/>
                <a:cs typeface="+mj-cs"/>
              </a:rPr>
              <a:t>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53EA1063-C281-1448-8CEE-AC371BC88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141" y="2640739"/>
            <a:ext cx="1379283" cy="1507413"/>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64149"/>
            <a:ext cx="5508109"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altLang="en-US" sz="1400" b="1" dirty="0">
                <a:latin typeface="+mn-lt"/>
                <a:ea typeface="+mn-ea"/>
                <a:cs typeface="+mn-cs"/>
                <a:hlinkClick r:id="rId4"/>
              </a:rPr>
              <a:t>New York Metropolitan Transport Authority</a:t>
            </a:r>
            <a:r>
              <a:rPr lang="en-GB" altLang="en-US" sz="1400" b="1" dirty="0">
                <a:latin typeface="+mn-lt"/>
                <a:ea typeface="+mn-ea"/>
                <a:cs typeface="+mn-cs"/>
              </a:rPr>
              <a:t>, New York</a:t>
            </a:r>
          </a:p>
          <a:p>
            <a:pPr eaLnBrk="1" hangingPunct="1">
              <a:lnSpc>
                <a:spcPct val="90000"/>
              </a:lnSpc>
            </a:pPr>
            <a:r>
              <a:rPr lang="en-GB" altLang="en-US" sz="1400" b="1" dirty="0">
                <a:latin typeface="+mn-lt"/>
                <a:ea typeface="+mn-ea"/>
                <a:cs typeface="+mn-cs"/>
              </a:rPr>
              <a:t>8 bonds to date – total USD 5,727 million</a:t>
            </a:r>
          </a:p>
          <a:p>
            <a:pPr eaLnBrk="1" hangingPunct="1">
              <a:lnSpc>
                <a:spcPct val="90000"/>
              </a:lnSpc>
            </a:pPr>
            <a:endParaRPr lang="en-GB" altLang="en-US" sz="1400" b="1" dirty="0">
              <a:latin typeface="+mn-lt"/>
              <a:ea typeface="+mn-ea"/>
              <a:cs typeface="+mn-cs"/>
            </a:endParaRP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Our biggest Programmatic Issuer so far, the New York authority oversees a large transport system. They began their Programmatic bond issuance in February 2016.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proceeds finance their operations and investment of the New York subway network, which is automatically eligible under the Low Carbon Transport Criteria.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NY MTA has an extensive debt issuance programme. Programmatic Certification is applied to only a portion of their overall debt raising, existing alongside their traditional ‘vanilla’ bonds. </a:t>
            </a:r>
          </a:p>
        </p:txBody>
      </p:sp>
    </p:spTree>
    <p:extLst>
      <p:ext uri="{BB962C8B-B14F-4D97-AF65-F5344CB8AC3E}">
        <p14:creationId xmlns:p14="http://schemas.microsoft.com/office/powerpoint/2010/main" val="362857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automatically generated">
            <a:extLst>
              <a:ext uri="{FF2B5EF4-FFF2-40B4-BE49-F238E27FC236}">
                <a16:creationId xmlns:a16="http://schemas.microsoft.com/office/drawing/2014/main" id="{31DE6E0E-1C5C-714D-B412-562AA8958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038" y="2564904"/>
            <a:ext cx="1326386" cy="172819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85718" y="2489329"/>
            <a:ext cx="5514474" cy="3459951"/>
          </a:xfrm>
        </p:spPr>
        <p:txBody>
          <a:bodyPr vert="horz" lIns="91440" tIns="45720" rIns="91440" bIns="45720" numCol="1" spcCol="180000" rtlCol="0" anchorCtr="0" compatLnSpc="1">
            <a:prstTxWarp prst="textNoShape">
              <a:avLst/>
            </a:prstTxWarp>
            <a:noAutofit/>
          </a:bodyPr>
          <a:lstStyle/>
          <a:p>
            <a:pPr eaLnBrk="1" hangingPunct="1">
              <a:lnSpc>
                <a:spcPct val="90000"/>
              </a:lnSpc>
            </a:pPr>
            <a:r>
              <a:rPr lang="en-GB" altLang="en-US" sz="1400" b="1" dirty="0">
                <a:latin typeface="+mn-lt"/>
                <a:ea typeface="+mn-ea"/>
                <a:cs typeface="+mn-cs"/>
                <a:hlinkClick r:id="rId4"/>
              </a:rPr>
              <a:t>New York State Housing Finance Agency</a:t>
            </a:r>
            <a:r>
              <a:rPr lang="en-GB" altLang="en-US" sz="1400" b="1" dirty="0">
                <a:latin typeface="+mn-lt"/>
                <a:ea typeface="+mn-ea"/>
                <a:cs typeface="+mn-cs"/>
              </a:rPr>
              <a:t>, USA</a:t>
            </a:r>
          </a:p>
          <a:p>
            <a:pPr eaLnBrk="1" hangingPunct="1">
              <a:lnSpc>
                <a:spcPct val="90000"/>
              </a:lnSpc>
            </a:pPr>
            <a:r>
              <a:rPr lang="en-GB" altLang="en-US" sz="1400" b="1" dirty="0">
                <a:latin typeface="+mn-lt"/>
                <a:ea typeface="+mn-ea"/>
                <a:cs typeface="+mn-cs"/>
              </a:rPr>
              <a:t>10 bonds so far – USD 998.5 million</a:t>
            </a:r>
          </a:p>
          <a:p>
            <a:pPr eaLnBrk="1" hangingPunct="1">
              <a:lnSpc>
                <a:spcPct val="90000"/>
              </a:lnSpc>
              <a:spcBef>
                <a:spcPts val="600"/>
              </a:spcBef>
              <a:spcAft>
                <a:spcPts val="600"/>
              </a:spcAft>
            </a:pPr>
            <a:endParaRPr lang="en-GB" altLang="en-US" sz="1400" b="1" dirty="0">
              <a:latin typeface="+mn-lt"/>
              <a:ea typeface="+mn-ea"/>
              <a:cs typeface="+mn-cs"/>
            </a:endParaRP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HFA finances development of affordable housing in New York State by New York State Homes and Community Renewal.</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In 2016, they announced a Green Bond Programme which will finance their future housing projects, with units meeting certain energy efficient thresholds.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HFA have received Programmatic Certification for future buildings. Any of their future bonds financing buildings that meet the Low Carbon Buildings Criteria will be Certified.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So far, these bonds have contributed to financing several thousand housing units. They have plans to continue issuing Certified Bonds at the rate of several a year.</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189623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automatically generated">
            <a:extLst>
              <a:ext uri="{FF2B5EF4-FFF2-40B4-BE49-F238E27FC236}">
                <a16:creationId xmlns:a16="http://schemas.microsoft.com/office/drawing/2014/main" id="{22408711-7D9D-4F28-9B03-530609322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542" y="2664149"/>
            <a:ext cx="1474882" cy="1023915"/>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85718" y="2664149"/>
            <a:ext cx="5442466"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altLang="en-US" sz="1400" b="1" dirty="0">
                <a:latin typeface="+mn-lt"/>
                <a:ea typeface="+mn-ea"/>
                <a:cs typeface="+mn-cs"/>
                <a:hlinkClick r:id="rId4"/>
              </a:rPr>
              <a:t>SNCF Réseau</a:t>
            </a:r>
            <a:r>
              <a:rPr lang="en-GB" altLang="en-US" sz="1400" b="1" dirty="0">
                <a:latin typeface="+mn-lt"/>
                <a:ea typeface="+mn-ea"/>
                <a:cs typeface="+mn-cs"/>
              </a:rPr>
              <a:t>, France</a:t>
            </a:r>
          </a:p>
          <a:p>
            <a:pPr eaLnBrk="1" hangingPunct="1">
              <a:lnSpc>
                <a:spcPct val="90000"/>
              </a:lnSpc>
            </a:pPr>
            <a:r>
              <a:rPr lang="en-GB" altLang="en-US" sz="1400" b="1" dirty="0">
                <a:latin typeface="+mn-lt"/>
                <a:ea typeface="+mn-ea"/>
                <a:cs typeface="+mn-cs"/>
              </a:rPr>
              <a:t>4 bonds to date – EUR 3,150 million</a:t>
            </a:r>
          </a:p>
          <a:p>
            <a:pPr eaLnBrk="1" hangingPunct="1">
              <a:lnSpc>
                <a:spcPct val="90000"/>
              </a:lnSpc>
            </a:pPr>
            <a:endParaRPr lang="en-GB" altLang="en-US" sz="1400" b="1" dirty="0">
              <a:latin typeface="+mn-lt"/>
              <a:ea typeface="+mn-ea"/>
              <a:cs typeface="+mn-cs"/>
            </a:endParaRP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SNCF </a:t>
            </a:r>
            <a:r>
              <a:rPr lang="fr-FR" altLang="en-US" sz="1400" dirty="0">
                <a:latin typeface="+mn-lt"/>
                <a:ea typeface="+mn-ea"/>
                <a:cs typeface="+mn-cs"/>
              </a:rPr>
              <a:t>Réseau</a:t>
            </a:r>
            <a:r>
              <a:rPr lang="en-GB" altLang="en-US" sz="1400" dirty="0">
                <a:latin typeface="+mn-lt"/>
                <a:ea typeface="+mn-ea"/>
                <a:cs typeface="+mn-cs"/>
              </a:rPr>
              <a:t> manages the rail network infrastructure across France, including 35,000 km of track.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network supports electric passenger trains which is eligible for Certification under the Low Carbon Transport Criteria.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They undertook Programmatic Certification in November 2016 for investment in new railway infrastructure and maintenance operations, the first French green bond issuer to adopt the PC process. </a:t>
            </a:r>
          </a:p>
        </p:txBody>
      </p:sp>
    </p:spTree>
    <p:extLst>
      <p:ext uri="{BB962C8B-B14F-4D97-AF65-F5344CB8AC3E}">
        <p14:creationId xmlns:p14="http://schemas.microsoft.com/office/powerpoint/2010/main" val="145877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1564</Words>
  <Application>Microsoft Macintosh PowerPoint</Application>
  <PresentationFormat>On-screen Show (4:3)</PresentationFormat>
  <Paragraphs>143</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Gill Sans</vt:lpstr>
      <vt:lpstr>Gill Sans Light</vt:lpstr>
      <vt:lpstr>Helvetica Neue</vt:lpstr>
      <vt:lpstr>Times New Roman</vt:lpstr>
      <vt:lpstr>Office Theme</vt:lpstr>
      <vt:lpstr>An Introduction to Climate Bonds Programmatic Certification Process</vt:lpstr>
      <vt:lpstr>What is Programmatic Certification?</vt:lpstr>
      <vt:lpstr>Programmatic Certification – who is it for?</vt:lpstr>
      <vt:lpstr>How Programmatic Certification Works</vt:lpstr>
      <vt:lpstr>Programmatic Certification – Differences Compared</vt:lpstr>
      <vt:lpstr>Programmatic Certification Streamlines Basic Certification</vt:lpstr>
      <vt:lpstr>Programmatic Issuance – Case Studies</vt:lpstr>
      <vt:lpstr>Programmatic Issuance – Case Studies</vt:lpstr>
      <vt:lpstr>Programmatic Issuance – Case Studies</vt:lpstr>
      <vt:lpstr>Programmatic Issuance – Case Studies</vt:lpstr>
      <vt:lpstr>Programmatic Issuance – Case Studies</vt:lpstr>
      <vt:lpstr>Programmatic Issuance – Case Studies</vt:lpstr>
      <vt:lpstr>Programmatic Issuance – Case Studies</vt:lpstr>
      <vt:lpstr>Programmatic Issuance – Case Studies</vt:lpstr>
      <vt:lpstr>Summary </vt:lpstr>
      <vt:lpstr>To find out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Introduction to Climate Bonds Programmatic Certification</dc:title>
  <dc:creator>Fatin, Leena F (PG/T - Centre Env &amp; Sustain)</dc:creator>
  <cp:lastModifiedBy>Fatin, Leena (PG/T - Centre Env &amp; Sustain)</cp:lastModifiedBy>
  <cp:revision>30</cp:revision>
  <cp:lastPrinted>2018-12-10T17:39:43Z</cp:lastPrinted>
  <dcterms:created xsi:type="dcterms:W3CDTF">2018-12-06T18:55:49Z</dcterms:created>
  <dcterms:modified xsi:type="dcterms:W3CDTF">2019-01-30T17:08:46Z</dcterms:modified>
</cp:coreProperties>
</file>