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600" r:id="rId2"/>
    <p:sldId id="591" r:id="rId3"/>
    <p:sldId id="612" r:id="rId4"/>
    <p:sldId id="595" r:id="rId5"/>
    <p:sldId id="615" r:id="rId6"/>
    <p:sldId id="608" r:id="rId7"/>
    <p:sldId id="614" r:id="rId8"/>
    <p:sldId id="593" r:id="rId9"/>
    <p:sldId id="603" r:id="rId10"/>
    <p:sldId id="599" r:id="rId11"/>
    <p:sldId id="598" r:id="rId12"/>
    <p:sldId id="602" r:id="rId13"/>
    <p:sldId id="604" r:id="rId14"/>
    <p:sldId id="606" r:id="rId15"/>
    <p:sldId id="601" r:id="rId16"/>
    <p:sldId id="613" r:id="rId17"/>
    <p:sldId id="607" r:id="rId18"/>
    <p:sldId id="609" r:id="rId19"/>
  </p:sldIdLst>
  <p:sldSz cx="9144000" cy="6858000" type="screen4x3"/>
  <p:notesSz cx="6669088" cy="9926638"/>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userDrawn="1">
          <p15:clr>
            <a:srgbClr val="A4A3A4"/>
          </p15:clr>
        </p15:guide>
        <p15:guide id="2" pos="151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stine" initials="J" lastIdx="3" clrIdx="0"/>
  <p:cmAuthor id="1" name="Rob Fowler" initials="RF" lastIdx="4" clrIdx="1"/>
  <p:cmAuthor id="2" name="Car M" initials="CM" lastIdx="18" clrIdx="2">
    <p:extLst>
      <p:ext uri="{19B8F6BF-5375-455C-9EA6-DF929625EA0E}">
        <p15:presenceInfo xmlns:p15="http://schemas.microsoft.com/office/powerpoint/2012/main" userId="24ebd35ba7434b4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3"/>
    <a:srgbClr val="3C3D8C"/>
    <a:srgbClr val="4748AA"/>
    <a:srgbClr val="7F68A8"/>
    <a:srgbClr val="9B93C1"/>
    <a:srgbClr val="5E699B"/>
    <a:srgbClr val="525AB2"/>
    <a:srgbClr val="778AAF"/>
    <a:srgbClr val="88932E"/>
    <a:srgbClr val="57AD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74" autoAdjust="0"/>
    <p:restoredTop sz="90415" autoAdjust="0"/>
  </p:normalViewPr>
  <p:slideViewPr>
    <p:cSldViewPr>
      <p:cViewPr varScale="1">
        <p:scale>
          <a:sx n="112" d="100"/>
          <a:sy n="112" d="100"/>
        </p:scale>
        <p:origin x="1952" y="192"/>
      </p:cViewPr>
      <p:guideLst>
        <p:guide orient="horz" pos="2160"/>
        <p:guide pos="1519"/>
      </p:guideLst>
    </p:cSldViewPr>
  </p:slideViewPr>
  <p:notesTextViewPr>
    <p:cViewPr>
      <p:scale>
        <a:sx n="1" d="1"/>
        <a:sy n="1" d="1"/>
      </p:scale>
      <p:origin x="0" y="0"/>
    </p:cViewPr>
  </p:notesTextViewPr>
  <p:sorterViewPr>
    <p:cViewPr>
      <p:scale>
        <a:sx n="150" d="100"/>
        <a:sy n="150" d="100"/>
      </p:scale>
      <p:origin x="0" y="572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2" Type="http://schemas.openxmlformats.org/officeDocument/2006/relationships/hyperlink" Target="http://www.climatebonds.net/" TargetMode="External"/><Relationship Id="rId1" Type="http://schemas.openxmlformats.org/officeDocument/2006/relationships/image" Target="../media/image24.png"/></Relationships>
</file>

<file path=ppt/diagrams/_rels/drawing1.xml.rels><?xml version="1.0" encoding="UTF-8" standalone="yes"?>
<Relationships xmlns="http://schemas.openxmlformats.org/package/2006/relationships"><Relationship Id="rId2" Type="http://schemas.openxmlformats.org/officeDocument/2006/relationships/hyperlink" Target="http://www.climatebonds.net/" TargetMode="External"/><Relationship Id="rId1"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FB1F52-73CF-314E-960A-EFED8333DEEA}" type="doc">
      <dgm:prSet loTypeId="urn:microsoft.com/office/officeart/2008/layout/CircularPictureCallout" loCatId="pyramid" qsTypeId="urn:microsoft.com/office/officeart/2005/8/quickstyle/simple1" qsCatId="simple" csTypeId="urn:microsoft.com/office/officeart/2005/8/colors/accent4_5" csCatId="accent4" phldr="1"/>
      <dgm:spPr/>
      <dgm:t>
        <a:bodyPr/>
        <a:lstStyle/>
        <a:p>
          <a:endParaRPr lang="en-US"/>
        </a:p>
      </dgm:t>
    </dgm:pt>
    <dgm:pt modelId="{5A325CD2-12F1-0545-849E-6345DDEBFFE8}">
      <dgm:prSet custT="1"/>
      <dgm:spPr/>
      <dgm:t>
        <a:bodyPr/>
        <a:lstStyle/>
        <a:p>
          <a:r>
            <a:rPr lang="en-GB" sz="1200" b="1" i="0" dirty="0">
              <a:solidFill>
                <a:srgbClr val="3C3D8C"/>
              </a:solidFill>
            </a:rPr>
            <a:t>Streamlined process for repeat or multiple green bond issuers  </a:t>
          </a:r>
          <a:endParaRPr lang="en-GB" sz="1200" b="1" dirty="0">
            <a:solidFill>
              <a:srgbClr val="3C3D8C"/>
            </a:solidFill>
          </a:endParaRPr>
        </a:p>
      </dgm:t>
    </dgm:pt>
    <dgm:pt modelId="{74DFEF96-BB10-D249-8C84-07AE7F302F57}" type="parTrans" cxnId="{E890B2CA-9186-4345-893B-F699A5420A5C}">
      <dgm:prSet/>
      <dgm:spPr/>
      <dgm:t>
        <a:bodyPr/>
        <a:lstStyle/>
        <a:p>
          <a:endParaRPr lang="en-US"/>
        </a:p>
      </dgm:t>
    </dgm:pt>
    <dgm:pt modelId="{F2F4334D-BBA4-6F4C-80AD-9A6841BB6DB4}" type="sibTrans" cxnId="{E890B2CA-9186-4345-893B-F699A5420A5C}">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a:p>
      </dgm:t>
    </dgm:pt>
    <dgm:pt modelId="{A27766E3-D5AC-1D47-9398-5A8FB035613C}">
      <dgm:prSet custT="1"/>
      <dgm:spPr/>
      <dgm:t>
        <a:bodyPr/>
        <a:lstStyle/>
        <a:p>
          <a:r>
            <a:rPr lang="en-GB" sz="1200" b="0" i="0"/>
            <a:t>Maintains existing rigour of Certification against Climate Bonds Standard </a:t>
          </a:r>
          <a:endParaRPr lang="en-US" sz="1200" dirty="0"/>
        </a:p>
      </dgm:t>
    </dgm:pt>
    <dgm:pt modelId="{75854076-1B54-3843-88BB-96FE21901389}" type="parTrans" cxnId="{F86FEB85-00C9-8E4A-9EAB-4A2AA37E9F5C}">
      <dgm:prSet/>
      <dgm:spPr/>
      <dgm:t>
        <a:bodyPr/>
        <a:lstStyle/>
        <a:p>
          <a:endParaRPr lang="en-US"/>
        </a:p>
      </dgm:t>
    </dgm:pt>
    <dgm:pt modelId="{F7F6969E-1F53-0048-9373-00F9F6193963}" type="sibTrans" cxnId="{F86FEB85-00C9-8E4A-9EAB-4A2AA37E9F5C}">
      <dgm:prSet/>
      <dgm:spPr/>
      <dgm:t>
        <a:bodyPr/>
        <a:lstStyle/>
        <a:p>
          <a:endParaRPr lang="en-US"/>
        </a:p>
      </dgm:t>
    </dgm:pt>
    <dgm:pt modelId="{FCF7C357-DABE-0B47-9CA3-41965FB2C976}">
      <dgm:prSet custT="1"/>
      <dgm:spPr/>
      <dgm:t>
        <a:bodyPr/>
        <a:lstStyle/>
        <a:p>
          <a:r>
            <a:rPr lang="en-GB" sz="1200" b="0" i="0"/>
            <a:t>Now established in the market and currently in use by 12 large issuers since launch in 2016 </a:t>
          </a:r>
          <a:endParaRPr lang="en-US" sz="1200" dirty="0"/>
        </a:p>
      </dgm:t>
    </dgm:pt>
    <dgm:pt modelId="{89EE6D4A-CD3E-8942-A7E5-D40AECF0C982}" type="parTrans" cxnId="{4E172886-401E-9E4F-8F1A-8E33DD6DA1C5}">
      <dgm:prSet/>
      <dgm:spPr/>
      <dgm:t>
        <a:bodyPr/>
        <a:lstStyle/>
        <a:p>
          <a:endParaRPr lang="en-US"/>
        </a:p>
      </dgm:t>
    </dgm:pt>
    <dgm:pt modelId="{F6A299EC-FFE8-6643-A0D0-2A4C290ACCA7}" type="sibTrans" cxnId="{4E172886-401E-9E4F-8F1A-8E33DD6DA1C5}">
      <dgm:prSet/>
      <dgm:spPr/>
      <dgm:t>
        <a:bodyPr/>
        <a:lstStyle/>
        <a:p>
          <a:endParaRPr lang="en-US"/>
        </a:p>
      </dgm:t>
    </dgm:pt>
    <dgm:pt modelId="{3DE08707-A56F-9746-8D5F-94C5E91D6625}">
      <dgm:prSet custT="1"/>
      <dgm:spPr/>
      <dgm:t>
        <a:bodyPr/>
        <a:lstStyle/>
        <a:p>
          <a:r>
            <a:rPr lang="en-GB" sz="1200" b="0" i="0" dirty="0"/>
            <a:t>Further information available at:</a:t>
          </a:r>
          <a:r>
            <a:rPr lang="en-US" sz="1050" b="0" i="0" dirty="0">
              <a:hlinkClick xmlns:r="http://schemas.openxmlformats.org/officeDocument/2006/relationships" r:id="rId2">
                <a:extLst>
                  <a:ext uri="{A12FA001-AC4F-418D-AE19-62706E023703}">
                    <ahyp:hlinkClr xmlns:ahyp="http://schemas.microsoft.com/office/drawing/2018/hyperlinkcolor" val="tx"/>
                  </a:ext>
                </a:extLst>
              </a:hlinkClick>
            </a:rPr>
            <a:t>https://www.climatebonds.net/programmatic-certification</a:t>
          </a:r>
          <a:endParaRPr lang="en-US" sz="1050" dirty="0"/>
        </a:p>
      </dgm:t>
    </dgm:pt>
    <dgm:pt modelId="{1EF27C0B-2B82-4B42-8E40-376896B7AE26}" type="parTrans" cxnId="{51FFA628-DB95-0249-A829-7B4F0EED9C34}">
      <dgm:prSet/>
      <dgm:spPr/>
      <dgm:t>
        <a:bodyPr/>
        <a:lstStyle/>
        <a:p>
          <a:endParaRPr lang="en-US"/>
        </a:p>
      </dgm:t>
    </dgm:pt>
    <dgm:pt modelId="{47E6C5D6-326D-F348-A5F5-CCB8CE53729D}" type="sibTrans" cxnId="{51FFA628-DB95-0249-A829-7B4F0EED9C34}">
      <dgm:prSet/>
      <dgm:spPr/>
      <dgm:t>
        <a:bodyPr/>
        <a:lstStyle/>
        <a:p>
          <a:endParaRPr lang="en-US"/>
        </a:p>
      </dgm:t>
    </dgm:pt>
    <dgm:pt modelId="{48C36D79-0344-D646-88B9-928E949254DF}">
      <dgm:prSet custT="1"/>
      <dgm:spPr/>
      <dgm:t>
        <a:bodyPr/>
        <a:lstStyle/>
        <a:p>
          <a:r>
            <a:rPr lang="en-GB" sz="1200" b="0" i="0"/>
            <a:t>Individual briefings available from Climate Bonds Certification team</a:t>
          </a:r>
          <a:endParaRPr lang="en-US" sz="1200" dirty="0"/>
        </a:p>
      </dgm:t>
    </dgm:pt>
    <dgm:pt modelId="{01377DAA-E36B-1846-8BD3-F27A623D1AA0}" type="parTrans" cxnId="{DC49EA58-0747-CF4F-A091-405BD2058369}">
      <dgm:prSet/>
      <dgm:spPr/>
      <dgm:t>
        <a:bodyPr/>
        <a:lstStyle/>
        <a:p>
          <a:endParaRPr lang="en-US"/>
        </a:p>
      </dgm:t>
    </dgm:pt>
    <dgm:pt modelId="{AA2E801B-6D78-8046-9E9B-171CD8E9D499}" type="sibTrans" cxnId="{DC49EA58-0747-CF4F-A091-405BD2058369}">
      <dgm:prSet/>
      <dgm:spPr/>
      <dgm:t>
        <a:bodyPr/>
        <a:lstStyle/>
        <a:p>
          <a:endParaRPr lang="en-US"/>
        </a:p>
      </dgm:t>
    </dgm:pt>
    <dgm:pt modelId="{805C942A-6E19-2D44-A5EC-38991DF8DC98}" type="pres">
      <dgm:prSet presAssocID="{45FB1F52-73CF-314E-960A-EFED8333DEEA}" presName="Name0" presStyleCnt="0">
        <dgm:presLayoutVars>
          <dgm:chMax val="7"/>
          <dgm:chPref val="7"/>
          <dgm:dir/>
        </dgm:presLayoutVars>
      </dgm:prSet>
      <dgm:spPr/>
    </dgm:pt>
    <dgm:pt modelId="{AA1C2297-ADCD-6E40-99F8-91E082A51545}" type="pres">
      <dgm:prSet presAssocID="{45FB1F52-73CF-314E-960A-EFED8333DEEA}" presName="Name1" presStyleCnt="0"/>
      <dgm:spPr/>
    </dgm:pt>
    <dgm:pt modelId="{61168619-8164-EE43-B214-D21A1F14730D}" type="pres">
      <dgm:prSet presAssocID="{F2F4334D-BBA4-6F4C-80AD-9A6841BB6DB4}" presName="picture_1" presStyleCnt="0"/>
      <dgm:spPr/>
    </dgm:pt>
    <dgm:pt modelId="{D144D270-CCA2-6F48-93A5-2DAB008F633A}" type="pres">
      <dgm:prSet presAssocID="{F2F4334D-BBA4-6F4C-80AD-9A6841BB6DB4}" presName="pictureRepeatNode" presStyleLbl="alignImgPlace1" presStyleIdx="0" presStyleCnt="5" custScaleX="75706" custScaleY="79628" custLinFactNeighborY="1265"/>
      <dgm:spPr/>
    </dgm:pt>
    <dgm:pt modelId="{F147A75E-22D8-894D-8413-F49C42701EAA}" type="pres">
      <dgm:prSet presAssocID="{5A325CD2-12F1-0545-849E-6345DDEBFFE8}" presName="text_1" presStyleLbl="node1" presStyleIdx="0" presStyleCnt="0" custScaleX="99947" custScaleY="28805" custLinFactY="200000" custLinFactNeighborX="-956" custLinFactNeighborY="285130">
        <dgm:presLayoutVars>
          <dgm:bulletEnabled val="1"/>
        </dgm:presLayoutVars>
      </dgm:prSet>
      <dgm:spPr/>
    </dgm:pt>
    <dgm:pt modelId="{9350DD4D-CCDD-2841-936F-666A64A7544A}" type="pres">
      <dgm:prSet presAssocID="{F7F6969E-1F53-0048-9373-00F9F6193963}" presName="picture_2" presStyleCnt="0"/>
      <dgm:spPr/>
    </dgm:pt>
    <dgm:pt modelId="{A1CB4FF0-B634-0145-9A23-5BA50BC6F5E5}" type="pres">
      <dgm:prSet presAssocID="{F7F6969E-1F53-0048-9373-00F9F6193963}" presName="pictureRepeatNode" presStyleLbl="alignImgPlace1" presStyleIdx="1" presStyleCnt="5"/>
      <dgm:spPr/>
    </dgm:pt>
    <dgm:pt modelId="{C9EE05FD-C546-2042-8419-71EC8BD41753}" type="pres">
      <dgm:prSet presAssocID="{A27766E3-D5AC-1D47-9398-5A8FB035613C}" presName="line_2" presStyleLbl="parChTrans1D1" presStyleIdx="0" presStyleCnt="4" custFlipVert="0" custSzY="45720" custScaleX="47610" custLinFactNeighborX="8983" custLinFactNeighborY="1733"/>
      <dgm:spPr>
        <a:ln>
          <a:noFill/>
        </a:ln>
      </dgm:spPr>
    </dgm:pt>
    <dgm:pt modelId="{CBFDF493-76DD-CD4E-B0CE-B6F0836138D4}" type="pres">
      <dgm:prSet presAssocID="{A27766E3-D5AC-1D47-9398-5A8FB035613C}" presName="textparent_2" presStyleLbl="node1" presStyleIdx="0" presStyleCnt="0"/>
      <dgm:spPr/>
    </dgm:pt>
    <dgm:pt modelId="{511B87D2-F87C-A34B-91F3-173E20B3B7C5}" type="pres">
      <dgm:prSet presAssocID="{A27766E3-D5AC-1D47-9398-5A8FB035613C}" presName="text_2" presStyleLbl="revTx" presStyleIdx="0" presStyleCnt="4">
        <dgm:presLayoutVars>
          <dgm:bulletEnabled val="1"/>
        </dgm:presLayoutVars>
      </dgm:prSet>
      <dgm:spPr/>
    </dgm:pt>
    <dgm:pt modelId="{4E8E3274-7598-E84E-A6D2-B18D1BE73CAD}" type="pres">
      <dgm:prSet presAssocID="{F6A299EC-FFE8-6643-A0D0-2A4C290ACCA7}" presName="picture_3" presStyleCnt="0"/>
      <dgm:spPr/>
    </dgm:pt>
    <dgm:pt modelId="{C056F602-D3A7-7949-8DDA-8AFE20307220}" type="pres">
      <dgm:prSet presAssocID="{F6A299EC-FFE8-6643-A0D0-2A4C290ACCA7}" presName="pictureRepeatNode" presStyleLbl="alignImgPlace1" presStyleIdx="2" presStyleCnt="5"/>
      <dgm:spPr/>
    </dgm:pt>
    <dgm:pt modelId="{E9046F01-271B-064C-86D4-B6D4B6319B35}" type="pres">
      <dgm:prSet presAssocID="{FCF7C357-DABE-0B47-9CA3-41965FB2C976}" presName="line_3" presStyleLbl="parChTrans1D1" presStyleIdx="1" presStyleCnt="4"/>
      <dgm:spPr>
        <a:ln>
          <a:noFill/>
        </a:ln>
      </dgm:spPr>
    </dgm:pt>
    <dgm:pt modelId="{8A8C9CF6-2984-944A-88AF-8D319BF8C898}" type="pres">
      <dgm:prSet presAssocID="{FCF7C357-DABE-0B47-9CA3-41965FB2C976}" presName="textparent_3" presStyleLbl="node1" presStyleIdx="0" presStyleCnt="0"/>
      <dgm:spPr/>
    </dgm:pt>
    <dgm:pt modelId="{822BD705-5D4D-0548-AEE5-6B88FD96BED8}" type="pres">
      <dgm:prSet presAssocID="{FCF7C357-DABE-0B47-9CA3-41965FB2C976}" presName="text_3" presStyleLbl="revTx" presStyleIdx="1" presStyleCnt="4">
        <dgm:presLayoutVars>
          <dgm:bulletEnabled val="1"/>
        </dgm:presLayoutVars>
      </dgm:prSet>
      <dgm:spPr/>
    </dgm:pt>
    <dgm:pt modelId="{8F94689D-C067-6042-B63A-7E7E14A30CBB}" type="pres">
      <dgm:prSet presAssocID="{47E6C5D6-326D-F348-A5F5-CCB8CE53729D}" presName="picture_4" presStyleCnt="0"/>
      <dgm:spPr/>
    </dgm:pt>
    <dgm:pt modelId="{6CE59C68-E6DF-0443-9B4B-94FEBC68FA67}" type="pres">
      <dgm:prSet presAssocID="{47E6C5D6-326D-F348-A5F5-CCB8CE53729D}" presName="pictureRepeatNode" presStyleLbl="alignImgPlace1" presStyleIdx="3" presStyleCnt="5"/>
      <dgm:spPr/>
    </dgm:pt>
    <dgm:pt modelId="{309C582B-C9B0-0941-ABD2-A92D8758FFBD}" type="pres">
      <dgm:prSet presAssocID="{3DE08707-A56F-9746-8D5F-94C5E91D6625}" presName="line_4" presStyleLbl="parChTrans1D1" presStyleIdx="2" presStyleCnt="4"/>
      <dgm:spPr>
        <a:ln>
          <a:noFill/>
        </a:ln>
      </dgm:spPr>
    </dgm:pt>
    <dgm:pt modelId="{5D729C01-F312-B545-B5D1-1A48FFC75F75}" type="pres">
      <dgm:prSet presAssocID="{3DE08707-A56F-9746-8D5F-94C5E91D6625}" presName="textparent_4" presStyleLbl="node1" presStyleIdx="0" presStyleCnt="0"/>
      <dgm:spPr/>
    </dgm:pt>
    <dgm:pt modelId="{E56D554A-B9E8-F94A-8C25-7BD2DA52F7B0}" type="pres">
      <dgm:prSet presAssocID="{3DE08707-A56F-9746-8D5F-94C5E91D6625}" presName="text_4" presStyleLbl="revTx" presStyleIdx="2" presStyleCnt="4">
        <dgm:presLayoutVars>
          <dgm:bulletEnabled val="1"/>
        </dgm:presLayoutVars>
      </dgm:prSet>
      <dgm:spPr/>
    </dgm:pt>
    <dgm:pt modelId="{598A81F6-C16C-354F-9743-0B2DC469E553}" type="pres">
      <dgm:prSet presAssocID="{AA2E801B-6D78-8046-9E9B-171CD8E9D499}" presName="picture_5" presStyleCnt="0"/>
      <dgm:spPr/>
    </dgm:pt>
    <dgm:pt modelId="{88A8B3DA-0927-344B-808A-F0A9ACF31009}" type="pres">
      <dgm:prSet presAssocID="{AA2E801B-6D78-8046-9E9B-171CD8E9D499}" presName="pictureRepeatNode" presStyleLbl="alignImgPlace1" presStyleIdx="4" presStyleCnt="5"/>
      <dgm:spPr/>
    </dgm:pt>
    <dgm:pt modelId="{AE5573BD-F0AB-D54A-9B56-85E045069EB1}" type="pres">
      <dgm:prSet presAssocID="{48C36D79-0344-D646-88B9-928E949254DF}" presName="line_5" presStyleLbl="parChTrans1D1" presStyleIdx="3" presStyleCnt="4"/>
      <dgm:spPr>
        <a:ln>
          <a:noFill/>
        </a:ln>
      </dgm:spPr>
    </dgm:pt>
    <dgm:pt modelId="{4C50304B-50F5-0F42-B6A6-0C9E1D4D8DAF}" type="pres">
      <dgm:prSet presAssocID="{48C36D79-0344-D646-88B9-928E949254DF}" presName="textparent_5" presStyleLbl="node1" presStyleIdx="0" presStyleCnt="0"/>
      <dgm:spPr/>
    </dgm:pt>
    <dgm:pt modelId="{89DA70B0-384D-4244-B7DD-FFF1E9924FC5}" type="pres">
      <dgm:prSet presAssocID="{48C36D79-0344-D646-88B9-928E949254DF}" presName="text_5" presStyleLbl="revTx" presStyleIdx="3" presStyleCnt="4">
        <dgm:presLayoutVars>
          <dgm:bulletEnabled val="1"/>
        </dgm:presLayoutVars>
      </dgm:prSet>
      <dgm:spPr/>
    </dgm:pt>
  </dgm:ptLst>
  <dgm:cxnLst>
    <dgm:cxn modelId="{4B44D412-32F4-0142-87D3-04F4EDF00082}" type="presOf" srcId="{45FB1F52-73CF-314E-960A-EFED8333DEEA}" destId="{805C942A-6E19-2D44-A5EC-38991DF8DC98}" srcOrd="0" destOrd="0" presId="urn:microsoft.com/office/officeart/2008/layout/CircularPictureCallout"/>
    <dgm:cxn modelId="{713DED18-7C67-024D-952D-61F582F05344}" type="presOf" srcId="{FCF7C357-DABE-0B47-9CA3-41965FB2C976}" destId="{822BD705-5D4D-0548-AEE5-6B88FD96BED8}" srcOrd="0" destOrd="0" presId="urn:microsoft.com/office/officeart/2008/layout/CircularPictureCallout"/>
    <dgm:cxn modelId="{51FFA628-DB95-0249-A829-7B4F0EED9C34}" srcId="{45FB1F52-73CF-314E-960A-EFED8333DEEA}" destId="{3DE08707-A56F-9746-8D5F-94C5E91D6625}" srcOrd="3" destOrd="0" parTransId="{1EF27C0B-2B82-4B42-8E40-376896B7AE26}" sibTransId="{47E6C5D6-326D-F348-A5F5-CCB8CE53729D}"/>
    <dgm:cxn modelId="{D4BDF243-92CF-6446-9332-6A2B14BC87D1}" type="presOf" srcId="{48C36D79-0344-D646-88B9-928E949254DF}" destId="{89DA70B0-384D-4244-B7DD-FFF1E9924FC5}" srcOrd="0" destOrd="0" presId="urn:microsoft.com/office/officeart/2008/layout/CircularPictureCallout"/>
    <dgm:cxn modelId="{E5F62549-0136-CD47-9E8D-1AC53240029E}" type="presOf" srcId="{47E6C5D6-326D-F348-A5F5-CCB8CE53729D}" destId="{6CE59C68-E6DF-0443-9B4B-94FEBC68FA67}" srcOrd="0" destOrd="0" presId="urn:microsoft.com/office/officeart/2008/layout/CircularPictureCallout"/>
    <dgm:cxn modelId="{DC49EA58-0747-CF4F-A091-405BD2058369}" srcId="{45FB1F52-73CF-314E-960A-EFED8333DEEA}" destId="{48C36D79-0344-D646-88B9-928E949254DF}" srcOrd="4" destOrd="0" parTransId="{01377DAA-E36B-1846-8BD3-F27A623D1AA0}" sibTransId="{AA2E801B-6D78-8046-9E9B-171CD8E9D499}"/>
    <dgm:cxn modelId="{4202B15E-F246-CD4F-B134-9FFE647909CC}" type="presOf" srcId="{F6A299EC-FFE8-6643-A0D0-2A4C290ACCA7}" destId="{C056F602-D3A7-7949-8DDA-8AFE20307220}" srcOrd="0" destOrd="0" presId="urn:microsoft.com/office/officeart/2008/layout/CircularPictureCallout"/>
    <dgm:cxn modelId="{D5495565-30B4-074F-9D7F-9B01DC30E00E}" type="presOf" srcId="{3DE08707-A56F-9746-8D5F-94C5E91D6625}" destId="{E56D554A-B9E8-F94A-8C25-7BD2DA52F7B0}" srcOrd="0" destOrd="0" presId="urn:microsoft.com/office/officeart/2008/layout/CircularPictureCallout"/>
    <dgm:cxn modelId="{E35CF16D-E4FB-6C42-ADE8-3B1C5A294C5B}" type="presOf" srcId="{F2F4334D-BBA4-6F4C-80AD-9A6841BB6DB4}" destId="{D144D270-CCA2-6F48-93A5-2DAB008F633A}" srcOrd="0" destOrd="0" presId="urn:microsoft.com/office/officeart/2008/layout/CircularPictureCallout"/>
    <dgm:cxn modelId="{F86FEB85-00C9-8E4A-9EAB-4A2AA37E9F5C}" srcId="{45FB1F52-73CF-314E-960A-EFED8333DEEA}" destId="{A27766E3-D5AC-1D47-9398-5A8FB035613C}" srcOrd="1" destOrd="0" parTransId="{75854076-1B54-3843-88BB-96FE21901389}" sibTransId="{F7F6969E-1F53-0048-9373-00F9F6193963}"/>
    <dgm:cxn modelId="{4E172886-401E-9E4F-8F1A-8E33DD6DA1C5}" srcId="{45FB1F52-73CF-314E-960A-EFED8333DEEA}" destId="{FCF7C357-DABE-0B47-9CA3-41965FB2C976}" srcOrd="2" destOrd="0" parTransId="{89EE6D4A-CD3E-8942-A7E5-D40AECF0C982}" sibTransId="{F6A299EC-FFE8-6643-A0D0-2A4C290ACCA7}"/>
    <dgm:cxn modelId="{0BCAC7A4-24BC-324E-BEF0-323327128FF2}" type="presOf" srcId="{5A325CD2-12F1-0545-849E-6345DDEBFFE8}" destId="{F147A75E-22D8-894D-8413-F49C42701EAA}" srcOrd="0" destOrd="0" presId="urn:microsoft.com/office/officeart/2008/layout/CircularPictureCallout"/>
    <dgm:cxn modelId="{DAFA9BAC-5440-1A41-BAC2-D55DA57CAE82}" type="presOf" srcId="{F7F6969E-1F53-0048-9373-00F9F6193963}" destId="{A1CB4FF0-B634-0145-9A23-5BA50BC6F5E5}" srcOrd="0" destOrd="0" presId="urn:microsoft.com/office/officeart/2008/layout/CircularPictureCallout"/>
    <dgm:cxn modelId="{E890B2CA-9186-4345-893B-F699A5420A5C}" srcId="{45FB1F52-73CF-314E-960A-EFED8333DEEA}" destId="{5A325CD2-12F1-0545-849E-6345DDEBFFE8}" srcOrd="0" destOrd="0" parTransId="{74DFEF96-BB10-D249-8C84-07AE7F302F57}" sibTransId="{F2F4334D-BBA4-6F4C-80AD-9A6841BB6DB4}"/>
    <dgm:cxn modelId="{BC14EFDB-8C5E-0848-BB94-FEE7675C34A6}" type="presOf" srcId="{A27766E3-D5AC-1D47-9398-5A8FB035613C}" destId="{511B87D2-F87C-A34B-91F3-173E20B3B7C5}" srcOrd="0" destOrd="0" presId="urn:microsoft.com/office/officeart/2008/layout/CircularPictureCallout"/>
    <dgm:cxn modelId="{010B99FB-E630-FC4C-B6FF-F3CB8EAAD32B}" type="presOf" srcId="{AA2E801B-6D78-8046-9E9B-171CD8E9D499}" destId="{88A8B3DA-0927-344B-808A-F0A9ACF31009}" srcOrd="0" destOrd="0" presId="urn:microsoft.com/office/officeart/2008/layout/CircularPictureCallout"/>
    <dgm:cxn modelId="{43465766-F358-9441-A13C-B3452858196F}" type="presParOf" srcId="{805C942A-6E19-2D44-A5EC-38991DF8DC98}" destId="{AA1C2297-ADCD-6E40-99F8-91E082A51545}" srcOrd="0" destOrd="0" presId="urn:microsoft.com/office/officeart/2008/layout/CircularPictureCallout"/>
    <dgm:cxn modelId="{CAB0E099-8A84-B042-A82F-D4FD0E9A4894}" type="presParOf" srcId="{AA1C2297-ADCD-6E40-99F8-91E082A51545}" destId="{61168619-8164-EE43-B214-D21A1F14730D}" srcOrd="0" destOrd="0" presId="urn:microsoft.com/office/officeart/2008/layout/CircularPictureCallout"/>
    <dgm:cxn modelId="{424F6712-A86E-B54C-9F0A-322352D46DE5}" type="presParOf" srcId="{61168619-8164-EE43-B214-D21A1F14730D}" destId="{D144D270-CCA2-6F48-93A5-2DAB008F633A}" srcOrd="0" destOrd="0" presId="urn:microsoft.com/office/officeart/2008/layout/CircularPictureCallout"/>
    <dgm:cxn modelId="{E0C8EF57-07B9-3742-A2A7-832CB37EF086}" type="presParOf" srcId="{AA1C2297-ADCD-6E40-99F8-91E082A51545}" destId="{F147A75E-22D8-894D-8413-F49C42701EAA}" srcOrd="1" destOrd="0" presId="urn:microsoft.com/office/officeart/2008/layout/CircularPictureCallout"/>
    <dgm:cxn modelId="{D622BB93-7511-C446-B916-CE6771FA6959}" type="presParOf" srcId="{AA1C2297-ADCD-6E40-99F8-91E082A51545}" destId="{9350DD4D-CCDD-2841-936F-666A64A7544A}" srcOrd="2" destOrd="0" presId="urn:microsoft.com/office/officeart/2008/layout/CircularPictureCallout"/>
    <dgm:cxn modelId="{31B10781-FF32-1C4F-BF96-B83AADB3161F}" type="presParOf" srcId="{9350DD4D-CCDD-2841-936F-666A64A7544A}" destId="{A1CB4FF0-B634-0145-9A23-5BA50BC6F5E5}" srcOrd="0" destOrd="0" presId="urn:microsoft.com/office/officeart/2008/layout/CircularPictureCallout"/>
    <dgm:cxn modelId="{31D915C4-53E5-F349-9EA8-D396D57F042A}" type="presParOf" srcId="{AA1C2297-ADCD-6E40-99F8-91E082A51545}" destId="{C9EE05FD-C546-2042-8419-71EC8BD41753}" srcOrd="3" destOrd="0" presId="urn:microsoft.com/office/officeart/2008/layout/CircularPictureCallout"/>
    <dgm:cxn modelId="{4271C6D0-A2F4-2C4D-8ED9-CD276B744060}" type="presParOf" srcId="{AA1C2297-ADCD-6E40-99F8-91E082A51545}" destId="{CBFDF493-76DD-CD4E-B0CE-B6F0836138D4}" srcOrd="4" destOrd="0" presId="urn:microsoft.com/office/officeart/2008/layout/CircularPictureCallout"/>
    <dgm:cxn modelId="{6A8F69C2-535F-7B4E-902E-052ECC7DAEB1}" type="presParOf" srcId="{CBFDF493-76DD-CD4E-B0CE-B6F0836138D4}" destId="{511B87D2-F87C-A34B-91F3-173E20B3B7C5}" srcOrd="0" destOrd="0" presId="urn:microsoft.com/office/officeart/2008/layout/CircularPictureCallout"/>
    <dgm:cxn modelId="{B6B862FC-582C-854E-AE42-DE586B44155B}" type="presParOf" srcId="{AA1C2297-ADCD-6E40-99F8-91E082A51545}" destId="{4E8E3274-7598-E84E-A6D2-B18D1BE73CAD}" srcOrd="5" destOrd="0" presId="urn:microsoft.com/office/officeart/2008/layout/CircularPictureCallout"/>
    <dgm:cxn modelId="{218989D3-FEE0-934C-BB60-C7CECB5F8E38}" type="presParOf" srcId="{4E8E3274-7598-E84E-A6D2-B18D1BE73CAD}" destId="{C056F602-D3A7-7949-8DDA-8AFE20307220}" srcOrd="0" destOrd="0" presId="urn:microsoft.com/office/officeart/2008/layout/CircularPictureCallout"/>
    <dgm:cxn modelId="{FEAAA179-8591-BF4E-9AE6-D3161A94920C}" type="presParOf" srcId="{AA1C2297-ADCD-6E40-99F8-91E082A51545}" destId="{E9046F01-271B-064C-86D4-B6D4B6319B35}" srcOrd="6" destOrd="0" presId="urn:microsoft.com/office/officeart/2008/layout/CircularPictureCallout"/>
    <dgm:cxn modelId="{B3C5DDF2-A512-7B49-B98F-D2A9A3D685B0}" type="presParOf" srcId="{AA1C2297-ADCD-6E40-99F8-91E082A51545}" destId="{8A8C9CF6-2984-944A-88AF-8D319BF8C898}" srcOrd="7" destOrd="0" presId="urn:microsoft.com/office/officeart/2008/layout/CircularPictureCallout"/>
    <dgm:cxn modelId="{E36191C4-3EDA-DD4E-B373-63228824CCA4}" type="presParOf" srcId="{8A8C9CF6-2984-944A-88AF-8D319BF8C898}" destId="{822BD705-5D4D-0548-AEE5-6B88FD96BED8}" srcOrd="0" destOrd="0" presId="urn:microsoft.com/office/officeart/2008/layout/CircularPictureCallout"/>
    <dgm:cxn modelId="{E7CA0786-0CC5-2B4E-98C1-490E4E7341F3}" type="presParOf" srcId="{AA1C2297-ADCD-6E40-99F8-91E082A51545}" destId="{8F94689D-C067-6042-B63A-7E7E14A30CBB}" srcOrd="8" destOrd="0" presId="urn:microsoft.com/office/officeart/2008/layout/CircularPictureCallout"/>
    <dgm:cxn modelId="{61227B4A-A329-6E44-BC3E-41CACFB36841}" type="presParOf" srcId="{8F94689D-C067-6042-B63A-7E7E14A30CBB}" destId="{6CE59C68-E6DF-0443-9B4B-94FEBC68FA67}" srcOrd="0" destOrd="0" presId="urn:microsoft.com/office/officeart/2008/layout/CircularPictureCallout"/>
    <dgm:cxn modelId="{5FB90730-D4F3-9E41-84D2-E77AF4EBD52C}" type="presParOf" srcId="{AA1C2297-ADCD-6E40-99F8-91E082A51545}" destId="{309C582B-C9B0-0941-ABD2-A92D8758FFBD}" srcOrd="9" destOrd="0" presId="urn:microsoft.com/office/officeart/2008/layout/CircularPictureCallout"/>
    <dgm:cxn modelId="{F291CD73-8E74-1D49-BCB4-DDD91A91720D}" type="presParOf" srcId="{AA1C2297-ADCD-6E40-99F8-91E082A51545}" destId="{5D729C01-F312-B545-B5D1-1A48FFC75F75}" srcOrd="10" destOrd="0" presId="urn:microsoft.com/office/officeart/2008/layout/CircularPictureCallout"/>
    <dgm:cxn modelId="{32980D0E-438E-EB45-B104-55E0B7FC6BB6}" type="presParOf" srcId="{5D729C01-F312-B545-B5D1-1A48FFC75F75}" destId="{E56D554A-B9E8-F94A-8C25-7BD2DA52F7B0}" srcOrd="0" destOrd="0" presId="urn:microsoft.com/office/officeart/2008/layout/CircularPictureCallout"/>
    <dgm:cxn modelId="{5BEC94C7-444D-9C4C-BB60-0FB5E637E6BB}" type="presParOf" srcId="{AA1C2297-ADCD-6E40-99F8-91E082A51545}" destId="{598A81F6-C16C-354F-9743-0B2DC469E553}" srcOrd="11" destOrd="0" presId="urn:microsoft.com/office/officeart/2008/layout/CircularPictureCallout"/>
    <dgm:cxn modelId="{31AF74AC-1375-F549-8A74-DF5AB43A20FE}" type="presParOf" srcId="{598A81F6-C16C-354F-9743-0B2DC469E553}" destId="{88A8B3DA-0927-344B-808A-F0A9ACF31009}" srcOrd="0" destOrd="0" presId="urn:microsoft.com/office/officeart/2008/layout/CircularPictureCallout"/>
    <dgm:cxn modelId="{7290C8D5-2114-C24C-97DE-68C45233EA09}" type="presParOf" srcId="{AA1C2297-ADCD-6E40-99F8-91E082A51545}" destId="{AE5573BD-F0AB-D54A-9B56-85E045069EB1}" srcOrd="12" destOrd="0" presId="urn:microsoft.com/office/officeart/2008/layout/CircularPictureCallout"/>
    <dgm:cxn modelId="{AE03A259-D485-2D4E-B3F8-41F7B17486C2}" type="presParOf" srcId="{AA1C2297-ADCD-6E40-99F8-91E082A51545}" destId="{4C50304B-50F5-0F42-B6A6-0C9E1D4D8DAF}" srcOrd="13" destOrd="0" presId="urn:microsoft.com/office/officeart/2008/layout/CircularPictureCallout"/>
    <dgm:cxn modelId="{54563A85-307B-AF48-99FE-726B0225EAE5}" type="presParOf" srcId="{4C50304B-50F5-0F42-B6A6-0C9E1D4D8DAF}" destId="{89DA70B0-384D-4244-B7DD-FFF1E9924FC5}" srcOrd="0"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5573BD-F0AB-D54A-9B56-85E045069EB1}">
      <dsp:nvSpPr>
        <dsp:cNvPr id="0" name=""/>
        <dsp:cNvSpPr/>
      </dsp:nvSpPr>
      <dsp:spPr>
        <a:xfrm>
          <a:off x="1562407" y="3301306"/>
          <a:ext cx="3503514" cy="0"/>
        </a:xfrm>
        <a:prstGeom prst="line">
          <a:avLst/>
        </a:prstGeom>
        <a:noFill/>
        <a:ln w="25400" cap="flat" cmpd="sng" algn="ctr">
          <a:noFill/>
          <a:prstDash val="solid"/>
        </a:ln>
        <a:effectLst/>
      </dsp:spPr>
      <dsp:style>
        <a:lnRef idx="2">
          <a:scrgbClr r="0" g="0" b="0"/>
        </a:lnRef>
        <a:fillRef idx="0">
          <a:scrgbClr r="0" g="0" b="0"/>
        </a:fillRef>
        <a:effectRef idx="0">
          <a:scrgbClr r="0" g="0" b="0"/>
        </a:effectRef>
        <a:fontRef idx="minor"/>
      </dsp:style>
    </dsp:sp>
    <dsp:sp modelId="{309C582B-C9B0-0941-ABD2-A92D8758FFBD}">
      <dsp:nvSpPr>
        <dsp:cNvPr id="0" name=""/>
        <dsp:cNvSpPr/>
      </dsp:nvSpPr>
      <dsp:spPr>
        <a:xfrm>
          <a:off x="1562407" y="2436987"/>
          <a:ext cx="2916631" cy="0"/>
        </a:xfrm>
        <a:prstGeom prst="line">
          <a:avLst/>
        </a:prstGeom>
        <a:noFill/>
        <a:ln w="25400" cap="flat" cmpd="sng" algn="ctr">
          <a:noFill/>
          <a:prstDash val="solid"/>
        </a:ln>
        <a:effectLst/>
      </dsp:spPr>
      <dsp:style>
        <a:lnRef idx="2">
          <a:scrgbClr r="0" g="0" b="0"/>
        </a:lnRef>
        <a:fillRef idx="0">
          <a:scrgbClr r="0" g="0" b="0"/>
        </a:fillRef>
        <a:effectRef idx="0">
          <a:scrgbClr r="0" g="0" b="0"/>
        </a:effectRef>
        <a:fontRef idx="minor"/>
      </dsp:style>
    </dsp:sp>
    <dsp:sp modelId="{E9046F01-271B-064C-86D4-B6D4B6319B35}">
      <dsp:nvSpPr>
        <dsp:cNvPr id="0" name=""/>
        <dsp:cNvSpPr/>
      </dsp:nvSpPr>
      <dsp:spPr>
        <a:xfrm>
          <a:off x="1562407" y="1391268"/>
          <a:ext cx="2916631" cy="0"/>
        </a:xfrm>
        <a:prstGeom prst="line">
          <a:avLst/>
        </a:prstGeom>
        <a:noFill/>
        <a:ln w="25400" cap="flat" cmpd="sng" algn="ctr">
          <a:noFill/>
          <a:prstDash val="solid"/>
        </a:ln>
        <a:effectLst/>
      </dsp:spPr>
      <dsp:style>
        <a:lnRef idx="2">
          <a:scrgbClr r="0" g="0" b="0"/>
        </a:lnRef>
        <a:fillRef idx="0">
          <a:scrgbClr r="0" g="0" b="0"/>
        </a:fillRef>
        <a:effectRef idx="0">
          <a:scrgbClr r="0" g="0" b="0"/>
        </a:effectRef>
        <a:fontRef idx="minor"/>
      </dsp:style>
    </dsp:sp>
    <dsp:sp modelId="{C9EE05FD-C546-2042-8419-71EC8BD41753}">
      <dsp:nvSpPr>
        <dsp:cNvPr id="0" name=""/>
        <dsp:cNvSpPr/>
      </dsp:nvSpPr>
      <dsp:spPr>
        <a:xfrm>
          <a:off x="2794874" y="504713"/>
          <a:ext cx="1668023" cy="45720"/>
        </a:xfrm>
        <a:prstGeom prst="line">
          <a:avLst/>
        </a:prstGeom>
        <a:noFill/>
        <a:ln w="25400" cap="flat" cmpd="sng" algn="ctr">
          <a:noFill/>
          <a:prstDash val="solid"/>
        </a:ln>
        <a:effectLst/>
      </dsp:spPr>
      <dsp:style>
        <a:lnRef idx="2">
          <a:scrgbClr r="0" g="0" b="0"/>
        </a:lnRef>
        <a:fillRef idx="0">
          <a:scrgbClr r="0" g="0" b="0"/>
        </a:fillRef>
        <a:effectRef idx="0">
          <a:scrgbClr r="0" g="0" b="0"/>
        </a:effectRef>
        <a:fontRef idx="minor"/>
      </dsp:style>
    </dsp:sp>
    <dsp:sp modelId="{D144D270-CCA2-6F48-93A5-2DAB008F633A}">
      <dsp:nvSpPr>
        <dsp:cNvPr id="0" name=""/>
        <dsp:cNvSpPr/>
      </dsp:nvSpPr>
      <dsp:spPr>
        <a:xfrm>
          <a:off x="216026" y="542990"/>
          <a:ext cx="2692762" cy="283226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47A75E-22D8-894D-8413-F49C42701EAA}">
      <dsp:nvSpPr>
        <dsp:cNvPr id="0" name=""/>
        <dsp:cNvSpPr/>
      </dsp:nvSpPr>
      <dsp:spPr>
        <a:xfrm>
          <a:off x="403061" y="3730865"/>
          <a:ext cx="2273983" cy="9739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533400">
            <a:lnSpc>
              <a:spcPct val="90000"/>
            </a:lnSpc>
            <a:spcBef>
              <a:spcPct val="0"/>
            </a:spcBef>
            <a:spcAft>
              <a:spcPct val="35000"/>
            </a:spcAft>
            <a:buNone/>
          </a:pPr>
          <a:r>
            <a:rPr lang="en-GB" sz="1200" b="1" i="0" kern="1200" dirty="0">
              <a:solidFill>
                <a:srgbClr val="3C3D8C"/>
              </a:solidFill>
            </a:rPr>
            <a:t>Streamlined process for repeat or multiple green bond issuers  </a:t>
          </a:r>
          <a:endParaRPr lang="en-GB" sz="1200" b="1" kern="1200" dirty="0">
            <a:solidFill>
              <a:srgbClr val="3C3D8C"/>
            </a:solidFill>
          </a:endParaRPr>
        </a:p>
      </dsp:txBody>
      <dsp:txXfrm>
        <a:off x="403061" y="3730865"/>
        <a:ext cx="2273983" cy="97390"/>
      </dsp:txXfrm>
    </dsp:sp>
    <dsp:sp modelId="{A1CB4FF0-B634-0145-9A23-5BA50BC6F5E5}">
      <dsp:nvSpPr>
        <dsp:cNvPr id="0" name=""/>
        <dsp:cNvSpPr/>
      </dsp:nvSpPr>
      <dsp:spPr>
        <a:xfrm>
          <a:off x="4674667" y="135694"/>
          <a:ext cx="782510" cy="782510"/>
        </a:xfrm>
        <a:prstGeom prst="ellipse">
          <a:avLst/>
        </a:prstGeom>
        <a:solidFill>
          <a:schemeClr val="accent4">
            <a:tint val="50000"/>
            <a:hueOff val="-8383"/>
            <a:satOff val="-405"/>
            <a:lumOff val="30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1B87D2-F87C-A34B-91F3-173E20B3B7C5}">
      <dsp:nvSpPr>
        <dsp:cNvPr id="0" name=""/>
        <dsp:cNvSpPr/>
      </dsp:nvSpPr>
      <dsp:spPr>
        <a:xfrm>
          <a:off x="5457178" y="135694"/>
          <a:ext cx="1440531" cy="782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45720" bIns="0" numCol="1" spcCol="1270" anchor="ctr" anchorCtr="0">
          <a:noAutofit/>
        </a:bodyPr>
        <a:lstStyle/>
        <a:p>
          <a:pPr marL="0" lvl="0" indent="0" algn="l" defTabSz="533400">
            <a:lnSpc>
              <a:spcPct val="90000"/>
            </a:lnSpc>
            <a:spcBef>
              <a:spcPct val="0"/>
            </a:spcBef>
            <a:spcAft>
              <a:spcPct val="35000"/>
            </a:spcAft>
            <a:buNone/>
          </a:pPr>
          <a:r>
            <a:rPr lang="en-GB" sz="1200" b="0" i="0" kern="1200"/>
            <a:t>Maintains existing rigour of Certification against Climate Bonds Standard </a:t>
          </a:r>
          <a:endParaRPr lang="en-US" sz="1200" kern="1200" dirty="0"/>
        </a:p>
      </dsp:txBody>
      <dsp:txXfrm>
        <a:off x="5457178" y="135694"/>
        <a:ext cx="1440531" cy="782510"/>
      </dsp:txXfrm>
    </dsp:sp>
    <dsp:sp modelId="{C056F602-D3A7-7949-8DDA-8AFE20307220}">
      <dsp:nvSpPr>
        <dsp:cNvPr id="0" name=""/>
        <dsp:cNvSpPr/>
      </dsp:nvSpPr>
      <dsp:spPr>
        <a:xfrm>
          <a:off x="4087783" y="1000012"/>
          <a:ext cx="782510" cy="782510"/>
        </a:xfrm>
        <a:prstGeom prst="ellipse">
          <a:avLst/>
        </a:prstGeom>
        <a:solidFill>
          <a:schemeClr val="accent4">
            <a:tint val="50000"/>
            <a:hueOff val="-16765"/>
            <a:satOff val="-811"/>
            <a:lumOff val="60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2BD705-5D4D-0548-AEE5-6B88FD96BED8}">
      <dsp:nvSpPr>
        <dsp:cNvPr id="0" name=""/>
        <dsp:cNvSpPr/>
      </dsp:nvSpPr>
      <dsp:spPr>
        <a:xfrm>
          <a:off x="4870294" y="1000012"/>
          <a:ext cx="1571246" cy="782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45720" bIns="0" numCol="1" spcCol="1270" anchor="ctr" anchorCtr="0">
          <a:noAutofit/>
        </a:bodyPr>
        <a:lstStyle/>
        <a:p>
          <a:pPr marL="0" lvl="0" indent="0" algn="l" defTabSz="533400">
            <a:lnSpc>
              <a:spcPct val="90000"/>
            </a:lnSpc>
            <a:spcBef>
              <a:spcPct val="0"/>
            </a:spcBef>
            <a:spcAft>
              <a:spcPct val="35000"/>
            </a:spcAft>
            <a:buNone/>
          </a:pPr>
          <a:r>
            <a:rPr lang="en-GB" sz="1200" b="0" i="0" kern="1200"/>
            <a:t>Now established in the market and currently in use by 12 large issuers since launch in 2016 </a:t>
          </a:r>
          <a:endParaRPr lang="en-US" sz="1200" kern="1200" dirty="0"/>
        </a:p>
      </dsp:txBody>
      <dsp:txXfrm>
        <a:off x="4870294" y="1000012"/>
        <a:ext cx="1571246" cy="782510"/>
      </dsp:txXfrm>
    </dsp:sp>
    <dsp:sp modelId="{6CE59C68-E6DF-0443-9B4B-94FEBC68FA67}">
      <dsp:nvSpPr>
        <dsp:cNvPr id="0" name=""/>
        <dsp:cNvSpPr/>
      </dsp:nvSpPr>
      <dsp:spPr>
        <a:xfrm>
          <a:off x="4087783" y="2045732"/>
          <a:ext cx="782510" cy="782510"/>
        </a:xfrm>
        <a:prstGeom prst="ellipse">
          <a:avLst/>
        </a:prstGeom>
        <a:solidFill>
          <a:schemeClr val="accent4">
            <a:tint val="50000"/>
            <a:hueOff val="-25148"/>
            <a:satOff val="-1216"/>
            <a:lumOff val="90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6D554A-B9E8-F94A-8C25-7BD2DA52F7B0}">
      <dsp:nvSpPr>
        <dsp:cNvPr id="0" name=""/>
        <dsp:cNvSpPr/>
      </dsp:nvSpPr>
      <dsp:spPr>
        <a:xfrm>
          <a:off x="4870294" y="2045732"/>
          <a:ext cx="2027414" cy="782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45720" bIns="0" numCol="1" spcCol="1270" anchor="ctr" anchorCtr="0">
          <a:noAutofit/>
        </a:bodyPr>
        <a:lstStyle/>
        <a:p>
          <a:pPr marL="0" lvl="0" indent="0" algn="l" defTabSz="533400">
            <a:lnSpc>
              <a:spcPct val="90000"/>
            </a:lnSpc>
            <a:spcBef>
              <a:spcPct val="0"/>
            </a:spcBef>
            <a:spcAft>
              <a:spcPct val="35000"/>
            </a:spcAft>
            <a:buNone/>
          </a:pPr>
          <a:r>
            <a:rPr lang="en-GB" sz="1200" b="0" i="0" kern="1200" dirty="0"/>
            <a:t>Further information available at:</a:t>
          </a:r>
          <a:r>
            <a:rPr lang="en-US" sz="1050" b="0" i="0" kern="1200" dirty="0">
              <a:hlinkClick xmlns:r="http://schemas.openxmlformats.org/officeDocument/2006/relationships" r:id="rId2">
                <a:extLst>
                  <a:ext uri="{A12FA001-AC4F-418D-AE19-62706E023703}">
                    <ahyp:hlinkClr xmlns:ahyp="http://schemas.microsoft.com/office/drawing/2018/hyperlinkcolor" val="tx"/>
                  </a:ext>
                </a:extLst>
              </a:hlinkClick>
            </a:rPr>
            <a:t>https://www.climatebonds.net/programmatic-certification</a:t>
          </a:r>
          <a:endParaRPr lang="en-US" sz="1050" kern="1200" dirty="0"/>
        </a:p>
      </dsp:txBody>
      <dsp:txXfrm>
        <a:off x="4870294" y="2045732"/>
        <a:ext cx="2027414" cy="782510"/>
      </dsp:txXfrm>
    </dsp:sp>
    <dsp:sp modelId="{88A8B3DA-0927-344B-808A-F0A9ACF31009}">
      <dsp:nvSpPr>
        <dsp:cNvPr id="0" name=""/>
        <dsp:cNvSpPr/>
      </dsp:nvSpPr>
      <dsp:spPr>
        <a:xfrm>
          <a:off x="4674667" y="2910051"/>
          <a:ext cx="782510" cy="782510"/>
        </a:xfrm>
        <a:prstGeom prst="ellipse">
          <a:avLst/>
        </a:prstGeom>
        <a:solidFill>
          <a:schemeClr val="accent4">
            <a:tint val="50000"/>
            <a:hueOff val="-33530"/>
            <a:satOff val="-1621"/>
            <a:lumOff val="120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DA70B0-384D-4244-B7DD-FFF1E9924FC5}">
      <dsp:nvSpPr>
        <dsp:cNvPr id="0" name=""/>
        <dsp:cNvSpPr/>
      </dsp:nvSpPr>
      <dsp:spPr>
        <a:xfrm>
          <a:off x="5457178" y="2910051"/>
          <a:ext cx="1278471" cy="782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45720" bIns="0" numCol="1" spcCol="1270" anchor="ctr" anchorCtr="0">
          <a:noAutofit/>
        </a:bodyPr>
        <a:lstStyle/>
        <a:p>
          <a:pPr marL="0" lvl="0" indent="0" algn="l" defTabSz="533400">
            <a:lnSpc>
              <a:spcPct val="90000"/>
            </a:lnSpc>
            <a:spcBef>
              <a:spcPct val="0"/>
            </a:spcBef>
            <a:spcAft>
              <a:spcPct val="35000"/>
            </a:spcAft>
            <a:buNone/>
          </a:pPr>
          <a:r>
            <a:rPr lang="en-GB" sz="1200" b="0" i="0" kern="1200"/>
            <a:t>Individual briefings available from Climate Bonds Certification team</a:t>
          </a:r>
          <a:endParaRPr lang="en-US" sz="1200" kern="1200" dirty="0"/>
        </a:p>
      </dsp:txBody>
      <dsp:txXfrm>
        <a:off x="5457178" y="2910051"/>
        <a:ext cx="1278471" cy="782510"/>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FF94EA69-7E0E-4499-B9F9-43DC06863875}" type="datetimeFigureOut">
              <a:rPr lang="en-AU" smtClean="0"/>
              <a:t>21/10/19</a:t>
            </a:fld>
            <a:endParaRPr lang="en-AU" dirty="0"/>
          </a:p>
        </p:txBody>
      </p:sp>
      <p:sp>
        <p:nvSpPr>
          <p:cNvPr id="4" name="Footer Placeholder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198C1031-7761-400D-BC21-4FE6BC9FC026}" type="slidenum">
              <a:rPr lang="en-AU" smtClean="0"/>
              <a:t>‹#›</a:t>
            </a:fld>
            <a:endParaRPr lang="en-AU" dirty="0"/>
          </a:p>
        </p:txBody>
      </p:sp>
    </p:spTree>
    <p:extLst>
      <p:ext uri="{BB962C8B-B14F-4D97-AF65-F5344CB8AC3E}">
        <p14:creationId xmlns:p14="http://schemas.microsoft.com/office/powerpoint/2010/main" val="2700160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dirty="0"/>
          </a:p>
        </p:txBody>
      </p:sp>
      <p:sp>
        <p:nvSpPr>
          <p:cNvPr id="3" name="Date Placeholder 2"/>
          <p:cNvSpPr>
            <a:spLocks noGrp="1"/>
          </p:cNvSpPr>
          <p:nvPr>
            <p:ph type="dt" idx="1"/>
          </p:nvPr>
        </p:nvSpPr>
        <p:spPr>
          <a:xfrm>
            <a:off x="3777607" y="0"/>
            <a:ext cx="2889938" cy="496332"/>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01" charset="0"/>
                <a:ea typeface="ＭＳ Ｐゴシック" pitchFamily="-101" charset="-128"/>
                <a:cs typeface="ＭＳ Ｐゴシック" pitchFamily="-101" charset="-128"/>
              </a:defRPr>
            </a:lvl1pPr>
          </a:lstStyle>
          <a:p>
            <a:pPr>
              <a:defRPr/>
            </a:pPr>
            <a:fld id="{520937A6-545E-4741-8892-D34B3866C623}" type="datetime1">
              <a:rPr lang="en-GB"/>
              <a:pPr>
                <a:defRPr/>
              </a:pPr>
              <a:t>21/10/2019</a:t>
            </a:fld>
            <a:endParaRPr lang="en-GB" dirty="0"/>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66909" y="4715153"/>
            <a:ext cx="5335270" cy="4466987"/>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dirty="0"/>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01" charset="0"/>
                <a:ea typeface="ＭＳ Ｐゴシック" pitchFamily="-101" charset="-128"/>
                <a:cs typeface="ＭＳ Ｐゴシック" pitchFamily="-101" charset="-128"/>
              </a:defRPr>
            </a:lvl1pPr>
          </a:lstStyle>
          <a:p>
            <a:pPr>
              <a:defRPr/>
            </a:pPr>
            <a:fld id="{6F76ABF8-F126-E042-9A55-3BEB39C5DDC6}" type="slidenum">
              <a:rPr lang="en-GB"/>
              <a:pPr>
                <a:defRPr/>
              </a:pPr>
              <a:t>‹#›</a:t>
            </a:fld>
            <a:endParaRPr lang="en-GB" dirty="0"/>
          </a:p>
        </p:txBody>
      </p:sp>
    </p:spTree>
    <p:extLst>
      <p:ext uri="{BB962C8B-B14F-4D97-AF65-F5344CB8AC3E}">
        <p14:creationId xmlns:p14="http://schemas.microsoft.com/office/powerpoint/2010/main" val="26861545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09" charset="-128"/>
        <a:cs typeface="ＭＳ Ｐゴシック" pitchFamily="-109"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09"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09"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09"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09"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dirty="0">
              <a:ea typeface="ＭＳ Ｐゴシック" charset="-128"/>
            </a:endParaRPr>
          </a:p>
        </p:txBody>
      </p:sp>
      <p:sp>
        <p:nvSpPr>
          <p:cNvPr id="16388"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C6993BB-F707-314B-9A03-415A44C99670}" type="slidenum">
              <a:rPr lang="en-GB" altLang="en-US" sz="1200">
                <a:latin typeface="Calibri" charset="0"/>
              </a:rPr>
              <a:pPr eaLnBrk="1" hangingPunct="1"/>
              <a:t>2</a:t>
            </a:fld>
            <a:endParaRPr lang="en-GB" altLang="en-US" sz="1200" dirty="0">
              <a:latin typeface="Calibri" charset="0"/>
            </a:endParaRPr>
          </a:p>
        </p:txBody>
      </p:sp>
    </p:spTree>
    <p:extLst>
      <p:ext uri="{BB962C8B-B14F-4D97-AF65-F5344CB8AC3E}">
        <p14:creationId xmlns:p14="http://schemas.microsoft.com/office/powerpoint/2010/main" val="646988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dirty="0">
              <a:ea typeface="ＭＳ Ｐゴシック" charset="-128"/>
            </a:endParaRPr>
          </a:p>
        </p:txBody>
      </p:sp>
      <p:sp>
        <p:nvSpPr>
          <p:cNvPr id="16388"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C6993BB-F707-314B-9A03-415A44C99670}" type="slidenum">
              <a:rPr lang="en-GB" altLang="en-US" sz="1200">
                <a:latin typeface="Calibri" charset="0"/>
              </a:rPr>
              <a:pPr eaLnBrk="1" hangingPunct="1"/>
              <a:t>13</a:t>
            </a:fld>
            <a:endParaRPr lang="en-GB" altLang="en-US" sz="1200" dirty="0">
              <a:latin typeface="Calibri" charset="0"/>
            </a:endParaRPr>
          </a:p>
        </p:txBody>
      </p:sp>
    </p:spTree>
    <p:extLst>
      <p:ext uri="{BB962C8B-B14F-4D97-AF65-F5344CB8AC3E}">
        <p14:creationId xmlns:p14="http://schemas.microsoft.com/office/powerpoint/2010/main" val="134394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dirty="0">
              <a:ea typeface="ＭＳ Ｐゴシック" charset="-128"/>
            </a:endParaRPr>
          </a:p>
        </p:txBody>
      </p:sp>
      <p:sp>
        <p:nvSpPr>
          <p:cNvPr id="16388"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C6993BB-F707-314B-9A03-415A44C99670}" type="slidenum">
              <a:rPr lang="en-GB" altLang="en-US" sz="1200">
                <a:latin typeface="Calibri" charset="0"/>
              </a:rPr>
              <a:pPr eaLnBrk="1" hangingPunct="1"/>
              <a:t>14</a:t>
            </a:fld>
            <a:endParaRPr lang="en-GB" altLang="en-US" sz="1200" dirty="0">
              <a:latin typeface="Calibri" charset="0"/>
            </a:endParaRPr>
          </a:p>
        </p:txBody>
      </p:sp>
    </p:spTree>
    <p:extLst>
      <p:ext uri="{BB962C8B-B14F-4D97-AF65-F5344CB8AC3E}">
        <p14:creationId xmlns:p14="http://schemas.microsoft.com/office/powerpoint/2010/main" val="89975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dirty="0">
              <a:ea typeface="ＭＳ Ｐゴシック" charset="-128"/>
            </a:endParaRPr>
          </a:p>
        </p:txBody>
      </p:sp>
      <p:sp>
        <p:nvSpPr>
          <p:cNvPr id="16388"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C6993BB-F707-314B-9A03-415A44C99670}" type="slidenum">
              <a:rPr lang="en-GB" altLang="en-US" sz="1200">
                <a:latin typeface="Calibri" charset="0"/>
              </a:rPr>
              <a:pPr eaLnBrk="1" hangingPunct="1"/>
              <a:t>15</a:t>
            </a:fld>
            <a:endParaRPr lang="en-GB" altLang="en-US" sz="1200" dirty="0">
              <a:latin typeface="Calibri" charset="0"/>
            </a:endParaRPr>
          </a:p>
        </p:txBody>
      </p:sp>
    </p:spTree>
    <p:extLst>
      <p:ext uri="{BB962C8B-B14F-4D97-AF65-F5344CB8AC3E}">
        <p14:creationId xmlns:p14="http://schemas.microsoft.com/office/powerpoint/2010/main" val="505599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43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dirty="0">
              <a:ea typeface="ＭＳ Ｐゴシック" charset="-128"/>
            </a:endParaRPr>
          </a:p>
        </p:txBody>
      </p:sp>
      <p:sp>
        <p:nvSpPr>
          <p:cNvPr id="16388"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C6993BB-F707-314B-9A03-415A44C99670}" type="slidenum">
              <a:rPr lang="en-GB" altLang="en-US" sz="1200">
                <a:latin typeface="Calibri" charset="0"/>
              </a:rPr>
              <a:pPr eaLnBrk="1" hangingPunct="1"/>
              <a:t>3</a:t>
            </a:fld>
            <a:endParaRPr lang="en-GB" altLang="en-US" sz="1200" dirty="0">
              <a:latin typeface="Calibri" charset="0"/>
            </a:endParaRPr>
          </a:p>
        </p:txBody>
      </p:sp>
    </p:spTree>
    <p:extLst>
      <p:ext uri="{BB962C8B-B14F-4D97-AF65-F5344CB8AC3E}">
        <p14:creationId xmlns:p14="http://schemas.microsoft.com/office/powerpoint/2010/main" val="671051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dirty="0">
              <a:ea typeface="ＭＳ Ｐゴシック" charset="-128"/>
            </a:endParaRPr>
          </a:p>
        </p:txBody>
      </p:sp>
      <p:sp>
        <p:nvSpPr>
          <p:cNvPr id="16388"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C6993BB-F707-314B-9A03-415A44C99670}" type="slidenum">
              <a:rPr lang="en-GB" altLang="en-US" sz="1200">
                <a:latin typeface="Calibri" charset="0"/>
              </a:rPr>
              <a:pPr eaLnBrk="1" hangingPunct="1"/>
              <a:t>4</a:t>
            </a:fld>
            <a:endParaRPr lang="en-GB" altLang="en-US" sz="1200" dirty="0">
              <a:latin typeface="Calibri" charset="0"/>
            </a:endParaRPr>
          </a:p>
        </p:txBody>
      </p:sp>
    </p:spTree>
    <p:extLst>
      <p:ext uri="{BB962C8B-B14F-4D97-AF65-F5344CB8AC3E}">
        <p14:creationId xmlns:p14="http://schemas.microsoft.com/office/powerpoint/2010/main" val="365119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dirty="0">
              <a:ea typeface="ＭＳ Ｐゴシック" charset="-128"/>
            </a:endParaRPr>
          </a:p>
        </p:txBody>
      </p:sp>
      <p:sp>
        <p:nvSpPr>
          <p:cNvPr id="16388"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C6993BB-F707-314B-9A03-415A44C99670}" type="slidenum">
              <a:rPr lang="en-GB" altLang="en-US" sz="1200">
                <a:latin typeface="Calibri" charset="0"/>
              </a:rPr>
              <a:pPr eaLnBrk="1" hangingPunct="1"/>
              <a:t>6</a:t>
            </a:fld>
            <a:endParaRPr lang="en-GB" altLang="en-US" sz="1200" dirty="0">
              <a:latin typeface="Calibri" charset="0"/>
            </a:endParaRPr>
          </a:p>
        </p:txBody>
      </p:sp>
    </p:spTree>
    <p:extLst>
      <p:ext uri="{BB962C8B-B14F-4D97-AF65-F5344CB8AC3E}">
        <p14:creationId xmlns:p14="http://schemas.microsoft.com/office/powerpoint/2010/main" val="3710168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dirty="0">
              <a:ea typeface="ＭＳ Ｐゴシック" charset="-128"/>
            </a:endParaRPr>
          </a:p>
        </p:txBody>
      </p:sp>
      <p:sp>
        <p:nvSpPr>
          <p:cNvPr id="16388"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C6993BB-F707-314B-9A03-415A44C99670}" type="slidenum">
              <a:rPr lang="en-GB" altLang="en-US" sz="1200">
                <a:latin typeface="Calibri" charset="0"/>
              </a:rPr>
              <a:pPr eaLnBrk="1" hangingPunct="1"/>
              <a:t>8</a:t>
            </a:fld>
            <a:endParaRPr lang="en-GB" altLang="en-US" sz="1200" dirty="0">
              <a:latin typeface="Calibri" charset="0"/>
            </a:endParaRPr>
          </a:p>
        </p:txBody>
      </p:sp>
    </p:spTree>
    <p:extLst>
      <p:ext uri="{BB962C8B-B14F-4D97-AF65-F5344CB8AC3E}">
        <p14:creationId xmlns:p14="http://schemas.microsoft.com/office/powerpoint/2010/main" val="927528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dirty="0">
              <a:ea typeface="ＭＳ Ｐゴシック" charset="-128"/>
            </a:endParaRPr>
          </a:p>
        </p:txBody>
      </p:sp>
      <p:sp>
        <p:nvSpPr>
          <p:cNvPr id="16388"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C6993BB-F707-314B-9A03-415A44C99670}" type="slidenum">
              <a:rPr lang="en-GB" altLang="en-US" sz="1200">
                <a:latin typeface="Calibri" charset="0"/>
              </a:rPr>
              <a:pPr eaLnBrk="1" hangingPunct="1"/>
              <a:t>9</a:t>
            </a:fld>
            <a:endParaRPr lang="en-GB" altLang="en-US" sz="1200" dirty="0">
              <a:latin typeface="Calibri" charset="0"/>
            </a:endParaRPr>
          </a:p>
        </p:txBody>
      </p:sp>
    </p:spTree>
    <p:extLst>
      <p:ext uri="{BB962C8B-B14F-4D97-AF65-F5344CB8AC3E}">
        <p14:creationId xmlns:p14="http://schemas.microsoft.com/office/powerpoint/2010/main" val="2018070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dirty="0">
              <a:ea typeface="ＭＳ Ｐゴシック" charset="-128"/>
            </a:endParaRPr>
          </a:p>
        </p:txBody>
      </p:sp>
      <p:sp>
        <p:nvSpPr>
          <p:cNvPr id="16388"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C6993BB-F707-314B-9A03-415A44C99670}" type="slidenum">
              <a:rPr lang="en-GB" altLang="en-US" sz="1200">
                <a:latin typeface="Calibri" charset="0"/>
              </a:rPr>
              <a:pPr eaLnBrk="1" hangingPunct="1"/>
              <a:t>10</a:t>
            </a:fld>
            <a:endParaRPr lang="en-GB" altLang="en-US" sz="1200" dirty="0">
              <a:latin typeface="Calibri" charset="0"/>
            </a:endParaRPr>
          </a:p>
        </p:txBody>
      </p:sp>
    </p:spTree>
    <p:extLst>
      <p:ext uri="{BB962C8B-B14F-4D97-AF65-F5344CB8AC3E}">
        <p14:creationId xmlns:p14="http://schemas.microsoft.com/office/powerpoint/2010/main" val="1730488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dirty="0">
              <a:ea typeface="ＭＳ Ｐゴシック" charset="-128"/>
            </a:endParaRPr>
          </a:p>
        </p:txBody>
      </p:sp>
      <p:sp>
        <p:nvSpPr>
          <p:cNvPr id="16388"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C6993BB-F707-314B-9A03-415A44C99670}" type="slidenum">
              <a:rPr lang="en-GB" altLang="en-US" sz="1200">
                <a:latin typeface="Calibri" charset="0"/>
              </a:rPr>
              <a:pPr eaLnBrk="1" hangingPunct="1"/>
              <a:t>11</a:t>
            </a:fld>
            <a:endParaRPr lang="en-GB" altLang="en-US" sz="1200" dirty="0">
              <a:latin typeface="Calibri" charset="0"/>
            </a:endParaRPr>
          </a:p>
        </p:txBody>
      </p:sp>
    </p:spTree>
    <p:extLst>
      <p:ext uri="{BB962C8B-B14F-4D97-AF65-F5344CB8AC3E}">
        <p14:creationId xmlns:p14="http://schemas.microsoft.com/office/powerpoint/2010/main" val="2140288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dirty="0">
              <a:ea typeface="ＭＳ Ｐゴシック" charset="-128"/>
            </a:endParaRPr>
          </a:p>
        </p:txBody>
      </p:sp>
      <p:sp>
        <p:nvSpPr>
          <p:cNvPr id="16388"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C6993BB-F707-314B-9A03-415A44C99670}" type="slidenum">
              <a:rPr lang="en-GB" altLang="en-US" sz="1200">
                <a:latin typeface="Calibri" charset="0"/>
              </a:rPr>
              <a:pPr eaLnBrk="1" hangingPunct="1"/>
              <a:t>12</a:t>
            </a:fld>
            <a:endParaRPr lang="en-GB" altLang="en-US" sz="1200" dirty="0">
              <a:latin typeface="Calibri" charset="0"/>
            </a:endParaRPr>
          </a:p>
        </p:txBody>
      </p:sp>
    </p:spTree>
    <p:extLst>
      <p:ext uri="{BB962C8B-B14F-4D97-AF65-F5344CB8AC3E}">
        <p14:creationId xmlns:p14="http://schemas.microsoft.com/office/powerpoint/2010/main" val="31975862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cxnSp>
        <p:nvCxnSpPr>
          <p:cNvPr id="5" name="Straight Connector 4"/>
          <p:cNvCxnSpPr/>
          <p:nvPr userDrawn="1"/>
        </p:nvCxnSpPr>
        <p:spPr>
          <a:xfrm rot="5400000">
            <a:off x="1064419" y="3428208"/>
            <a:ext cx="24384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2"/>
          <p:cNvPicPr>
            <a:picLocks noChangeAspect="1" noChangeArrowheads="1"/>
          </p:cNvPicPr>
          <p:nvPr userDrawn="1"/>
        </p:nvPicPr>
        <p:blipFill>
          <a:blip r:embed="rId2" cstate="print"/>
          <a:srcRect l="42862" r="2162"/>
          <a:stretch>
            <a:fillRect/>
          </a:stretch>
        </p:blipFill>
        <p:spPr bwMode="auto">
          <a:xfrm>
            <a:off x="6342065" y="6220623"/>
            <a:ext cx="2573337" cy="465137"/>
          </a:xfrm>
          <a:prstGeom prst="rect">
            <a:avLst/>
          </a:prstGeom>
          <a:noFill/>
          <a:ln w="9525">
            <a:noFill/>
            <a:miter lim="800000"/>
            <a:headEnd/>
            <a:tailEnd/>
          </a:ln>
        </p:spPr>
      </p:pic>
      <p:pic>
        <p:nvPicPr>
          <p:cNvPr id="8" name="Picture 2"/>
          <p:cNvPicPr>
            <a:picLocks noChangeAspect="1" noChangeArrowheads="1"/>
          </p:cNvPicPr>
          <p:nvPr userDrawn="1"/>
        </p:nvPicPr>
        <p:blipFill>
          <a:blip r:embed="rId3" cstate="print"/>
          <a:srcRect l="1402" r="57298"/>
          <a:stretch>
            <a:fillRect/>
          </a:stretch>
        </p:blipFill>
        <p:spPr bwMode="auto">
          <a:xfrm>
            <a:off x="4176714" y="6200779"/>
            <a:ext cx="2089150" cy="504825"/>
          </a:xfrm>
          <a:prstGeom prst="rect">
            <a:avLst/>
          </a:prstGeom>
          <a:noFill/>
          <a:ln w="9525">
            <a:noFill/>
            <a:miter lim="800000"/>
            <a:headEnd/>
            <a:tailEnd/>
          </a:ln>
        </p:spPr>
      </p:pic>
      <p:sp>
        <p:nvSpPr>
          <p:cNvPr id="2" name="Title 1"/>
          <p:cNvSpPr>
            <a:spLocks noGrp="1"/>
          </p:cNvSpPr>
          <p:nvPr>
            <p:ph type="title"/>
          </p:nvPr>
        </p:nvSpPr>
        <p:spPr>
          <a:xfrm>
            <a:off x="2438400" y="533405"/>
            <a:ext cx="6324600" cy="2285207"/>
          </a:xfrm>
        </p:spPr>
        <p:txBody>
          <a:bodyPr anchor="t">
            <a:normAutofit/>
          </a:bodyPr>
          <a:lstStyle>
            <a:lvl1pPr algn="l">
              <a:spcAft>
                <a:spcPts val="600"/>
              </a:spcAft>
              <a:defRPr sz="2000"/>
            </a:lvl1pPr>
          </a:lstStyle>
          <a:p>
            <a:r>
              <a:rPr lang="en-GB" dirty="0"/>
              <a:t>Click to edit Master title style</a:t>
            </a:r>
            <a:endParaRPr lang="en-US" dirty="0"/>
          </a:p>
        </p:txBody>
      </p:sp>
      <p:sp>
        <p:nvSpPr>
          <p:cNvPr id="7" name="Content Placeholder 6"/>
          <p:cNvSpPr>
            <a:spLocks noGrp="1"/>
          </p:cNvSpPr>
          <p:nvPr>
            <p:ph sz="quarter" idx="13"/>
          </p:nvPr>
        </p:nvSpPr>
        <p:spPr>
          <a:xfrm>
            <a:off x="2438400" y="4343400"/>
            <a:ext cx="6324600" cy="1828800"/>
          </a:xfrm>
        </p:spPr>
        <p:txBody>
          <a:bodyPr numCol="2">
            <a:normAutofit/>
          </a:bodyPr>
          <a:lstStyle>
            <a:lvl1pPr>
              <a:buNone/>
              <a:defRPr sz="1200"/>
            </a:lvl1pPr>
            <a:lvl2pPr>
              <a:defRPr sz="1200"/>
            </a:lvl2pPr>
            <a:lvl3pPr>
              <a:defRPr sz="1200"/>
            </a:lvl3pPr>
            <a:lvl4pPr>
              <a:defRPr sz="1200"/>
            </a:lvl4pPr>
            <a:lvl5pPr>
              <a:defRPr sz="1200"/>
            </a:lvl5pPr>
          </a:lstStyle>
          <a:p>
            <a:pPr lvl="0"/>
            <a:r>
              <a:rPr lang="en-GB" dirty="0"/>
              <a:t>Click to edit Master text styles</a:t>
            </a:r>
          </a:p>
          <a:p>
            <a:pPr lvl="0"/>
            <a:r>
              <a:rPr lang="en-GB" dirty="0"/>
              <a:t>Second level</a:t>
            </a:r>
          </a:p>
          <a:p>
            <a:pPr lvl="0"/>
            <a:r>
              <a:rPr lang="en-GB" dirty="0"/>
              <a:t>Third level</a:t>
            </a:r>
          </a:p>
          <a:p>
            <a:pPr lvl="0"/>
            <a:r>
              <a:rPr lang="en-GB" dirty="0"/>
              <a:t>Fourth level</a:t>
            </a:r>
          </a:p>
          <a:p>
            <a:pPr lvl="0"/>
            <a:r>
              <a:rPr lang="en-GB" dirty="0"/>
              <a:t>Fifth level</a:t>
            </a:r>
            <a:endParaRPr lang="en-US" dirty="0"/>
          </a:p>
        </p:txBody>
      </p:sp>
      <p:sp>
        <p:nvSpPr>
          <p:cNvPr id="9" name="Content Placeholder 8"/>
          <p:cNvSpPr>
            <a:spLocks noGrp="1"/>
          </p:cNvSpPr>
          <p:nvPr>
            <p:ph sz="quarter" idx="14"/>
          </p:nvPr>
        </p:nvSpPr>
        <p:spPr>
          <a:xfrm>
            <a:off x="381000" y="533400"/>
            <a:ext cx="1752600" cy="6172200"/>
          </a:xfrm>
        </p:spPr>
        <p:txBody>
          <a:bodyPr>
            <a:noAutofit/>
          </a:bodyPr>
          <a:lstStyle>
            <a:lvl1pPr>
              <a:buFont typeface="Arial"/>
              <a:buChar char="•"/>
              <a:defRPr sz="1400"/>
            </a:lvl1pPr>
            <a:lvl2pPr>
              <a:buFont typeface="Arial"/>
              <a:buChar char="•"/>
              <a:defRPr sz="1400"/>
            </a:lvl2pPr>
            <a:lvl3pPr>
              <a:buFont typeface="Arial"/>
              <a:buChar char="•"/>
              <a:defRPr sz="1400"/>
            </a:lvl3pPr>
            <a:lvl4pPr>
              <a:buFont typeface="Arial"/>
              <a:buChar char="•"/>
              <a:defRPr sz="1400"/>
            </a:lvl4pPr>
            <a:lvl5pPr>
              <a:buFont typeface="Arial"/>
              <a:buChar char="•"/>
              <a:defRPr sz="1400"/>
            </a:lvl5pPr>
          </a:lstStyle>
          <a:p>
            <a:pPr lvl="0"/>
            <a:r>
              <a:rPr lang="en-GB" dirty="0"/>
              <a:t>Click to edit Master text styles</a:t>
            </a:r>
          </a:p>
          <a:p>
            <a:pPr lvl="0"/>
            <a:r>
              <a:rPr lang="en-GB" dirty="0"/>
              <a:t>Second level</a:t>
            </a:r>
          </a:p>
          <a:p>
            <a:pPr lvl="0"/>
            <a:r>
              <a:rPr lang="en-GB" dirty="0"/>
              <a:t>Third level</a:t>
            </a:r>
          </a:p>
          <a:p>
            <a:pPr lvl="0"/>
            <a:r>
              <a:rPr lang="en-GB" dirty="0"/>
              <a:t>Fourth level</a:t>
            </a:r>
          </a:p>
          <a:p>
            <a:pPr lvl="0"/>
            <a:r>
              <a:rPr lang="en-GB" dirty="0"/>
              <a:t>Fifth level</a:t>
            </a:r>
            <a:endParaRPr lang="en-US" dirty="0"/>
          </a:p>
        </p:txBody>
      </p:sp>
      <p:pic>
        <p:nvPicPr>
          <p:cNvPr id="12" name="Picture 1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55778" y="6321640"/>
            <a:ext cx="1552306" cy="26310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cxnSp>
        <p:nvCxnSpPr>
          <p:cNvPr id="5" name="Straight Connector 4"/>
          <p:cNvCxnSpPr/>
          <p:nvPr userDrawn="1"/>
        </p:nvCxnSpPr>
        <p:spPr>
          <a:xfrm rot="5400000">
            <a:off x="-914399" y="3505204"/>
            <a:ext cx="6400800" cy="3175"/>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8" descr="CBI_logo.png"/>
          <p:cNvPicPr>
            <a:picLocks noChangeAspect="1"/>
          </p:cNvPicPr>
          <p:nvPr userDrawn="1"/>
        </p:nvPicPr>
        <p:blipFill>
          <a:blip r:embed="rId2" cstate="print"/>
          <a:srcRect/>
          <a:stretch>
            <a:fillRect/>
          </a:stretch>
        </p:blipFill>
        <p:spPr bwMode="auto">
          <a:xfrm>
            <a:off x="5645151" y="6469063"/>
            <a:ext cx="1517650" cy="273050"/>
          </a:xfrm>
          <a:prstGeom prst="rect">
            <a:avLst/>
          </a:prstGeom>
          <a:noFill/>
          <a:ln w="9525">
            <a:noFill/>
            <a:miter lim="800000"/>
            <a:headEnd/>
            <a:tailEnd/>
          </a:ln>
        </p:spPr>
      </p:pic>
      <p:pic>
        <p:nvPicPr>
          <p:cNvPr id="8" name="Picture 2"/>
          <p:cNvPicPr>
            <a:picLocks noChangeAspect="1" noChangeArrowheads="1"/>
          </p:cNvPicPr>
          <p:nvPr userDrawn="1"/>
        </p:nvPicPr>
        <p:blipFill>
          <a:blip r:embed="rId3" cstate="print"/>
          <a:srcRect l="42862" r="2162"/>
          <a:stretch>
            <a:fillRect/>
          </a:stretch>
        </p:blipFill>
        <p:spPr bwMode="auto">
          <a:xfrm>
            <a:off x="7231065" y="6477000"/>
            <a:ext cx="1684337" cy="304800"/>
          </a:xfrm>
          <a:prstGeom prst="rect">
            <a:avLst/>
          </a:prstGeom>
          <a:noFill/>
          <a:ln w="9525">
            <a:noFill/>
            <a:miter lim="800000"/>
            <a:headEnd/>
            <a:tailEnd/>
          </a:ln>
        </p:spPr>
      </p:pic>
      <p:sp>
        <p:nvSpPr>
          <p:cNvPr id="11" name="Title 1"/>
          <p:cNvSpPr txBox="1">
            <a:spLocks/>
          </p:cNvSpPr>
          <p:nvPr userDrawn="1"/>
        </p:nvSpPr>
        <p:spPr>
          <a:xfrm>
            <a:off x="2438400" y="304800"/>
            <a:ext cx="6324600" cy="152400"/>
          </a:xfrm>
          <a:prstGeom prst="rect">
            <a:avLst/>
          </a:prstGeom>
          <a:solidFill>
            <a:schemeClr val="accent1">
              <a:lumMod val="75000"/>
            </a:schemeClr>
          </a:solidFill>
        </p:spPr>
        <p:txBody>
          <a:bodyPr>
            <a:prstTxWarp prst="textNoShape">
              <a:avLst/>
            </a:prstTxWarp>
            <a:normAutofit lnSpcReduction="10000"/>
          </a:bodyPr>
          <a:lstStyle/>
          <a:p>
            <a:pPr>
              <a:lnSpc>
                <a:spcPct val="80000"/>
              </a:lnSpc>
              <a:spcAft>
                <a:spcPts val="600"/>
              </a:spcAft>
              <a:defRPr/>
            </a:pPr>
            <a:endParaRPr lang="en-US" sz="500" b="1" dirty="0">
              <a:solidFill>
                <a:schemeClr val="bg1"/>
              </a:solidFill>
              <a:latin typeface="Calibri" pitchFamily="-101" charset="0"/>
              <a:ea typeface="ＭＳ Ｐゴシック" pitchFamily="-101" charset="-128"/>
              <a:cs typeface="ＭＳ Ｐゴシック" pitchFamily="-101" charset="-128"/>
            </a:endParaRPr>
          </a:p>
        </p:txBody>
      </p:sp>
      <p:sp>
        <p:nvSpPr>
          <p:cNvPr id="7" name="Content Placeholder 6"/>
          <p:cNvSpPr>
            <a:spLocks noGrp="1"/>
          </p:cNvSpPr>
          <p:nvPr>
            <p:ph sz="quarter" idx="13"/>
          </p:nvPr>
        </p:nvSpPr>
        <p:spPr>
          <a:xfrm>
            <a:off x="2438400" y="1371600"/>
            <a:ext cx="6324600" cy="4876800"/>
          </a:xfrm>
        </p:spPr>
        <p:txBody>
          <a:bodyPr numCol="2" spcCol="180000">
            <a:normAutofit/>
          </a:bodyPr>
          <a:lstStyle>
            <a:lvl1pPr marL="0" indent="0">
              <a:buNone/>
              <a:defRPr sz="1200"/>
            </a:lvl1pPr>
            <a:lvl2pPr marL="263519" indent="-206370">
              <a:defRPr sz="1200"/>
            </a:lvl2pPr>
            <a:lvl3pPr marL="450839" indent="-182558">
              <a:defRPr sz="1200"/>
            </a:lvl3pPr>
            <a:lvl4pPr>
              <a:defRPr sz="1200"/>
            </a:lvl4pPr>
            <a:lvl5pPr>
              <a:defRPr sz="1200"/>
            </a:lvl5pPr>
          </a:lstStyle>
          <a:p>
            <a:pPr lvl="0"/>
            <a:r>
              <a:rPr lang="en-GB" dirty="0"/>
              <a:t>Click to edit Master text styles</a:t>
            </a:r>
          </a:p>
          <a:p>
            <a:pPr lvl="1"/>
            <a:r>
              <a:rPr lang="en-GB" dirty="0"/>
              <a:t>Second level</a:t>
            </a:r>
          </a:p>
          <a:p>
            <a:pPr lvl="2"/>
            <a:r>
              <a:rPr lang="en-GB" dirty="0"/>
              <a:t>Third level</a:t>
            </a:r>
          </a:p>
          <a:p>
            <a:pPr lvl="0"/>
            <a:r>
              <a:rPr lang="en-GB" dirty="0"/>
              <a:t>Fourth level</a:t>
            </a:r>
          </a:p>
          <a:p>
            <a:pPr lvl="0"/>
            <a:r>
              <a:rPr lang="en-GB" dirty="0"/>
              <a:t>Fifth level</a:t>
            </a:r>
            <a:endParaRPr lang="en-US" dirty="0"/>
          </a:p>
        </p:txBody>
      </p:sp>
      <p:sp>
        <p:nvSpPr>
          <p:cNvPr id="9" name="Content Placeholder 8"/>
          <p:cNvSpPr>
            <a:spLocks noGrp="1"/>
          </p:cNvSpPr>
          <p:nvPr>
            <p:ph sz="quarter" idx="14"/>
          </p:nvPr>
        </p:nvSpPr>
        <p:spPr>
          <a:xfrm>
            <a:off x="381000" y="304800"/>
            <a:ext cx="1752600" cy="5943600"/>
          </a:xfrm>
        </p:spPr>
        <p:txBody>
          <a:bodyPr>
            <a:noAutofit/>
          </a:bodyPr>
          <a:lstStyle>
            <a:lvl1pPr>
              <a:buFont typeface="Arial"/>
              <a:buChar char="•"/>
              <a:defRPr sz="1400"/>
            </a:lvl1pPr>
            <a:lvl2pPr>
              <a:buFont typeface="Arial"/>
              <a:buChar char="•"/>
              <a:defRPr sz="1400"/>
            </a:lvl2pPr>
            <a:lvl3pPr>
              <a:buFont typeface="Arial"/>
              <a:buChar char="•"/>
              <a:defRPr sz="1400"/>
            </a:lvl3pPr>
            <a:lvl4pPr>
              <a:buFont typeface="Arial"/>
              <a:buChar char="•"/>
              <a:defRPr sz="1400"/>
            </a:lvl4pPr>
            <a:lvl5pPr>
              <a:buFont typeface="Arial"/>
              <a:buChar char="•"/>
              <a:defRPr sz="1400"/>
            </a:lvl5pPr>
          </a:lstStyle>
          <a:p>
            <a:pPr lvl="0"/>
            <a:r>
              <a:rPr lang="en-GB" dirty="0"/>
              <a:t>Click to edit Master text styles</a:t>
            </a:r>
          </a:p>
          <a:p>
            <a:pPr lvl="0"/>
            <a:r>
              <a:rPr lang="en-GB" dirty="0"/>
              <a:t>Second level</a:t>
            </a:r>
          </a:p>
          <a:p>
            <a:pPr lvl="0"/>
            <a:r>
              <a:rPr lang="en-GB" dirty="0"/>
              <a:t>Third level</a:t>
            </a:r>
          </a:p>
          <a:p>
            <a:pPr lvl="0"/>
            <a:r>
              <a:rPr lang="en-GB" dirty="0"/>
              <a:t>Fourth level</a:t>
            </a:r>
          </a:p>
          <a:p>
            <a:pPr lvl="0"/>
            <a:r>
              <a:rPr lang="en-GB" dirty="0"/>
              <a:t>Fifth level</a:t>
            </a:r>
            <a:endParaRPr lang="en-US" dirty="0"/>
          </a:p>
        </p:txBody>
      </p:sp>
      <p:sp>
        <p:nvSpPr>
          <p:cNvPr id="10" name="Title 1"/>
          <p:cNvSpPr>
            <a:spLocks noGrp="1"/>
          </p:cNvSpPr>
          <p:nvPr>
            <p:ph type="title"/>
          </p:nvPr>
        </p:nvSpPr>
        <p:spPr>
          <a:xfrm>
            <a:off x="2438400" y="533400"/>
            <a:ext cx="6324600" cy="533400"/>
          </a:xfrm>
        </p:spPr>
        <p:txBody>
          <a:bodyPr anchor="t">
            <a:normAutofit/>
          </a:bodyPr>
          <a:lstStyle>
            <a:lvl1pPr algn="l">
              <a:spcAft>
                <a:spcPts val="600"/>
              </a:spcAft>
              <a:defRPr sz="2000"/>
            </a:lvl1pPr>
          </a:lstStyle>
          <a:p>
            <a:r>
              <a:rPr lang="en-GB" dirty="0"/>
              <a:t>Click to edit Master title style</a:t>
            </a:r>
            <a:endParaRPr lang="en-US" dirty="0"/>
          </a:p>
        </p:txBody>
      </p:sp>
      <p:sp>
        <p:nvSpPr>
          <p:cNvPr id="12" name="Date Placeholder 2"/>
          <p:cNvSpPr>
            <a:spLocks noGrp="1"/>
          </p:cNvSpPr>
          <p:nvPr>
            <p:ph type="dt" sz="half" idx="15"/>
          </p:nvPr>
        </p:nvSpPr>
        <p:spPr>
          <a:xfrm>
            <a:off x="457200" y="6356354"/>
            <a:ext cx="1676400" cy="365125"/>
          </a:xfrm>
        </p:spPr>
        <p:txBody>
          <a:bodyPr/>
          <a:lstStyle>
            <a:lvl1pPr>
              <a:defRPr/>
            </a:lvl1pPr>
          </a:lstStyle>
          <a:p>
            <a:pPr>
              <a:defRPr/>
            </a:pPr>
            <a:fld id="{9ACCFD61-2B58-DB49-A0FC-9D78B31DAC5F}" type="slidenum">
              <a:rPr lang="en-GB"/>
              <a:pPr>
                <a:defRPr/>
              </a:pPr>
              <a:t>‹#›</a:t>
            </a:fld>
            <a:endParaRPr lang="en-GB" dirty="0"/>
          </a:p>
        </p:txBody>
      </p:sp>
      <p:pic>
        <p:nvPicPr>
          <p:cNvPr id="14" name="Picture 1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923928" y="6453340"/>
            <a:ext cx="1552306" cy="26310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8" descr="CBI_logo.png"/>
          <p:cNvPicPr>
            <a:picLocks noChangeAspect="1"/>
          </p:cNvPicPr>
          <p:nvPr userDrawn="1"/>
        </p:nvPicPr>
        <p:blipFill>
          <a:blip r:embed="rId2" cstate="print"/>
          <a:srcRect/>
          <a:stretch>
            <a:fillRect/>
          </a:stretch>
        </p:blipFill>
        <p:spPr bwMode="auto">
          <a:xfrm>
            <a:off x="4572000" y="6397629"/>
            <a:ext cx="2001838" cy="360363"/>
          </a:xfrm>
          <a:prstGeom prst="rect">
            <a:avLst/>
          </a:prstGeom>
          <a:noFill/>
          <a:ln w="9525">
            <a:noFill/>
            <a:miter lim="800000"/>
            <a:headEnd/>
            <a:tailEnd/>
          </a:ln>
        </p:spPr>
      </p:pic>
      <p:pic>
        <p:nvPicPr>
          <p:cNvPr id="5" name="Picture 2"/>
          <p:cNvPicPr>
            <a:picLocks noChangeAspect="1" noChangeArrowheads="1"/>
          </p:cNvPicPr>
          <p:nvPr userDrawn="1"/>
        </p:nvPicPr>
        <p:blipFill>
          <a:blip r:embed="rId3" cstate="print"/>
          <a:srcRect l="42862" r="2162"/>
          <a:stretch>
            <a:fillRect/>
          </a:stretch>
        </p:blipFill>
        <p:spPr bwMode="auto">
          <a:xfrm>
            <a:off x="6665915" y="6373817"/>
            <a:ext cx="2249487" cy="407987"/>
          </a:xfrm>
          <a:prstGeom prst="rect">
            <a:avLst/>
          </a:prstGeom>
          <a:noFill/>
          <a:ln w="9525">
            <a:noFill/>
            <a:miter lim="800000"/>
            <a:headEnd/>
            <a:tailEnd/>
          </a:ln>
        </p:spPr>
      </p:pic>
      <p:sp>
        <p:nvSpPr>
          <p:cNvPr id="6" name="Title 1"/>
          <p:cNvSpPr txBox="1">
            <a:spLocks/>
          </p:cNvSpPr>
          <p:nvPr userDrawn="1"/>
        </p:nvSpPr>
        <p:spPr>
          <a:xfrm>
            <a:off x="381000" y="304800"/>
            <a:ext cx="8382000" cy="152400"/>
          </a:xfrm>
          <a:prstGeom prst="rect">
            <a:avLst/>
          </a:prstGeom>
          <a:solidFill>
            <a:schemeClr val="accent1">
              <a:lumMod val="75000"/>
            </a:schemeClr>
          </a:solidFill>
        </p:spPr>
        <p:txBody>
          <a:bodyPr>
            <a:prstTxWarp prst="textNoShape">
              <a:avLst/>
            </a:prstTxWarp>
            <a:normAutofit/>
          </a:bodyPr>
          <a:lstStyle/>
          <a:p>
            <a:pPr>
              <a:lnSpc>
                <a:spcPct val="80000"/>
              </a:lnSpc>
              <a:spcAft>
                <a:spcPts val="600"/>
              </a:spcAft>
              <a:defRPr/>
            </a:pPr>
            <a:endParaRPr lang="en-US" sz="400" b="1" dirty="0">
              <a:solidFill>
                <a:schemeClr val="bg1"/>
              </a:solidFill>
              <a:latin typeface="Calibri" pitchFamily="-101" charset="0"/>
              <a:ea typeface="ＭＳ Ｐゴシック" pitchFamily="-101" charset="-128"/>
              <a:cs typeface="ＭＳ Ｐゴシック" pitchFamily="-101" charset="-128"/>
            </a:endParaRPr>
          </a:p>
        </p:txBody>
      </p:sp>
      <p:sp>
        <p:nvSpPr>
          <p:cNvPr id="7" name="Content Placeholder 6"/>
          <p:cNvSpPr>
            <a:spLocks noGrp="1"/>
          </p:cNvSpPr>
          <p:nvPr>
            <p:ph sz="quarter" idx="13"/>
          </p:nvPr>
        </p:nvSpPr>
        <p:spPr>
          <a:xfrm>
            <a:off x="1066800" y="1371600"/>
            <a:ext cx="7696200" cy="4876800"/>
          </a:xfrm>
        </p:spPr>
        <p:txBody>
          <a:bodyPr spcCol="180000">
            <a:normAutofit/>
          </a:bodyPr>
          <a:lstStyle>
            <a:lvl1pPr marL="0" indent="0">
              <a:buNone/>
              <a:defRPr sz="1800"/>
            </a:lvl1pPr>
            <a:lvl2pPr marL="263519" indent="-206370">
              <a:defRPr sz="1800"/>
            </a:lvl2pPr>
            <a:lvl3pPr marL="450839" indent="-182558">
              <a:defRPr sz="1800"/>
            </a:lvl3pPr>
            <a:lvl4pPr>
              <a:defRPr sz="1200"/>
            </a:lvl4pPr>
            <a:lvl5pPr>
              <a:defRPr sz="1200"/>
            </a:lvl5pPr>
          </a:lstStyle>
          <a:p>
            <a:pPr lvl="0"/>
            <a:r>
              <a:rPr lang="en-GB" dirty="0"/>
              <a:t>Click to edit Master text styles</a:t>
            </a:r>
          </a:p>
          <a:p>
            <a:pPr lvl="1"/>
            <a:r>
              <a:rPr lang="en-GB" dirty="0"/>
              <a:t>Second level</a:t>
            </a:r>
          </a:p>
          <a:p>
            <a:pPr lvl="2"/>
            <a:r>
              <a:rPr lang="en-GB" dirty="0"/>
              <a:t>Third level</a:t>
            </a:r>
          </a:p>
          <a:p>
            <a:pPr lvl="0"/>
            <a:r>
              <a:rPr lang="en-GB" dirty="0"/>
              <a:t>Fourth level</a:t>
            </a:r>
          </a:p>
          <a:p>
            <a:pPr lvl="0"/>
            <a:r>
              <a:rPr lang="en-GB" dirty="0"/>
              <a:t>Fifth level</a:t>
            </a:r>
            <a:endParaRPr lang="en-US" dirty="0"/>
          </a:p>
        </p:txBody>
      </p:sp>
      <p:sp>
        <p:nvSpPr>
          <p:cNvPr id="10" name="Title 1"/>
          <p:cNvSpPr>
            <a:spLocks noGrp="1"/>
          </p:cNvSpPr>
          <p:nvPr>
            <p:ph type="title"/>
          </p:nvPr>
        </p:nvSpPr>
        <p:spPr>
          <a:xfrm>
            <a:off x="381000" y="533400"/>
            <a:ext cx="8382000" cy="533400"/>
          </a:xfrm>
        </p:spPr>
        <p:txBody>
          <a:bodyPr anchor="t">
            <a:noAutofit/>
          </a:bodyPr>
          <a:lstStyle>
            <a:lvl1pPr algn="l">
              <a:spcAft>
                <a:spcPts val="600"/>
              </a:spcAft>
              <a:defRPr sz="3200"/>
            </a:lvl1pPr>
          </a:lstStyle>
          <a:p>
            <a:r>
              <a:rPr lang="en-GB" dirty="0"/>
              <a:t>Click to edit Master title style</a:t>
            </a:r>
            <a:endParaRPr lang="en-US" dirty="0"/>
          </a:p>
        </p:txBody>
      </p:sp>
      <p:sp>
        <p:nvSpPr>
          <p:cNvPr id="8" name="Date Placeholder 2"/>
          <p:cNvSpPr>
            <a:spLocks noGrp="1"/>
          </p:cNvSpPr>
          <p:nvPr>
            <p:ph type="dt" sz="half" idx="14"/>
          </p:nvPr>
        </p:nvSpPr>
        <p:spPr>
          <a:xfrm>
            <a:off x="457200" y="6356354"/>
            <a:ext cx="1676400" cy="365125"/>
          </a:xfrm>
        </p:spPr>
        <p:txBody>
          <a:bodyPr/>
          <a:lstStyle>
            <a:lvl1pPr>
              <a:defRPr/>
            </a:lvl1pPr>
          </a:lstStyle>
          <a:p>
            <a:pPr>
              <a:defRPr/>
            </a:pPr>
            <a:fld id="{77225FD2-4644-BF4E-9F79-6DD37A318633}"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394" b="1" i="0">
                <a:solidFill>
                  <a:srgbClr val="2F68A5"/>
                </a:solidFill>
                <a:latin typeface="Whitney"/>
                <a:cs typeface="Whitney"/>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10/21/19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8168812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1027" name="Text Placeholder 2"/>
          <p:cNvSpPr>
            <a:spLocks noGrp="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4"/>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01" charset="0"/>
                <a:ea typeface="ＭＳ Ｐゴシック" pitchFamily="-101" charset="-128"/>
                <a:cs typeface="ＭＳ Ｐゴシック" pitchFamily="-101" charset="-128"/>
              </a:defRPr>
            </a:lvl1pPr>
          </a:lstStyle>
          <a:p>
            <a:pPr>
              <a:defRPr/>
            </a:pPr>
            <a:fld id="{8BD33FB7-DB1A-674A-ADD0-F3369F64AC36}" type="datetime1">
              <a:rPr lang="en-GB"/>
              <a:pPr>
                <a:defRPr/>
              </a:pPr>
              <a:t>21/10/2019</a:t>
            </a:fld>
            <a:endParaRPr lang="en-GB" dirty="0"/>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GB" dirty="0"/>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01" charset="0"/>
                <a:ea typeface="ＭＳ Ｐゴシック" pitchFamily="-101" charset="-128"/>
                <a:cs typeface="ＭＳ Ｐゴシック" pitchFamily="-101" charset="-128"/>
              </a:defRPr>
            </a:lvl1pPr>
          </a:lstStyle>
          <a:p>
            <a:pPr>
              <a:defRPr/>
            </a:pPr>
            <a:fld id="{C0EA8316-DEBC-5E4E-A710-67D5B0051992}"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Lst>
  <p:txStyles>
    <p:titleStyle>
      <a:lvl1pPr algn="ctr" rtl="0" eaLnBrk="0" fontAlgn="base" hangingPunct="0">
        <a:spcBef>
          <a:spcPct val="0"/>
        </a:spcBef>
        <a:spcAft>
          <a:spcPct val="0"/>
        </a:spcAft>
        <a:defRPr sz="4400" b="0" i="0" kern="1200">
          <a:solidFill>
            <a:srgbClr val="376092"/>
          </a:solidFill>
          <a:latin typeface="Gill Sans"/>
          <a:ea typeface="ＭＳ Ｐゴシック" pitchFamily="-109" charset="-128"/>
          <a:cs typeface="Gill Sans"/>
        </a:defRPr>
      </a:lvl1pPr>
      <a:lvl2pPr algn="ctr" rtl="0" eaLnBrk="0" fontAlgn="base" hangingPunct="0">
        <a:spcBef>
          <a:spcPct val="0"/>
        </a:spcBef>
        <a:spcAft>
          <a:spcPct val="0"/>
        </a:spcAft>
        <a:defRPr sz="4400">
          <a:solidFill>
            <a:srgbClr val="376092"/>
          </a:solidFill>
          <a:latin typeface="Calibri" pitchFamily="-109" charset="0"/>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rgbClr val="376092"/>
          </a:solidFill>
          <a:latin typeface="Calibri" pitchFamily="-109" charset="0"/>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rgbClr val="376092"/>
          </a:solidFill>
          <a:latin typeface="Calibri" pitchFamily="-109" charset="0"/>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rgbClr val="376092"/>
          </a:solidFill>
          <a:latin typeface="Calibri" pitchFamily="-109" charset="0"/>
          <a:ea typeface="ＭＳ Ｐゴシック" pitchFamily="-109" charset="-128"/>
          <a:cs typeface="ＭＳ Ｐゴシック" pitchFamily="-109" charset="-128"/>
        </a:defRPr>
      </a:lvl5pPr>
      <a:lvl6pPr marL="457189" algn="ctr" rtl="0" fontAlgn="base">
        <a:spcBef>
          <a:spcPct val="0"/>
        </a:spcBef>
        <a:spcAft>
          <a:spcPct val="0"/>
        </a:spcAft>
        <a:defRPr sz="4400">
          <a:solidFill>
            <a:srgbClr val="376092"/>
          </a:solidFill>
          <a:latin typeface="Calibri" pitchFamily="-109" charset="0"/>
          <a:ea typeface="ＭＳ Ｐゴシック" pitchFamily="-109" charset="-128"/>
          <a:cs typeface="ＭＳ Ｐゴシック" pitchFamily="-109" charset="-128"/>
        </a:defRPr>
      </a:lvl6pPr>
      <a:lvl7pPr marL="914377" algn="ctr" rtl="0" fontAlgn="base">
        <a:spcBef>
          <a:spcPct val="0"/>
        </a:spcBef>
        <a:spcAft>
          <a:spcPct val="0"/>
        </a:spcAft>
        <a:defRPr sz="4400">
          <a:solidFill>
            <a:srgbClr val="376092"/>
          </a:solidFill>
          <a:latin typeface="Calibri" pitchFamily="-109" charset="0"/>
          <a:ea typeface="ＭＳ Ｐゴシック" pitchFamily="-109" charset="-128"/>
          <a:cs typeface="ＭＳ Ｐゴシック" pitchFamily="-109" charset="-128"/>
        </a:defRPr>
      </a:lvl7pPr>
      <a:lvl8pPr marL="1371566" algn="ctr" rtl="0" fontAlgn="base">
        <a:spcBef>
          <a:spcPct val="0"/>
        </a:spcBef>
        <a:spcAft>
          <a:spcPct val="0"/>
        </a:spcAft>
        <a:defRPr sz="4400">
          <a:solidFill>
            <a:srgbClr val="376092"/>
          </a:solidFill>
          <a:latin typeface="Calibri" pitchFamily="-109" charset="0"/>
          <a:ea typeface="ＭＳ Ｐゴシック" pitchFamily="-109" charset="-128"/>
          <a:cs typeface="ＭＳ Ｐゴシック" pitchFamily="-109" charset="-128"/>
        </a:defRPr>
      </a:lvl8pPr>
      <a:lvl9pPr marL="1828754" algn="ctr" rtl="0" fontAlgn="base">
        <a:spcBef>
          <a:spcPct val="0"/>
        </a:spcBef>
        <a:spcAft>
          <a:spcPct val="0"/>
        </a:spcAft>
        <a:defRPr sz="4400">
          <a:solidFill>
            <a:srgbClr val="376092"/>
          </a:solidFill>
          <a:latin typeface="Calibri" pitchFamily="-109" charset="0"/>
          <a:ea typeface="ＭＳ Ｐゴシック" pitchFamily="-109" charset="-128"/>
          <a:cs typeface="ＭＳ Ｐゴシック" pitchFamily="-109" charset="-128"/>
        </a:defRPr>
      </a:lvl9pPr>
    </p:titleStyle>
    <p:bodyStyle>
      <a:lvl1pPr marL="342891" indent="-342891" algn="l" rtl="0" eaLnBrk="0" fontAlgn="base" hangingPunct="0">
        <a:spcBef>
          <a:spcPct val="20000"/>
        </a:spcBef>
        <a:spcAft>
          <a:spcPct val="0"/>
        </a:spcAft>
        <a:buFont typeface="Arial" charset="0"/>
        <a:buChar char="•"/>
        <a:defRPr sz="3200" b="0" i="0" kern="1200">
          <a:solidFill>
            <a:schemeClr val="tx1"/>
          </a:solidFill>
          <a:latin typeface="Gill Sans Light"/>
          <a:ea typeface="ＭＳ Ｐゴシック" pitchFamily="-109" charset="-128"/>
          <a:cs typeface="Gill Sans Light"/>
        </a:defRPr>
      </a:lvl1pPr>
      <a:lvl2pPr marL="742932" indent="-285744" algn="l" rtl="0" eaLnBrk="0" fontAlgn="base" hangingPunct="0">
        <a:spcBef>
          <a:spcPct val="20000"/>
        </a:spcBef>
        <a:spcAft>
          <a:spcPct val="0"/>
        </a:spcAft>
        <a:buFont typeface="Arial" charset="0"/>
        <a:buChar char="–"/>
        <a:defRPr sz="2800" b="0" i="0" kern="1200">
          <a:solidFill>
            <a:schemeClr val="tx1"/>
          </a:solidFill>
          <a:latin typeface="Gill Sans Light"/>
          <a:ea typeface="ＭＳ Ｐゴシック" pitchFamily="-109" charset="-128"/>
          <a:cs typeface="Gill Sans Light"/>
        </a:defRPr>
      </a:lvl2pPr>
      <a:lvl3pPr marL="1142971" indent="-228594" algn="l" rtl="0" eaLnBrk="0" fontAlgn="base" hangingPunct="0">
        <a:spcBef>
          <a:spcPct val="20000"/>
        </a:spcBef>
        <a:spcAft>
          <a:spcPct val="0"/>
        </a:spcAft>
        <a:buFont typeface="Arial" charset="0"/>
        <a:buChar char="•"/>
        <a:defRPr sz="2400" b="0" i="0" kern="1200">
          <a:solidFill>
            <a:schemeClr val="tx1"/>
          </a:solidFill>
          <a:latin typeface="Gill Sans Light"/>
          <a:ea typeface="ＭＳ Ｐゴシック" pitchFamily="-109" charset="-128"/>
          <a:cs typeface="Gill Sans Light"/>
        </a:defRPr>
      </a:lvl3pPr>
      <a:lvl4pPr marL="1600160" indent="-228594" algn="l" rtl="0" eaLnBrk="0" fontAlgn="base" hangingPunct="0">
        <a:spcBef>
          <a:spcPct val="20000"/>
        </a:spcBef>
        <a:spcAft>
          <a:spcPct val="0"/>
        </a:spcAft>
        <a:buFont typeface="Arial" charset="0"/>
        <a:buChar char="–"/>
        <a:defRPr sz="2000" b="0" i="0" kern="1200">
          <a:solidFill>
            <a:schemeClr val="tx1"/>
          </a:solidFill>
          <a:latin typeface="Gill Sans Light"/>
          <a:ea typeface="ＭＳ Ｐゴシック" pitchFamily="-109" charset="-128"/>
          <a:cs typeface="Gill Sans Light"/>
        </a:defRPr>
      </a:lvl4pPr>
      <a:lvl5pPr marL="2057349" indent="-228594" algn="l" rtl="0" eaLnBrk="0" fontAlgn="base" hangingPunct="0">
        <a:spcBef>
          <a:spcPct val="20000"/>
        </a:spcBef>
        <a:spcAft>
          <a:spcPct val="0"/>
        </a:spcAft>
        <a:buFont typeface="Arial" charset="0"/>
        <a:buChar char="»"/>
        <a:defRPr sz="2000" b="0" i="0" kern="1200">
          <a:solidFill>
            <a:schemeClr val="tx1"/>
          </a:solidFill>
          <a:latin typeface="Gill Sans Light"/>
          <a:ea typeface="ＭＳ Ｐゴシック" pitchFamily="-109" charset="-128"/>
          <a:cs typeface="Gill Sans Light"/>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www.climatebonds.net/certification/sncf-reseau"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climatebonds.net/certification/contact-energy"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www.climatebonds.net/certification/sfpuc"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www.climatebonds.net/certification/westpac"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www.climatebonds.net/certification/national-australia-bank/"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www.climatebonds.net/societe-du-grand-paris"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3" Type="http://schemas.openxmlformats.org/officeDocument/2006/relationships/diagramLayout" Target="../diagrams/layout1.xml"/><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11" Type="http://schemas.openxmlformats.org/officeDocument/2006/relationships/image" Target="../media/image29.png"/><Relationship Id="rId5" Type="http://schemas.openxmlformats.org/officeDocument/2006/relationships/diagramColors" Target="../diagrams/colors1.xml"/><Relationship Id="rId10" Type="http://schemas.openxmlformats.org/officeDocument/2006/relationships/image" Target="../media/image28.svg"/><Relationship Id="rId4" Type="http://schemas.openxmlformats.org/officeDocument/2006/relationships/diagramQuickStyle" Target="../diagrams/quickStyle1.xml"/><Relationship Id="rId9" Type="http://schemas.openxmlformats.org/officeDocument/2006/relationships/image" Target="../media/image27.png"/><Relationship Id="rId14" Type="http://schemas.openxmlformats.org/officeDocument/2006/relationships/image" Target="../media/image32.sv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mailto:matteo.bigoni@climatebonds.net"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5.emf"/><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www.climatebonds.net/certification/new-york-mta"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www.climatebonds.net/certification/new-york-state-housing-finance-agenc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2BA0AE-0E51-4700-96DE-BEDFED5045CC}"/>
              </a:ext>
            </a:extLst>
          </p:cNvPr>
          <p:cNvSpPr>
            <a:spLocks noGrp="1"/>
          </p:cNvSpPr>
          <p:nvPr>
            <p:ph type="title"/>
          </p:nvPr>
        </p:nvSpPr>
        <p:spPr>
          <a:xfrm>
            <a:off x="382960" y="1340768"/>
            <a:ext cx="7416824" cy="1584176"/>
          </a:xfrm>
          <a:noFill/>
          <a:ln w="9525">
            <a:noFill/>
            <a:miter lim="800000"/>
            <a:headEnd/>
            <a:tailEnd/>
          </a:ln>
        </p:spPr>
        <p:txBody>
          <a:bodyPr vert="horz" wrap="square" lIns="91440" tIns="45720" rIns="91440" bIns="45720" numCol="1" anchor="t" anchorCtr="0" compatLnSpc="1">
            <a:prstTxWarp prst="textNoShape">
              <a:avLst/>
            </a:prstTxWarp>
            <a:noAutofit/>
          </a:bodyPr>
          <a:lstStyle/>
          <a:p>
            <a:r>
              <a:rPr lang="en-GB" sz="3700" dirty="0">
                <a:solidFill>
                  <a:schemeClr val="tx1"/>
                </a:solidFill>
                <a:latin typeface="+mj-lt"/>
                <a:ea typeface="+mj-ea"/>
                <a:cs typeface="+mj-cs"/>
              </a:rPr>
              <a:t>An Introduction to Climate Bonds Programmatic Certification</a:t>
            </a:r>
          </a:p>
        </p:txBody>
      </p:sp>
      <p:pic>
        <p:nvPicPr>
          <p:cNvPr id="4" name="Picture 3" descr="A close up of a logo&#10;&#10;Description automatically generated">
            <a:extLst>
              <a:ext uri="{FF2B5EF4-FFF2-40B4-BE49-F238E27FC236}">
                <a16:creationId xmlns:a16="http://schemas.microsoft.com/office/drawing/2014/main" id="{7CB5000A-3C36-A641-956E-2ACD0CF5D1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4168" y="3442864"/>
            <a:ext cx="2146376" cy="2146376"/>
          </a:xfrm>
          <a:prstGeom prst="rect">
            <a:avLst/>
          </a:prstGeom>
        </p:spPr>
      </p:pic>
      <p:sp>
        <p:nvSpPr>
          <p:cNvPr id="8" name="TextBox 7">
            <a:extLst>
              <a:ext uri="{FF2B5EF4-FFF2-40B4-BE49-F238E27FC236}">
                <a16:creationId xmlns:a16="http://schemas.microsoft.com/office/drawing/2014/main" id="{9DCB2049-D1CF-AB4C-BD0E-DA3D5285B4BE}"/>
              </a:ext>
            </a:extLst>
          </p:cNvPr>
          <p:cNvSpPr txBox="1"/>
          <p:nvPr/>
        </p:nvSpPr>
        <p:spPr>
          <a:xfrm>
            <a:off x="35496" y="6525344"/>
            <a:ext cx="3183179" cy="307777"/>
          </a:xfrm>
          <a:prstGeom prst="rect">
            <a:avLst/>
          </a:prstGeom>
          <a:noFill/>
        </p:spPr>
        <p:txBody>
          <a:bodyPr wrap="none" rtlCol="0">
            <a:spAutoFit/>
          </a:bodyPr>
          <a:lstStyle/>
          <a:p>
            <a:r>
              <a:rPr lang="en-GB" sz="1400" dirty="0">
                <a:solidFill>
                  <a:schemeClr val="accent4">
                    <a:lumMod val="50000"/>
                  </a:schemeClr>
                </a:solidFill>
                <a:latin typeface="+mn-lt"/>
              </a:rPr>
              <a:t>October 2019 © Climate Bonds Initiative </a:t>
            </a:r>
          </a:p>
        </p:txBody>
      </p:sp>
      <p:cxnSp>
        <p:nvCxnSpPr>
          <p:cNvPr id="14" name="Straight Connector 13">
            <a:extLst>
              <a:ext uri="{FF2B5EF4-FFF2-40B4-BE49-F238E27FC236}">
                <a16:creationId xmlns:a16="http://schemas.microsoft.com/office/drawing/2014/main" id="{B9802F71-A810-6644-9EA3-519E093F41A7}"/>
              </a:ext>
            </a:extLst>
          </p:cNvPr>
          <p:cNvCxnSpPr/>
          <p:nvPr/>
        </p:nvCxnSpPr>
        <p:spPr>
          <a:xfrm>
            <a:off x="395536" y="2708920"/>
            <a:ext cx="8352928"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1718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1" name="Title 2"/>
          <p:cNvSpPr>
            <a:spLocks noGrp="1"/>
          </p:cNvSpPr>
          <p:nvPr>
            <p:ph type="title"/>
          </p:nvPr>
        </p:nvSpPr>
        <p:spPr>
          <a:xfrm>
            <a:off x="720075" y="978102"/>
            <a:ext cx="7941325" cy="1062644"/>
          </a:xfrm>
        </p:spPr>
        <p:txBody>
          <a:bodyPr vert="horz" lIns="91440" tIns="45720" rIns="91440" bIns="45720" numCol="1" rtlCol="0" anchor="b" anchorCtr="0" compatLnSpc="1">
            <a:prstTxWarp prst="textNoShape">
              <a:avLst/>
            </a:prstTxWarp>
            <a:normAutofit/>
          </a:bodyPr>
          <a:lstStyle/>
          <a:p>
            <a:pPr eaLnBrk="1" hangingPunct="1">
              <a:lnSpc>
                <a:spcPct val="90000"/>
              </a:lnSpc>
            </a:pPr>
            <a:r>
              <a:rPr lang="en-US" altLang="en-US" sz="3700" dirty="0">
                <a:solidFill>
                  <a:schemeClr val="tx1"/>
                </a:solidFill>
                <a:latin typeface="+mj-lt"/>
                <a:ea typeface="+mj-ea"/>
                <a:cs typeface="+mj-cs"/>
              </a:rPr>
              <a:t>Programmatic Issuance </a:t>
            </a:r>
            <a:r>
              <a:rPr lang="en-US" altLang="en-US" sz="2800" dirty="0">
                <a:solidFill>
                  <a:schemeClr val="tx1"/>
                </a:solidFill>
                <a:latin typeface="+mj-lt"/>
                <a:ea typeface="+mj-ea"/>
                <a:cs typeface="+mj-cs"/>
              </a:rPr>
              <a:t>– Case Studies</a:t>
            </a:r>
          </a:p>
        </p:txBody>
      </p:sp>
      <p:cxnSp>
        <p:nvCxnSpPr>
          <p:cNvPr id="192" name="Straight Connector 191">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718" y="2265037"/>
            <a:ext cx="7593759"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A close up of a sign&#10;&#10;Description automatically generated">
            <a:extLst>
              <a:ext uri="{FF2B5EF4-FFF2-40B4-BE49-F238E27FC236}">
                <a16:creationId xmlns:a16="http://schemas.microsoft.com/office/drawing/2014/main" id="{22408711-7D9D-4F28-9B03-5306093224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3542" y="2664149"/>
            <a:ext cx="1474882" cy="1023915"/>
          </a:xfrm>
          <a:prstGeom prst="rect">
            <a:avLst/>
          </a:prstGeom>
          <a:solidFill>
            <a:schemeClr val="bg1"/>
          </a:solidFill>
          <a:effectLst>
            <a:outerShdw blurRad="50800" dist="38100" dir="2700000" algn="tl" rotWithShape="0">
              <a:prstClr val="black">
                <a:alpha val="40000"/>
              </a:prstClr>
            </a:outerShdw>
          </a:effectLst>
        </p:spPr>
      </p:pic>
      <p:sp>
        <p:nvSpPr>
          <p:cNvPr id="2" name="Content Placeholder 1"/>
          <p:cNvSpPr>
            <a:spLocks noGrp="1"/>
          </p:cNvSpPr>
          <p:nvPr>
            <p:ph sz="quarter" idx="13"/>
          </p:nvPr>
        </p:nvSpPr>
        <p:spPr>
          <a:xfrm>
            <a:off x="785718" y="2664149"/>
            <a:ext cx="5442466" cy="3215749"/>
          </a:xfrm>
        </p:spPr>
        <p:txBody>
          <a:bodyPr vert="horz" lIns="91440" tIns="45720" rIns="91440" bIns="45720" numCol="1" spcCol="180000" rtlCol="0" anchorCtr="0" compatLnSpc="1">
            <a:prstTxWarp prst="textNoShape">
              <a:avLst/>
            </a:prstTxWarp>
            <a:normAutofit/>
          </a:bodyPr>
          <a:lstStyle/>
          <a:p>
            <a:pPr eaLnBrk="1" hangingPunct="1">
              <a:lnSpc>
                <a:spcPct val="90000"/>
              </a:lnSpc>
            </a:pPr>
            <a:r>
              <a:rPr lang="en-GB" altLang="en-US" sz="1400" b="1" dirty="0">
                <a:latin typeface="+mn-lt"/>
                <a:ea typeface="+mn-ea"/>
                <a:cs typeface="+mn-cs"/>
                <a:hlinkClick r:id="rId4"/>
              </a:rPr>
              <a:t>SNCF Réseau</a:t>
            </a:r>
            <a:r>
              <a:rPr lang="en-GB" altLang="en-US" sz="1400" b="1" dirty="0">
                <a:latin typeface="+mn-lt"/>
                <a:ea typeface="+mn-ea"/>
                <a:cs typeface="+mn-cs"/>
              </a:rPr>
              <a:t>, France</a:t>
            </a:r>
          </a:p>
          <a:p>
            <a:pPr eaLnBrk="1" hangingPunct="1">
              <a:lnSpc>
                <a:spcPct val="90000"/>
              </a:lnSpc>
            </a:pPr>
            <a:r>
              <a:rPr lang="en-GB" altLang="en-US" sz="1400" b="1" dirty="0">
                <a:latin typeface="+mn-lt"/>
                <a:ea typeface="+mn-ea"/>
                <a:cs typeface="+mn-cs"/>
              </a:rPr>
              <a:t>7 bonds to date – total USD6,301m equivalent</a:t>
            </a:r>
          </a:p>
          <a:p>
            <a:pPr marL="342891" indent="-228600" eaLnBrk="1" hangingPunct="1">
              <a:lnSpc>
                <a:spcPct val="90000"/>
              </a:lnSpc>
              <a:spcBef>
                <a:spcPts val="600"/>
              </a:spcBef>
              <a:spcAft>
                <a:spcPts val="600"/>
              </a:spcAft>
              <a:buFont typeface="Arial" panose="020B0604020202020204" pitchFamily="34" charset="0"/>
              <a:buChar char="•"/>
            </a:pPr>
            <a:r>
              <a:rPr lang="en-GB" altLang="en-US" sz="1400" dirty="0">
                <a:latin typeface="+mn-lt"/>
                <a:ea typeface="+mn-ea"/>
                <a:cs typeface="+mn-cs"/>
              </a:rPr>
              <a:t>SNCF </a:t>
            </a:r>
            <a:r>
              <a:rPr lang="fr-FR" altLang="en-US" sz="1400" dirty="0">
                <a:latin typeface="+mn-lt"/>
                <a:ea typeface="+mn-ea"/>
                <a:cs typeface="+mn-cs"/>
              </a:rPr>
              <a:t>Réseau</a:t>
            </a:r>
            <a:r>
              <a:rPr lang="en-GB" altLang="en-US" sz="1400" dirty="0">
                <a:latin typeface="+mn-lt"/>
                <a:ea typeface="+mn-ea"/>
                <a:cs typeface="+mn-cs"/>
              </a:rPr>
              <a:t> manages the rail network infrastructure across France, including 30,000 km of track. </a:t>
            </a:r>
          </a:p>
          <a:p>
            <a:pPr marL="342891" indent="-228600" eaLnBrk="1" hangingPunct="1">
              <a:lnSpc>
                <a:spcPct val="90000"/>
              </a:lnSpc>
              <a:spcBef>
                <a:spcPts val="600"/>
              </a:spcBef>
              <a:spcAft>
                <a:spcPts val="600"/>
              </a:spcAft>
              <a:buFont typeface="Arial" panose="020B0604020202020204" pitchFamily="34" charset="0"/>
              <a:buChar char="•"/>
            </a:pPr>
            <a:r>
              <a:rPr lang="en-GB" altLang="en-US" sz="1400" dirty="0">
                <a:latin typeface="+mn-lt"/>
                <a:ea typeface="+mn-ea"/>
                <a:cs typeface="+mn-cs"/>
              </a:rPr>
              <a:t>The network supports electric passenger trains which is eligible for Certification under the Low Carbon Transport Criteria. </a:t>
            </a:r>
          </a:p>
          <a:p>
            <a:pPr marL="342891" indent="-228600" eaLnBrk="1" hangingPunct="1">
              <a:lnSpc>
                <a:spcPct val="90000"/>
              </a:lnSpc>
              <a:spcBef>
                <a:spcPts val="600"/>
              </a:spcBef>
              <a:spcAft>
                <a:spcPts val="600"/>
              </a:spcAft>
              <a:buFont typeface="Arial" panose="020B0604020202020204" pitchFamily="34" charset="0"/>
              <a:buChar char="•"/>
            </a:pPr>
            <a:r>
              <a:rPr lang="en-GB" altLang="en-US" sz="1400" dirty="0">
                <a:latin typeface="+mn-lt"/>
                <a:ea typeface="+mn-ea"/>
                <a:cs typeface="+mn-cs"/>
              </a:rPr>
              <a:t>They undertook Programmatic Certification in November 2016 for investment in renewing France’s existing railway infrastructure and maintenance operations.</a:t>
            </a:r>
          </a:p>
          <a:p>
            <a:pPr marL="342891" indent="-228600" eaLnBrk="1" hangingPunct="1">
              <a:lnSpc>
                <a:spcPct val="90000"/>
              </a:lnSpc>
              <a:spcBef>
                <a:spcPts val="600"/>
              </a:spcBef>
              <a:spcAft>
                <a:spcPts val="600"/>
              </a:spcAft>
              <a:buFont typeface="Arial" panose="020B0604020202020204" pitchFamily="34" charset="0"/>
              <a:buChar char="•"/>
            </a:pPr>
            <a:r>
              <a:rPr lang="en-GB" altLang="en-US" sz="1400" dirty="0">
                <a:latin typeface="+mn-lt"/>
                <a:ea typeface="+mn-ea"/>
                <a:cs typeface="+mn-cs"/>
              </a:rPr>
              <a:t>They are the first French green bond issuer to receive Programmatic Certification.</a:t>
            </a:r>
          </a:p>
        </p:txBody>
      </p:sp>
    </p:spTree>
    <p:extLst>
      <p:ext uri="{BB962C8B-B14F-4D97-AF65-F5344CB8AC3E}">
        <p14:creationId xmlns:p14="http://schemas.microsoft.com/office/powerpoint/2010/main" val="1458779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1" name="Title 2"/>
          <p:cNvSpPr>
            <a:spLocks noGrp="1"/>
          </p:cNvSpPr>
          <p:nvPr>
            <p:ph type="title"/>
          </p:nvPr>
        </p:nvSpPr>
        <p:spPr>
          <a:xfrm>
            <a:off x="720075" y="978102"/>
            <a:ext cx="7941325" cy="1062644"/>
          </a:xfrm>
        </p:spPr>
        <p:txBody>
          <a:bodyPr vert="horz" lIns="91440" tIns="45720" rIns="91440" bIns="45720" numCol="1" rtlCol="0" anchor="b" anchorCtr="0" compatLnSpc="1">
            <a:prstTxWarp prst="textNoShape">
              <a:avLst/>
            </a:prstTxWarp>
            <a:normAutofit/>
          </a:bodyPr>
          <a:lstStyle/>
          <a:p>
            <a:pPr eaLnBrk="1" hangingPunct="1">
              <a:lnSpc>
                <a:spcPct val="90000"/>
              </a:lnSpc>
            </a:pPr>
            <a:r>
              <a:rPr lang="en-US" altLang="en-US" sz="3700" dirty="0">
                <a:solidFill>
                  <a:schemeClr val="tx1"/>
                </a:solidFill>
                <a:latin typeface="+mj-lt"/>
                <a:ea typeface="+mj-ea"/>
                <a:cs typeface="+mj-cs"/>
              </a:rPr>
              <a:t>Programmatic Issuance </a:t>
            </a:r>
            <a:r>
              <a:rPr lang="en-US" altLang="en-US" sz="2800" dirty="0">
                <a:solidFill>
                  <a:schemeClr val="tx1"/>
                </a:solidFill>
                <a:latin typeface="+mj-lt"/>
                <a:ea typeface="+mj-ea"/>
                <a:cs typeface="+mj-cs"/>
              </a:rPr>
              <a:t>– Case Studies</a:t>
            </a:r>
          </a:p>
        </p:txBody>
      </p:sp>
      <p:cxnSp>
        <p:nvCxnSpPr>
          <p:cNvPr id="192" name="Straight Connector 191">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718" y="2265037"/>
            <a:ext cx="7593759"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sz="quarter" idx="13"/>
          </p:nvPr>
        </p:nvSpPr>
        <p:spPr>
          <a:xfrm>
            <a:off x="774013" y="2651990"/>
            <a:ext cx="5382163" cy="3215749"/>
          </a:xfrm>
        </p:spPr>
        <p:txBody>
          <a:bodyPr vert="horz" lIns="91440" tIns="45720" rIns="91440" bIns="45720" numCol="1" spcCol="180000" rtlCol="0" anchorCtr="0" compatLnSpc="1">
            <a:prstTxWarp prst="textNoShape">
              <a:avLst/>
            </a:prstTxWarp>
            <a:normAutofit/>
          </a:bodyPr>
          <a:lstStyle/>
          <a:p>
            <a:pPr eaLnBrk="1" hangingPunct="1">
              <a:lnSpc>
                <a:spcPct val="90000"/>
              </a:lnSpc>
            </a:pPr>
            <a:r>
              <a:rPr lang="en-GB" altLang="en-US" sz="1400" b="1" dirty="0">
                <a:latin typeface="+mn-lt"/>
                <a:ea typeface="+mn-ea"/>
                <a:cs typeface="+mn-cs"/>
                <a:hlinkClick r:id="rId3"/>
              </a:rPr>
              <a:t>Contact Energy</a:t>
            </a:r>
            <a:r>
              <a:rPr lang="en-GB" altLang="en-US" sz="1400" b="1" dirty="0">
                <a:latin typeface="+mn-lt"/>
                <a:ea typeface="+mn-ea"/>
                <a:cs typeface="+mn-cs"/>
              </a:rPr>
              <a:t>, New Zealand</a:t>
            </a:r>
          </a:p>
          <a:p>
            <a:pPr eaLnBrk="1" hangingPunct="1">
              <a:lnSpc>
                <a:spcPct val="90000"/>
              </a:lnSpc>
            </a:pPr>
            <a:r>
              <a:rPr lang="en-GB" altLang="en-US" sz="1400" b="1" dirty="0">
                <a:latin typeface="+mn-lt"/>
                <a:ea typeface="+mn-ea"/>
                <a:cs typeface="+mn-cs"/>
              </a:rPr>
              <a:t>Multiple bonds to date – total USD1,475m equivalent </a:t>
            </a:r>
          </a:p>
          <a:p>
            <a:pPr marL="342891" indent="-228600" eaLnBrk="1" hangingPunct="1">
              <a:lnSpc>
                <a:spcPct val="90000"/>
              </a:lnSpc>
              <a:spcBef>
                <a:spcPts val="600"/>
              </a:spcBef>
              <a:spcAft>
                <a:spcPts val="600"/>
              </a:spcAft>
              <a:buFont typeface="Arial" panose="020B0604020202020204" pitchFamily="34" charset="0"/>
              <a:buChar char="•"/>
            </a:pPr>
            <a:r>
              <a:rPr lang="en-GB" altLang="en-US" sz="1400" dirty="0">
                <a:latin typeface="+mn-lt"/>
                <a:ea typeface="+mn-ea"/>
                <a:cs typeface="+mn-cs"/>
              </a:rPr>
              <a:t>Contact Energy is a leader in geothermal power generation in New Zealand with over 350MW generation capacity. It has developed a Green Borrowing Programme with a mix of debt instruments worth NZ$1.8bn to support the financing of its facilities. </a:t>
            </a:r>
          </a:p>
          <a:p>
            <a:pPr marL="342891" indent="-228600" eaLnBrk="1" hangingPunct="1">
              <a:lnSpc>
                <a:spcPct val="90000"/>
              </a:lnSpc>
              <a:spcBef>
                <a:spcPts val="600"/>
              </a:spcBef>
              <a:spcAft>
                <a:spcPts val="600"/>
              </a:spcAft>
              <a:buFont typeface="Arial" panose="020B0604020202020204" pitchFamily="34" charset="0"/>
              <a:buChar char="•"/>
            </a:pPr>
            <a:r>
              <a:rPr lang="en-GB" altLang="en-US" sz="1400" dirty="0">
                <a:latin typeface="+mn-lt"/>
                <a:ea typeface="+mn-ea"/>
                <a:cs typeface="+mn-cs"/>
              </a:rPr>
              <a:t>In August 2017, this programme received Certification under the Geothermal Energy Criteria.</a:t>
            </a:r>
          </a:p>
          <a:p>
            <a:pPr marL="342891" indent="-228600" eaLnBrk="1" hangingPunct="1">
              <a:lnSpc>
                <a:spcPct val="90000"/>
              </a:lnSpc>
              <a:spcBef>
                <a:spcPts val="600"/>
              </a:spcBef>
              <a:spcAft>
                <a:spcPts val="600"/>
              </a:spcAft>
              <a:buFont typeface="Arial" panose="020B0604020202020204" pitchFamily="34" charset="0"/>
              <a:buChar char="•"/>
            </a:pPr>
            <a:r>
              <a:rPr lang="en-GB" altLang="en-US" sz="1400" dirty="0">
                <a:latin typeface="+mn-lt"/>
                <a:ea typeface="+mn-ea"/>
                <a:cs typeface="+mn-cs"/>
              </a:rPr>
              <a:t>This was treated as post-issuance Certification, so that all of the prior debt instruments in this financing programme were also Certified together with any future debt instruments issued to finance the geothermal energy facilities. </a:t>
            </a:r>
          </a:p>
          <a:p>
            <a:pPr marL="342891" indent="-228600" eaLnBrk="1" hangingPunct="1">
              <a:lnSpc>
                <a:spcPct val="90000"/>
              </a:lnSpc>
              <a:buFont typeface="Arial" panose="020B0604020202020204" pitchFamily="34" charset="0"/>
              <a:buChar char="•"/>
            </a:pPr>
            <a:endParaRPr lang="en-US" altLang="en-US" sz="1400" b="1" dirty="0">
              <a:latin typeface="+mn-lt"/>
              <a:ea typeface="+mn-ea"/>
              <a:cs typeface="+mn-cs"/>
            </a:endParaRPr>
          </a:p>
          <a:p>
            <a:pPr marL="342891" indent="-228600" eaLnBrk="1" hangingPunct="1">
              <a:lnSpc>
                <a:spcPct val="90000"/>
              </a:lnSpc>
              <a:buFont typeface="Arial" panose="020B0604020202020204" pitchFamily="34" charset="0"/>
              <a:buChar char="•"/>
            </a:pPr>
            <a:endParaRPr lang="en-US" altLang="en-US" sz="1400" dirty="0">
              <a:latin typeface="+mn-lt"/>
              <a:ea typeface="+mn-ea"/>
              <a:cs typeface="+mn-cs"/>
            </a:endParaRPr>
          </a:p>
        </p:txBody>
      </p:sp>
      <p:pic>
        <p:nvPicPr>
          <p:cNvPr id="5" name="Picture 4">
            <a:extLst>
              <a:ext uri="{FF2B5EF4-FFF2-40B4-BE49-F238E27FC236}">
                <a16:creationId xmlns:a16="http://schemas.microsoft.com/office/drawing/2014/main" id="{8352B276-5393-E447-9F36-D26AAA9792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4208" y="2610345"/>
            <a:ext cx="1820168" cy="83333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1168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1" name="Title 2"/>
          <p:cNvSpPr>
            <a:spLocks noGrp="1"/>
          </p:cNvSpPr>
          <p:nvPr>
            <p:ph type="title"/>
          </p:nvPr>
        </p:nvSpPr>
        <p:spPr>
          <a:xfrm>
            <a:off x="720075" y="978102"/>
            <a:ext cx="7941325" cy="1062644"/>
          </a:xfrm>
        </p:spPr>
        <p:txBody>
          <a:bodyPr vert="horz" lIns="91440" tIns="45720" rIns="91440" bIns="45720" numCol="1" rtlCol="0" anchor="b" anchorCtr="0" compatLnSpc="1">
            <a:prstTxWarp prst="textNoShape">
              <a:avLst/>
            </a:prstTxWarp>
            <a:normAutofit/>
          </a:bodyPr>
          <a:lstStyle/>
          <a:p>
            <a:pPr eaLnBrk="1" hangingPunct="1">
              <a:lnSpc>
                <a:spcPct val="90000"/>
              </a:lnSpc>
            </a:pPr>
            <a:r>
              <a:rPr lang="en-US" altLang="en-US" sz="3700" dirty="0">
                <a:solidFill>
                  <a:schemeClr val="tx1"/>
                </a:solidFill>
                <a:latin typeface="+mj-lt"/>
                <a:ea typeface="+mj-ea"/>
                <a:cs typeface="+mj-cs"/>
              </a:rPr>
              <a:t>Programmatic Issuance </a:t>
            </a:r>
            <a:r>
              <a:rPr lang="en-US" altLang="en-US" sz="2800" dirty="0">
                <a:solidFill>
                  <a:schemeClr val="tx1"/>
                </a:solidFill>
                <a:latin typeface="+mj-lt"/>
                <a:ea typeface="+mj-ea"/>
                <a:cs typeface="+mj-cs"/>
              </a:rPr>
              <a:t>– Case Studies</a:t>
            </a:r>
          </a:p>
        </p:txBody>
      </p:sp>
      <p:cxnSp>
        <p:nvCxnSpPr>
          <p:cNvPr id="192" name="Straight Connector 191">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718" y="2265037"/>
            <a:ext cx="7593759"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A close up of a logo&#10;&#10;Description automatically generated">
            <a:extLst>
              <a:ext uri="{FF2B5EF4-FFF2-40B4-BE49-F238E27FC236}">
                <a16:creationId xmlns:a16="http://schemas.microsoft.com/office/drawing/2014/main" id="{3B4E2D54-5E37-E648-9BFA-3E0551312D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152" y="2384685"/>
            <a:ext cx="2461771" cy="775457"/>
          </a:xfrm>
          <a:prstGeom prst="rect">
            <a:avLst/>
          </a:prstGeom>
          <a:effectLst>
            <a:outerShdw blurRad="50800" dist="38100" dir="2700000" algn="tl" rotWithShape="0">
              <a:prstClr val="black">
                <a:alpha val="40000"/>
              </a:prstClr>
            </a:outerShdw>
          </a:effectLst>
        </p:spPr>
      </p:pic>
      <p:sp>
        <p:nvSpPr>
          <p:cNvPr id="2" name="Content Placeholder 1"/>
          <p:cNvSpPr>
            <a:spLocks noGrp="1"/>
          </p:cNvSpPr>
          <p:nvPr>
            <p:ph sz="quarter" idx="13"/>
          </p:nvPr>
        </p:nvSpPr>
        <p:spPr>
          <a:xfrm>
            <a:off x="720075" y="2664150"/>
            <a:ext cx="5148069" cy="2781074"/>
          </a:xfrm>
        </p:spPr>
        <p:txBody>
          <a:bodyPr vert="horz" lIns="91440" tIns="45720" rIns="91440" bIns="45720" numCol="1" spcCol="180000" rtlCol="0" anchorCtr="0" compatLnSpc="1">
            <a:prstTxWarp prst="textNoShape">
              <a:avLst/>
            </a:prstTxWarp>
            <a:normAutofit/>
          </a:bodyPr>
          <a:lstStyle/>
          <a:p>
            <a:pPr eaLnBrk="1" hangingPunct="1">
              <a:lnSpc>
                <a:spcPct val="90000"/>
              </a:lnSpc>
            </a:pPr>
            <a:r>
              <a:rPr lang="en-GB" altLang="en-US" sz="1400" b="1" dirty="0">
                <a:latin typeface="+mn-lt"/>
                <a:ea typeface="+mn-ea"/>
                <a:cs typeface="+mn-cs"/>
                <a:hlinkClick r:id="rId4"/>
              </a:rPr>
              <a:t>San Francisco Public Utilities Commission</a:t>
            </a:r>
            <a:r>
              <a:rPr lang="en-GB" altLang="en-US" sz="1400" b="1" dirty="0">
                <a:latin typeface="+mn-lt"/>
                <a:ea typeface="+mn-ea"/>
                <a:cs typeface="+mn-cs"/>
              </a:rPr>
              <a:t> (SFPUC), United States</a:t>
            </a:r>
          </a:p>
          <a:p>
            <a:pPr eaLnBrk="1" hangingPunct="1">
              <a:lnSpc>
                <a:spcPct val="90000"/>
              </a:lnSpc>
            </a:pPr>
            <a:r>
              <a:rPr lang="en-GB" altLang="en-US" sz="1400" b="1" dirty="0">
                <a:latin typeface="+mn-lt"/>
                <a:ea typeface="+mn-ea"/>
                <a:cs typeface="+mn-cs"/>
              </a:rPr>
              <a:t>5 bonds to date – total USD1,413m</a:t>
            </a:r>
          </a:p>
          <a:p>
            <a:pPr marL="342891" indent="-228600" eaLnBrk="1" hangingPunct="1">
              <a:lnSpc>
                <a:spcPct val="90000"/>
              </a:lnSpc>
              <a:spcBef>
                <a:spcPts val="600"/>
              </a:spcBef>
              <a:spcAft>
                <a:spcPts val="600"/>
              </a:spcAft>
              <a:buFont typeface="Arial" panose="020B0604020202020204" pitchFamily="34" charset="0"/>
              <a:buChar char="•"/>
            </a:pPr>
            <a:r>
              <a:rPr lang="en-GB" altLang="en-US" sz="1400" dirty="0">
                <a:latin typeface="+mn-lt"/>
                <a:ea typeface="+mn-ea"/>
                <a:cs typeface="+mn-cs"/>
              </a:rPr>
              <a:t>SFPUC is a government entity that is responsible for managing water supplies and distribution in San Francisco County and the region. </a:t>
            </a:r>
          </a:p>
          <a:p>
            <a:pPr marL="342891" indent="-228600" eaLnBrk="1" hangingPunct="1">
              <a:lnSpc>
                <a:spcPct val="90000"/>
              </a:lnSpc>
              <a:spcBef>
                <a:spcPts val="600"/>
              </a:spcBef>
              <a:spcAft>
                <a:spcPts val="600"/>
              </a:spcAft>
              <a:buFont typeface="Arial" panose="020B0604020202020204" pitchFamily="34" charset="0"/>
              <a:buChar char="•"/>
            </a:pPr>
            <a:r>
              <a:rPr lang="en-GB" altLang="en-US" sz="1400" dirty="0">
                <a:latin typeface="+mn-lt"/>
                <a:ea typeface="+mn-ea"/>
                <a:cs typeface="+mn-cs"/>
              </a:rPr>
              <a:t>They have received Programmatic Certification for their two bond programmes which finance their investments and operations in the Wastewater Investment Programme and the Drinking Water Investment Programme.</a:t>
            </a:r>
          </a:p>
          <a:p>
            <a:pPr marL="342891" indent="-228600" eaLnBrk="1" hangingPunct="1">
              <a:lnSpc>
                <a:spcPct val="90000"/>
              </a:lnSpc>
              <a:spcBef>
                <a:spcPts val="600"/>
              </a:spcBef>
              <a:spcAft>
                <a:spcPts val="600"/>
              </a:spcAft>
              <a:buFont typeface="Arial" panose="020B0604020202020204" pitchFamily="34" charset="0"/>
              <a:buChar char="•"/>
            </a:pPr>
            <a:r>
              <a:rPr lang="en-GB" altLang="en-US" sz="1400" dirty="0">
                <a:latin typeface="+mn-lt"/>
                <a:ea typeface="+mn-ea"/>
                <a:cs typeface="+mn-cs"/>
              </a:rPr>
              <a:t>Both have received Certification under the Water Infrastructure Criteria. </a:t>
            </a:r>
          </a:p>
        </p:txBody>
      </p:sp>
    </p:spTree>
    <p:extLst>
      <p:ext uri="{BB962C8B-B14F-4D97-AF65-F5344CB8AC3E}">
        <p14:creationId xmlns:p14="http://schemas.microsoft.com/office/powerpoint/2010/main" val="969909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1" name="Title 2"/>
          <p:cNvSpPr>
            <a:spLocks noGrp="1"/>
          </p:cNvSpPr>
          <p:nvPr>
            <p:ph type="title"/>
          </p:nvPr>
        </p:nvSpPr>
        <p:spPr>
          <a:xfrm>
            <a:off x="720075" y="978102"/>
            <a:ext cx="7941325" cy="1062644"/>
          </a:xfrm>
        </p:spPr>
        <p:txBody>
          <a:bodyPr vert="horz" lIns="91440" tIns="45720" rIns="91440" bIns="45720" numCol="1" rtlCol="0" anchor="b" anchorCtr="0" compatLnSpc="1">
            <a:prstTxWarp prst="textNoShape">
              <a:avLst/>
            </a:prstTxWarp>
            <a:normAutofit/>
          </a:bodyPr>
          <a:lstStyle/>
          <a:p>
            <a:pPr eaLnBrk="1" hangingPunct="1">
              <a:lnSpc>
                <a:spcPct val="90000"/>
              </a:lnSpc>
            </a:pPr>
            <a:r>
              <a:rPr lang="en-US" altLang="en-US" sz="3700" dirty="0">
                <a:solidFill>
                  <a:schemeClr val="tx1"/>
                </a:solidFill>
                <a:latin typeface="+mj-lt"/>
                <a:ea typeface="+mj-ea"/>
                <a:cs typeface="+mj-cs"/>
              </a:rPr>
              <a:t>Programmatic Issuance </a:t>
            </a:r>
            <a:r>
              <a:rPr lang="en-US" altLang="en-US" sz="2800" dirty="0">
                <a:solidFill>
                  <a:schemeClr val="tx1"/>
                </a:solidFill>
                <a:latin typeface="+mj-lt"/>
                <a:ea typeface="+mj-ea"/>
                <a:cs typeface="+mj-cs"/>
              </a:rPr>
              <a:t>– Case Studies</a:t>
            </a:r>
          </a:p>
        </p:txBody>
      </p:sp>
      <p:cxnSp>
        <p:nvCxnSpPr>
          <p:cNvPr id="192" name="Straight Connector 191">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718" y="2265037"/>
            <a:ext cx="7593759"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FE61AA8C-4342-4976-BC7E-91384B9AE1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6220" y="2714137"/>
            <a:ext cx="1872204" cy="778912"/>
          </a:xfrm>
          <a:prstGeom prst="rect">
            <a:avLst/>
          </a:prstGeom>
          <a:solidFill>
            <a:schemeClr val="bg1"/>
          </a:solidFill>
          <a:effectLst>
            <a:outerShdw blurRad="50800" dist="38100" dir="2700000" algn="tl" rotWithShape="0">
              <a:prstClr val="black">
                <a:alpha val="40000"/>
              </a:prstClr>
            </a:outerShdw>
          </a:effectLst>
        </p:spPr>
      </p:pic>
      <p:sp>
        <p:nvSpPr>
          <p:cNvPr id="2" name="Content Placeholder 1"/>
          <p:cNvSpPr>
            <a:spLocks noGrp="1"/>
          </p:cNvSpPr>
          <p:nvPr>
            <p:ph sz="quarter" idx="13"/>
          </p:nvPr>
        </p:nvSpPr>
        <p:spPr>
          <a:xfrm>
            <a:off x="720075" y="2682432"/>
            <a:ext cx="5508109" cy="3482869"/>
          </a:xfrm>
        </p:spPr>
        <p:txBody>
          <a:bodyPr vert="horz" lIns="91440" tIns="45720" rIns="91440" bIns="45720" numCol="1" spcCol="180000" rtlCol="0" anchorCtr="0" compatLnSpc="1">
            <a:prstTxWarp prst="textNoShape">
              <a:avLst/>
            </a:prstTxWarp>
            <a:noAutofit/>
          </a:bodyPr>
          <a:lstStyle/>
          <a:p>
            <a:pPr eaLnBrk="1" hangingPunct="1">
              <a:lnSpc>
                <a:spcPct val="90000"/>
              </a:lnSpc>
            </a:pPr>
            <a:r>
              <a:rPr lang="en-GB" sz="1400" b="1" dirty="0">
                <a:latin typeface="+mn-lt"/>
                <a:ea typeface="+mn-ea"/>
                <a:cs typeface="+mn-cs"/>
                <a:hlinkClick r:id="rId4"/>
              </a:rPr>
              <a:t>Westpac</a:t>
            </a:r>
            <a:r>
              <a:rPr lang="en-GB" sz="1400" b="1" dirty="0">
                <a:latin typeface="+mn-lt"/>
                <a:ea typeface="+mn-ea"/>
                <a:cs typeface="+mn-cs"/>
              </a:rPr>
              <a:t>, Australia</a:t>
            </a:r>
          </a:p>
          <a:p>
            <a:pPr eaLnBrk="1" hangingPunct="1">
              <a:lnSpc>
                <a:spcPct val="90000"/>
              </a:lnSpc>
            </a:pPr>
            <a:r>
              <a:rPr lang="en-GB" altLang="en-US" sz="1400" b="1" dirty="0">
                <a:latin typeface="+mn-lt"/>
                <a:ea typeface="+mn-ea"/>
                <a:cs typeface="+mn-cs"/>
              </a:rPr>
              <a:t>4 bonds to date – total USD1,090m equivalent</a:t>
            </a:r>
          </a:p>
          <a:p>
            <a:pPr marL="358775" indent="-263525" eaLnBrk="1" hangingPunct="1">
              <a:lnSpc>
                <a:spcPct val="90000"/>
              </a:lnSpc>
              <a:spcBef>
                <a:spcPts val="600"/>
              </a:spcBef>
              <a:spcAft>
                <a:spcPts val="600"/>
              </a:spcAft>
              <a:buFont typeface="Arial" panose="020B0604020202020204" pitchFamily="34" charset="0"/>
              <a:buChar char="•"/>
            </a:pPr>
            <a:r>
              <a:rPr lang="en-GB" altLang="en-US" sz="1400" dirty="0">
                <a:latin typeface="+mn-lt"/>
                <a:ea typeface="+mn-ea"/>
                <a:cs typeface="+mn-cs"/>
              </a:rPr>
              <a:t>One of the ‘Big 4’ banks in Australia and a Certified Bond Issuer since May 2016.</a:t>
            </a:r>
          </a:p>
          <a:p>
            <a:pPr marL="342891" indent="-228600" eaLnBrk="1" hangingPunct="1">
              <a:lnSpc>
                <a:spcPct val="90000"/>
              </a:lnSpc>
              <a:spcBef>
                <a:spcPts val="600"/>
              </a:spcBef>
              <a:spcAft>
                <a:spcPts val="600"/>
              </a:spcAft>
              <a:buFont typeface="Arial" panose="020B0604020202020204" pitchFamily="34" charset="0"/>
              <a:buChar char="•"/>
            </a:pPr>
            <a:r>
              <a:rPr lang="en-GB" altLang="en-US" sz="1400" dirty="0">
                <a:latin typeface="+mn-lt"/>
                <a:ea typeface="+mn-ea"/>
                <a:cs typeface="+mn-cs"/>
              </a:rPr>
              <a:t>Westpac has issued bonds in the Euro market, Japanese private placement &amp; launched a Green Deposits product.</a:t>
            </a:r>
          </a:p>
          <a:p>
            <a:pPr marL="342891" indent="-228600" eaLnBrk="1" hangingPunct="1">
              <a:lnSpc>
                <a:spcPct val="90000"/>
              </a:lnSpc>
              <a:spcBef>
                <a:spcPts val="600"/>
              </a:spcBef>
              <a:spcAft>
                <a:spcPts val="600"/>
              </a:spcAft>
              <a:buFont typeface="Arial" panose="020B0604020202020204" pitchFamily="34" charset="0"/>
              <a:buChar char="•"/>
            </a:pPr>
            <a:r>
              <a:rPr lang="en-GB" altLang="en-US" sz="1400" dirty="0">
                <a:latin typeface="+mn-lt"/>
                <a:ea typeface="+mn-ea"/>
                <a:cs typeface="+mn-cs"/>
              </a:rPr>
              <a:t>In 2017 Westpac received Programmatic Certification for all their existing bonds and the programme of issuances in the future.</a:t>
            </a:r>
          </a:p>
          <a:p>
            <a:pPr marL="341313" indent="-246063" eaLnBrk="1" hangingPunct="1">
              <a:lnSpc>
                <a:spcPct val="90000"/>
              </a:lnSpc>
              <a:spcBef>
                <a:spcPts val="600"/>
              </a:spcBef>
              <a:spcAft>
                <a:spcPts val="600"/>
              </a:spcAft>
              <a:buFont typeface="Arial" panose="020B0604020202020204" pitchFamily="34" charset="0"/>
              <a:buChar char="•"/>
            </a:pPr>
            <a:r>
              <a:rPr lang="en-GB" altLang="en-US" sz="1400" dirty="0">
                <a:latin typeface="+mn-lt"/>
                <a:ea typeface="+mn-ea"/>
                <a:cs typeface="+mn-cs"/>
              </a:rPr>
              <a:t>The projects and assets meet Climate Bonds Wind, Solar, Low Carbon Buildings, and Low Carbon Transport Criteria. </a:t>
            </a:r>
          </a:p>
          <a:p>
            <a:pPr marL="342891" indent="-228600" eaLnBrk="1" hangingPunct="1">
              <a:lnSpc>
                <a:spcPct val="90000"/>
              </a:lnSpc>
              <a:buFont typeface="Arial" panose="020B0604020202020204" pitchFamily="34" charset="0"/>
              <a:buChar char="•"/>
            </a:pPr>
            <a:endParaRPr lang="en-US" altLang="en-US" sz="1400" dirty="0">
              <a:latin typeface="+mn-lt"/>
              <a:ea typeface="+mn-ea"/>
              <a:cs typeface="+mn-cs"/>
            </a:endParaRPr>
          </a:p>
          <a:p>
            <a:pPr marL="342891" indent="-228600" eaLnBrk="1" hangingPunct="1">
              <a:lnSpc>
                <a:spcPct val="90000"/>
              </a:lnSpc>
              <a:buFont typeface="Arial" panose="020B0604020202020204" pitchFamily="34" charset="0"/>
              <a:buChar char="•"/>
            </a:pPr>
            <a:endParaRPr lang="en-US" altLang="en-US" sz="1400" dirty="0">
              <a:latin typeface="+mn-lt"/>
              <a:ea typeface="+mn-ea"/>
              <a:cs typeface="+mn-cs"/>
            </a:endParaRPr>
          </a:p>
          <a:p>
            <a:pPr marL="342891" indent="-228600" eaLnBrk="1" hangingPunct="1">
              <a:lnSpc>
                <a:spcPct val="90000"/>
              </a:lnSpc>
              <a:buFont typeface="Arial" panose="020B0604020202020204" pitchFamily="34" charset="0"/>
              <a:buChar char="•"/>
            </a:pPr>
            <a:endParaRPr lang="en-US" altLang="en-US" sz="1400" dirty="0">
              <a:latin typeface="+mn-lt"/>
              <a:ea typeface="+mn-ea"/>
              <a:cs typeface="+mn-cs"/>
            </a:endParaRPr>
          </a:p>
          <a:p>
            <a:pPr marL="342891" indent="-228600" eaLnBrk="1" hangingPunct="1">
              <a:lnSpc>
                <a:spcPct val="90000"/>
              </a:lnSpc>
              <a:buFont typeface="Arial" panose="020B0604020202020204" pitchFamily="34" charset="0"/>
              <a:buChar char="•"/>
            </a:pPr>
            <a:endParaRPr lang="en-US" altLang="en-US" sz="1400" dirty="0">
              <a:latin typeface="+mn-lt"/>
              <a:ea typeface="+mn-ea"/>
              <a:cs typeface="+mn-cs"/>
            </a:endParaRPr>
          </a:p>
        </p:txBody>
      </p:sp>
    </p:spTree>
    <p:extLst>
      <p:ext uri="{BB962C8B-B14F-4D97-AF65-F5344CB8AC3E}">
        <p14:creationId xmlns:p14="http://schemas.microsoft.com/office/powerpoint/2010/main" val="4282972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1" name="Title 2"/>
          <p:cNvSpPr>
            <a:spLocks noGrp="1"/>
          </p:cNvSpPr>
          <p:nvPr>
            <p:ph type="title"/>
          </p:nvPr>
        </p:nvSpPr>
        <p:spPr>
          <a:xfrm>
            <a:off x="720075" y="978102"/>
            <a:ext cx="7941325" cy="1062644"/>
          </a:xfrm>
        </p:spPr>
        <p:txBody>
          <a:bodyPr vert="horz" lIns="91440" tIns="45720" rIns="91440" bIns="45720" numCol="1" rtlCol="0" anchor="b" anchorCtr="0" compatLnSpc="1">
            <a:prstTxWarp prst="textNoShape">
              <a:avLst/>
            </a:prstTxWarp>
            <a:normAutofit/>
          </a:bodyPr>
          <a:lstStyle/>
          <a:p>
            <a:pPr eaLnBrk="1" hangingPunct="1">
              <a:lnSpc>
                <a:spcPct val="90000"/>
              </a:lnSpc>
            </a:pPr>
            <a:r>
              <a:rPr lang="en-US" altLang="en-US" sz="3700" dirty="0">
                <a:solidFill>
                  <a:schemeClr val="tx1"/>
                </a:solidFill>
                <a:latin typeface="+mj-lt"/>
                <a:ea typeface="+mj-ea"/>
                <a:cs typeface="+mj-cs"/>
              </a:rPr>
              <a:t>Programmatic Issuance </a:t>
            </a:r>
            <a:r>
              <a:rPr lang="en-US" altLang="en-US" sz="2800" dirty="0">
                <a:solidFill>
                  <a:schemeClr val="tx1"/>
                </a:solidFill>
                <a:latin typeface="+mj-lt"/>
                <a:ea typeface="+mj-ea"/>
                <a:cs typeface="+mj-cs"/>
              </a:rPr>
              <a:t>– </a:t>
            </a:r>
            <a:r>
              <a:rPr lang="en-US" altLang="en-US" dirty="0">
                <a:solidFill>
                  <a:schemeClr val="tx1"/>
                </a:solidFill>
                <a:latin typeface="+mj-lt"/>
                <a:ea typeface="+mj-ea"/>
                <a:cs typeface="+mj-cs"/>
              </a:rPr>
              <a:t>Case Studies</a:t>
            </a:r>
          </a:p>
        </p:txBody>
      </p:sp>
      <p:cxnSp>
        <p:nvCxnSpPr>
          <p:cNvPr id="192" name="Straight Connector 191">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718" y="2265037"/>
            <a:ext cx="7593759"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62B91965-B9D8-5B41-90C8-65FD420167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3550" y="2492897"/>
            <a:ext cx="1204873" cy="1656184"/>
          </a:xfrm>
          <a:prstGeom prst="rect">
            <a:avLst/>
          </a:prstGeom>
          <a:effectLst>
            <a:outerShdw blurRad="50800" dist="38100" dir="2700000" algn="tl" rotWithShape="0">
              <a:prstClr val="black">
                <a:alpha val="40000"/>
              </a:prstClr>
            </a:outerShdw>
          </a:effectLst>
        </p:spPr>
      </p:pic>
      <p:sp>
        <p:nvSpPr>
          <p:cNvPr id="2" name="Content Placeholder 1"/>
          <p:cNvSpPr>
            <a:spLocks noGrp="1"/>
          </p:cNvSpPr>
          <p:nvPr>
            <p:ph sz="quarter" idx="13"/>
          </p:nvPr>
        </p:nvSpPr>
        <p:spPr>
          <a:xfrm>
            <a:off x="785718" y="2665437"/>
            <a:ext cx="5514474" cy="3215749"/>
          </a:xfrm>
        </p:spPr>
        <p:txBody>
          <a:bodyPr vert="horz" lIns="91440" tIns="45720" rIns="91440" bIns="45720" numCol="1" spcCol="180000" rtlCol="0" anchorCtr="0" compatLnSpc="1">
            <a:prstTxWarp prst="textNoShape">
              <a:avLst/>
            </a:prstTxWarp>
            <a:normAutofit/>
          </a:bodyPr>
          <a:lstStyle/>
          <a:p>
            <a:pPr eaLnBrk="1" hangingPunct="1">
              <a:lnSpc>
                <a:spcPct val="90000"/>
              </a:lnSpc>
            </a:pPr>
            <a:r>
              <a:rPr lang="en-GB" sz="1400" b="1" dirty="0">
                <a:latin typeface="+mn-lt"/>
                <a:ea typeface="+mn-ea"/>
                <a:cs typeface="+mn-cs"/>
                <a:hlinkClick r:id="rId4"/>
              </a:rPr>
              <a:t>National Australia Bank</a:t>
            </a:r>
            <a:r>
              <a:rPr lang="en-GB" sz="1400" b="1" dirty="0">
                <a:latin typeface="+mn-lt"/>
                <a:ea typeface="+mn-ea"/>
                <a:cs typeface="+mn-cs"/>
              </a:rPr>
              <a:t> (NAB), Australia</a:t>
            </a:r>
          </a:p>
          <a:p>
            <a:pPr eaLnBrk="1" hangingPunct="1">
              <a:lnSpc>
                <a:spcPct val="90000"/>
              </a:lnSpc>
            </a:pPr>
            <a:r>
              <a:rPr lang="en-GB" altLang="en-US" sz="1400" b="1" dirty="0">
                <a:latin typeface="+mn-lt"/>
                <a:ea typeface="+mn-ea"/>
                <a:cs typeface="+mn-cs"/>
              </a:rPr>
              <a:t>4 bonds to date – total USD2,010m equivalent</a:t>
            </a:r>
          </a:p>
          <a:p>
            <a:pPr marL="342891" indent="-228600" eaLnBrk="1" hangingPunct="1">
              <a:lnSpc>
                <a:spcPct val="90000"/>
              </a:lnSpc>
              <a:spcBef>
                <a:spcPts val="600"/>
              </a:spcBef>
              <a:spcAft>
                <a:spcPts val="600"/>
              </a:spcAft>
              <a:buFont typeface="Arial" panose="020B0604020202020204" pitchFamily="34" charset="0"/>
              <a:buChar char="•"/>
            </a:pPr>
            <a:r>
              <a:rPr lang="en-GB" altLang="en-US" sz="1400" dirty="0">
                <a:latin typeface="+mn-lt"/>
                <a:ea typeface="+mn-ea"/>
                <a:cs typeface="+mn-cs"/>
              </a:rPr>
              <a:t>NAB is one of the ‘Big 4’ banks in Australia.</a:t>
            </a:r>
          </a:p>
          <a:p>
            <a:pPr marL="342891" indent="-228600" eaLnBrk="1" hangingPunct="1">
              <a:lnSpc>
                <a:spcPct val="90000"/>
              </a:lnSpc>
              <a:spcBef>
                <a:spcPts val="600"/>
              </a:spcBef>
              <a:spcAft>
                <a:spcPts val="600"/>
              </a:spcAft>
              <a:buFont typeface="Arial" panose="020B0604020202020204" pitchFamily="34" charset="0"/>
              <a:buChar char="•"/>
            </a:pPr>
            <a:r>
              <a:rPr lang="en-GB" altLang="en-US" sz="1400" dirty="0">
                <a:latin typeface="+mn-lt"/>
                <a:ea typeface="+mn-ea"/>
                <a:cs typeface="+mn-cs"/>
              </a:rPr>
              <a:t>As a large bank with diverse loan portfolios, they have received Programmatic Certification for two different bond programmes. </a:t>
            </a:r>
          </a:p>
          <a:p>
            <a:pPr marL="342891" indent="-228600" eaLnBrk="1" hangingPunct="1">
              <a:lnSpc>
                <a:spcPct val="90000"/>
              </a:lnSpc>
              <a:spcBef>
                <a:spcPts val="600"/>
              </a:spcBef>
              <a:spcAft>
                <a:spcPts val="600"/>
              </a:spcAft>
              <a:buFont typeface="Arial" panose="020B0604020202020204" pitchFamily="34" charset="0"/>
              <a:buChar char="•"/>
            </a:pPr>
            <a:r>
              <a:rPr lang="en-GB" altLang="en-US" sz="1400" dirty="0">
                <a:latin typeface="+mn-lt"/>
                <a:ea typeface="+mn-ea"/>
                <a:cs typeface="+mn-cs"/>
              </a:rPr>
              <a:t>One is the NAB Residential Mortgage Backed Securities Trust (RMBS), where the Certified bond refinances residential mortgages linked to buildings which meet the Low Carbon Buildings Criteria. </a:t>
            </a:r>
          </a:p>
          <a:p>
            <a:pPr marL="342891" indent="-228600" eaLnBrk="1" hangingPunct="1">
              <a:lnSpc>
                <a:spcPct val="90000"/>
              </a:lnSpc>
              <a:spcBef>
                <a:spcPts val="600"/>
              </a:spcBef>
              <a:spcAft>
                <a:spcPts val="600"/>
              </a:spcAft>
              <a:buFont typeface="Arial" panose="020B0604020202020204" pitchFamily="34" charset="0"/>
              <a:buChar char="•"/>
            </a:pPr>
            <a:r>
              <a:rPr lang="en-GB" altLang="en-US" sz="1400" dirty="0">
                <a:latin typeface="+mn-lt"/>
                <a:ea typeface="+mn-ea"/>
                <a:cs typeface="+mn-cs"/>
              </a:rPr>
              <a:t>The other is their SDG Green Bond Programme, which refinances loans related to the Solar, Wind, Low Carbon Transport, Marine Renewable Energy, Low Carbon Buildings (Commercial) Criteria.</a:t>
            </a:r>
          </a:p>
          <a:p>
            <a:pPr marL="342891" indent="-228600" eaLnBrk="1" hangingPunct="1">
              <a:lnSpc>
                <a:spcPct val="90000"/>
              </a:lnSpc>
              <a:buFont typeface="Arial" panose="020B0604020202020204" pitchFamily="34" charset="0"/>
              <a:buChar char="•"/>
            </a:pPr>
            <a:endParaRPr lang="en-US" altLang="en-US" sz="1400" dirty="0">
              <a:latin typeface="+mn-lt"/>
              <a:ea typeface="+mn-ea"/>
              <a:cs typeface="+mn-cs"/>
            </a:endParaRPr>
          </a:p>
          <a:p>
            <a:pPr marL="342891" indent="-228600" eaLnBrk="1" hangingPunct="1">
              <a:lnSpc>
                <a:spcPct val="90000"/>
              </a:lnSpc>
              <a:buFont typeface="Arial" panose="020B0604020202020204" pitchFamily="34" charset="0"/>
              <a:buChar char="•"/>
            </a:pPr>
            <a:endParaRPr lang="en-US" altLang="en-US" sz="1400" dirty="0">
              <a:latin typeface="+mn-lt"/>
              <a:ea typeface="+mn-ea"/>
              <a:cs typeface="+mn-cs"/>
            </a:endParaRPr>
          </a:p>
          <a:p>
            <a:pPr marL="342891" indent="-228600" eaLnBrk="1" hangingPunct="1">
              <a:lnSpc>
                <a:spcPct val="90000"/>
              </a:lnSpc>
              <a:buFont typeface="Arial" panose="020B0604020202020204" pitchFamily="34" charset="0"/>
              <a:buChar char="•"/>
            </a:pPr>
            <a:endParaRPr lang="en-US" altLang="en-US" sz="1400" dirty="0">
              <a:latin typeface="+mn-lt"/>
              <a:ea typeface="+mn-ea"/>
              <a:cs typeface="+mn-cs"/>
            </a:endParaRPr>
          </a:p>
        </p:txBody>
      </p:sp>
    </p:spTree>
    <p:extLst>
      <p:ext uri="{BB962C8B-B14F-4D97-AF65-F5344CB8AC3E}">
        <p14:creationId xmlns:p14="http://schemas.microsoft.com/office/powerpoint/2010/main" val="852724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1" name="Title 2"/>
          <p:cNvSpPr>
            <a:spLocks noGrp="1"/>
          </p:cNvSpPr>
          <p:nvPr>
            <p:ph type="title"/>
          </p:nvPr>
        </p:nvSpPr>
        <p:spPr>
          <a:xfrm>
            <a:off x="720075" y="978102"/>
            <a:ext cx="7941325" cy="1062644"/>
          </a:xfrm>
        </p:spPr>
        <p:txBody>
          <a:bodyPr vert="horz" lIns="91440" tIns="45720" rIns="91440" bIns="45720" numCol="1" rtlCol="0" anchor="b" anchorCtr="0" compatLnSpc="1">
            <a:prstTxWarp prst="textNoShape">
              <a:avLst/>
            </a:prstTxWarp>
            <a:normAutofit/>
          </a:bodyPr>
          <a:lstStyle/>
          <a:p>
            <a:pPr eaLnBrk="1" hangingPunct="1">
              <a:lnSpc>
                <a:spcPct val="90000"/>
              </a:lnSpc>
            </a:pPr>
            <a:r>
              <a:rPr lang="en-US" altLang="en-US" sz="3700" dirty="0">
                <a:solidFill>
                  <a:schemeClr val="tx1"/>
                </a:solidFill>
                <a:latin typeface="+mj-lt"/>
                <a:ea typeface="+mj-ea"/>
                <a:cs typeface="+mj-cs"/>
              </a:rPr>
              <a:t>Programmatic Issuance </a:t>
            </a:r>
            <a:r>
              <a:rPr lang="en-US" altLang="en-US" sz="2800" dirty="0">
                <a:solidFill>
                  <a:schemeClr val="tx1"/>
                </a:solidFill>
                <a:latin typeface="+mj-lt"/>
                <a:ea typeface="+mj-ea"/>
                <a:cs typeface="+mj-cs"/>
              </a:rPr>
              <a:t>– </a:t>
            </a:r>
            <a:r>
              <a:rPr lang="en-US" altLang="en-US" dirty="0">
                <a:solidFill>
                  <a:schemeClr val="tx1"/>
                </a:solidFill>
                <a:latin typeface="+mj-lt"/>
                <a:ea typeface="+mj-ea"/>
                <a:cs typeface="+mj-cs"/>
              </a:rPr>
              <a:t>Case Studies</a:t>
            </a:r>
          </a:p>
        </p:txBody>
      </p:sp>
      <p:cxnSp>
        <p:nvCxnSpPr>
          <p:cNvPr id="192" name="Straight Connector 191">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718" y="2265037"/>
            <a:ext cx="7593759"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B5F4880-810C-2440-9016-CD315F29E3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4673" y="2489329"/>
            <a:ext cx="1883751" cy="1192132"/>
          </a:xfrm>
          <a:prstGeom prst="rect">
            <a:avLst/>
          </a:prstGeom>
          <a:solidFill>
            <a:schemeClr val="bg1"/>
          </a:solidFill>
          <a:effectLst>
            <a:outerShdw blurRad="50800" dist="38100" dir="2700000" algn="tl" rotWithShape="0">
              <a:prstClr val="black">
                <a:alpha val="40000"/>
              </a:prstClr>
            </a:outerShdw>
          </a:effectLst>
        </p:spPr>
      </p:pic>
      <p:sp>
        <p:nvSpPr>
          <p:cNvPr id="2" name="Content Placeholder 1"/>
          <p:cNvSpPr>
            <a:spLocks noGrp="1"/>
          </p:cNvSpPr>
          <p:nvPr>
            <p:ph sz="quarter" idx="13"/>
          </p:nvPr>
        </p:nvSpPr>
        <p:spPr>
          <a:xfrm>
            <a:off x="720075" y="2664149"/>
            <a:ext cx="5508109" cy="3501155"/>
          </a:xfrm>
        </p:spPr>
        <p:txBody>
          <a:bodyPr vert="horz" lIns="91440" tIns="45720" rIns="91440" bIns="45720" numCol="1" spcCol="180000" rtlCol="0" anchorCtr="0" compatLnSpc="1">
            <a:prstTxWarp prst="textNoShape">
              <a:avLst/>
            </a:prstTxWarp>
            <a:noAutofit/>
          </a:bodyPr>
          <a:lstStyle/>
          <a:p>
            <a:pPr eaLnBrk="1" hangingPunct="1">
              <a:lnSpc>
                <a:spcPct val="90000"/>
              </a:lnSpc>
            </a:pPr>
            <a:r>
              <a:rPr lang="en-GB" sz="1400" b="1" dirty="0">
                <a:latin typeface="+mn-lt"/>
                <a:ea typeface="+mn-ea"/>
                <a:cs typeface="+mn-cs"/>
                <a:hlinkClick r:id="rId4"/>
              </a:rPr>
              <a:t>Société du Grand Paris</a:t>
            </a:r>
            <a:r>
              <a:rPr lang="en-GB" sz="1400" b="1" dirty="0">
                <a:latin typeface="+mn-lt"/>
                <a:ea typeface="+mn-ea"/>
                <a:cs typeface="+mn-cs"/>
              </a:rPr>
              <a:t> (SGP), France</a:t>
            </a:r>
          </a:p>
          <a:p>
            <a:pPr eaLnBrk="1" hangingPunct="1">
              <a:lnSpc>
                <a:spcPct val="90000"/>
              </a:lnSpc>
            </a:pPr>
            <a:r>
              <a:rPr lang="en-GB" altLang="en-US" sz="1400" b="1" dirty="0">
                <a:latin typeface="+mn-lt"/>
                <a:ea typeface="+mn-ea"/>
                <a:cs typeface="+mn-cs"/>
              </a:rPr>
              <a:t>8 bonds to date – total USD5,678m equivalent</a:t>
            </a:r>
          </a:p>
          <a:p>
            <a:pPr marL="342891" indent="-228600" eaLnBrk="1" hangingPunct="1">
              <a:lnSpc>
                <a:spcPct val="90000"/>
              </a:lnSpc>
              <a:spcBef>
                <a:spcPts val="600"/>
              </a:spcBef>
              <a:spcAft>
                <a:spcPts val="600"/>
              </a:spcAft>
              <a:buFont typeface="Arial" panose="020B0604020202020204" pitchFamily="34" charset="0"/>
              <a:buChar char="•"/>
            </a:pPr>
            <a:r>
              <a:rPr lang="en-GB" altLang="en-US" sz="1400" dirty="0">
                <a:latin typeface="+mn-lt"/>
                <a:ea typeface="+mn-ea"/>
                <a:cs typeface="+mn-cs"/>
              </a:rPr>
              <a:t>The state-owned entity is executing the ‘Grand Paris Express’ project by the 2030s. This ambitious plan is the largest infrastructure project in Europe including </a:t>
            </a:r>
            <a:r>
              <a:rPr lang="en-GB" sz="1400" dirty="0">
                <a:latin typeface="+mn-lt"/>
                <a:ea typeface="+mn-ea"/>
                <a:cs typeface="+mn-cs"/>
              </a:rPr>
              <a:t>200km of new metro and commuter rail lines and 68 new rail stations, compared to the existing 400km network. </a:t>
            </a:r>
          </a:p>
          <a:p>
            <a:pPr marL="342891" indent="-228600" eaLnBrk="1" hangingPunct="1">
              <a:lnSpc>
                <a:spcPct val="90000"/>
              </a:lnSpc>
              <a:spcBef>
                <a:spcPts val="600"/>
              </a:spcBef>
              <a:spcAft>
                <a:spcPts val="600"/>
              </a:spcAft>
              <a:buFont typeface="Arial" panose="020B0604020202020204" pitchFamily="34" charset="0"/>
              <a:buChar char="•"/>
            </a:pPr>
            <a:r>
              <a:rPr lang="en-GB" altLang="en-US" sz="1400" dirty="0">
                <a:latin typeface="+mn-lt"/>
                <a:ea typeface="+mn-ea"/>
                <a:cs typeface="+mn-cs"/>
              </a:rPr>
              <a:t>The Project aims to deliver on the SDGs and the low carbon ambitions of the French national government. </a:t>
            </a:r>
          </a:p>
          <a:p>
            <a:pPr marL="342891" indent="-228600" eaLnBrk="1" hangingPunct="1">
              <a:lnSpc>
                <a:spcPct val="90000"/>
              </a:lnSpc>
              <a:spcBef>
                <a:spcPts val="600"/>
              </a:spcBef>
              <a:spcAft>
                <a:spcPts val="600"/>
              </a:spcAft>
              <a:buFont typeface="Arial" panose="020B0604020202020204" pitchFamily="34" charset="0"/>
              <a:buChar char="•"/>
            </a:pPr>
            <a:r>
              <a:rPr lang="en-GB" altLang="en-US" sz="1400" dirty="0">
                <a:latin typeface="+mn-lt"/>
                <a:ea typeface="+mn-ea"/>
                <a:cs typeface="+mn-cs"/>
              </a:rPr>
              <a:t>Fully electric network is eligible under the Low Carbon Transport Criteria. </a:t>
            </a:r>
          </a:p>
          <a:p>
            <a:pPr marL="342891" indent="-228600" eaLnBrk="1" hangingPunct="1">
              <a:lnSpc>
                <a:spcPct val="90000"/>
              </a:lnSpc>
              <a:spcBef>
                <a:spcPts val="600"/>
              </a:spcBef>
              <a:spcAft>
                <a:spcPts val="600"/>
              </a:spcAft>
              <a:buFont typeface="Arial" panose="020B0604020202020204" pitchFamily="34" charset="0"/>
              <a:buChar char="•"/>
            </a:pPr>
            <a:r>
              <a:rPr lang="en-GB" altLang="en-US" sz="1400" dirty="0">
                <a:latin typeface="+mn-lt"/>
                <a:ea typeface="+mn-ea"/>
                <a:cs typeface="+mn-cs"/>
              </a:rPr>
              <a:t>The total estimated final size of the programme is worth EUR35bn. They issued their first Certified Bond in October.</a:t>
            </a:r>
          </a:p>
          <a:p>
            <a:pPr marL="342891" indent="-228600" eaLnBrk="1" hangingPunct="1">
              <a:lnSpc>
                <a:spcPct val="90000"/>
              </a:lnSpc>
              <a:buFont typeface="Arial" panose="020B0604020202020204" pitchFamily="34" charset="0"/>
              <a:buChar char="•"/>
            </a:pPr>
            <a:endParaRPr lang="en-US" altLang="en-US" sz="1400" dirty="0">
              <a:latin typeface="+mn-lt"/>
              <a:ea typeface="+mn-ea"/>
              <a:cs typeface="+mn-cs"/>
            </a:endParaRPr>
          </a:p>
          <a:p>
            <a:pPr marL="342891" indent="-228600" eaLnBrk="1" hangingPunct="1">
              <a:lnSpc>
                <a:spcPct val="90000"/>
              </a:lnSpc>
              <a:buFont typeface="Arial" panose="020B0604020202020204" pitchFamily="34" charset="0"/>
              <a:buChar char="•"/>
            </a:pPr>
            <a:endParaRPr lang="en-US" altLang="en-US" sz="1400" dirty="0">
              <a:latin typeface="+mn-lt"/>
              <a:ea typeface="+mn-ea"/>
              <a:cs typeface="+mn-cs"/>
            </a:endParaRPr>
          </a:p>
          <a:p>
            <a:pPr marL="342891" indent="-228600" eaLnBrk="1" hangingPunct="1">
              <a:lnSpc>
                <a:spcPct val="90000"/>
              </a:lnSpc>
              <a:buFont typeface="Arial" panose="020B0604020202020204" pitchFamily="34" charset="0"/>
              <a:buChar char="•"/>
            </a:pPr>
            <a:endParaRPr lang="en-US" altLang="en-US" sz="1400" dirty="0">
              <a:latin typeface="+mn-lt"/>
              <a:ea typeface="+mn-ea"/>
              <a:cs typeface="+mn-cs"/>
            </a:endParaRPr>
          </a:p>
          <a:p>
            <a:pPr marL="342891" indent="-228600" eaLnBrk="1" hangingPunct="1">
              <a:lnSpc>
                <a:spcPct val="90000"/>
              </a:lnSpc>
              <a:buFont typeface="Arial" panose="020B0604020202020204" pitchFamily="34" charset="0"/>
              <a:buChar char="•"/>
            </a:pPr>
            <a:endParaRPr lang="en-US" altLang="en-US" sz="1400" dirty="0">
              <a:latin typeface="+mn-lt"/>
              <a:ea typeface="+mn-ea"/>
              <a:cs typeface="+mn-cs"/>
            </a:endParaRPr>
          </a:p>
        </p:txBody>
      </p:sp>
    </p:spTree>
    <p:extLst>
      <p:ext uri="{BB962C8B-B14F-4D97-AF65-F5344CB8AC3E}">
        <p14:creationId xmlns:p14="http://schemas.microsoft.com/office/powerpoint/2010/main" val="1571326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DE8D818-FB70-3943-AC0B-80B247A71C0D}"/>
              </a:ext>
            </a:extLst>
          </p:cNvPr>
          <p:cNvCxnSpPr>
            <a:cxnSpLocks/>
          </p:cNvCxnSpPr>
          <p:nvPr/>
        </p:nvCxnSpPr>
        <p:spPr>
          <a:xfrm>
            <a:off x="3851920" y="4869159"/>
            <a:ext cx="1918937" cy="0"/>
          </a:xfrm>
          <a:prstGeom prst="line">
            <a:avLst/>
          </a:prstGeom>
          <a:ln w="19050">
            <a:solidFill>
              <a:srgbClr val="333393"/>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79B17425-DEF0-D141-8777-F975E09C5163}"/>
              </a:ext>
            </a:extLst>
          </p:cNvPr>
          <p:cNvCxnSpPr>
            <a:cxnSpLocks/>
          </p:cNvCxnSpPr>
          <p:nvPr/>
        </p:nvCxnSpPr>
        <p:spPr>
          <a:xfrm>
            <a:off x="3995936" y="4019397"/>
            <a:ext cx="1509665" cy="0"/>
          </a:xfrm>
          <a:prstGeom prst="line">
            <a:avLst/>
          </a:prstGeom>
          <a:ln w="19050">
            <a:solidFill>
              <a:srgbClr val="333393"/>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22BEB423-2085-784D-B470-811BB6B6FD4F}"/>
              </a:ext>
            </a:extLst>
          </p:cNvPr>
          <p:cNvCxnSpPr>
            <a:cxnSpLocks/>
          </p:cNvCxnSpPr>
          <p:nvPr/>
        </p:nvCxnSpPr>
        <p:spPr>
          <a:xfrm>
            <a:off x="3995936" y="2937213"/>
            <a:ext cx="1663968" cy="0"/>
          </a:xfrm>
          <a:prstGeom prst="line">
            <a:avLst/>
          </a:prstGeom>
          <a:ln w="19050">
            <a:solidFill>
              <a:srgbClr val="333393"/>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81F47E86-AF15-FE4E-B5CE-06A7DE4D3CAF}"/>
              </a:ext>
            </a:extLst>
          </p:cNvPr>
          <p:cNvCxnSpPr>
            <a:cxnSpLocks/>
          </p:cNvCxnSpPr>
          <p:nvPr/>
        </p:nvCxnSpPr>
        <p:spPr>
          <a:xfrm>
            <a:off x="3779912" y="2107091"/>
            <a:ext cx="2097706" cy="0"/>
          </a:xfrm>
          <a:prstGeom prst="line">
            <a:avLst/>
          </a:prstGeom>
          <a:ln w="19050">
            <a:solidFill>
              <a:srgbClr val="333393"/>
            </a:solidFill>
          </a:ln>
          <a:effectLst/>
        </p:spPr>
        <p:style>
          <a:lnRef idx="2">
            <a:schemeClr val="accent1"/>
          </a:lnRef>
          <a:fillRef idx="0">
            <a:schemeClr val="accent1"/>
          </a:fillRef>
          <a:effectRef idx="1">
            <a:schemeClr val="accent1"/>
          </a:effectRef>
          <a:fontRef idx="minor">
            <a:schemeClr val="tx1"/>
          </a:fontRef>
        </p:style>
      </p:cxnSp>
      <p:sp>
        <p:nvSpPr>
          <p:cNvPr id="4" name="Title 2">
            <a:extLst>
              <a:ext uri="{FF2B5EF4-FFF2-40B4-BE49-F238E27FC236}">
                <a16:creationId xmlns:a16="http://schemas.microsoft.com/office/drawing/2014/main" id="{7BDC080E-92C9-064A-A9BE-BFA1B6A3679E}"/>
              </a:ext>
            </a:extLst>
          </p:cNvPr>
          <p:cNvSpPr>
            <a:spLocks noGrp="1"/>
          </p:cNvSpPr>
          <p:nvPr>
            <p:ph type="title"/>
          </p:nvPr>
        </p:nvSpPr>
        <p:spPr>
          <a:xfrm>
            <a:off x="720075" y="476672"/>
            <a:ext cx="7941325" cy="720080"/>
          </a:xfrm>
        </p:spPr>
        <p:txBody>
          <a:bodyPr vert="horz" lIns="91440" tIns="45720" rIns="91440" bIns="45720" numCol="1" rtlCol="0" anchor="b" anchorCtr="0" compatLnSpc="1">
            <a:prstTxWarp prst="textNoShape">
              <a:avLst/>
            </a:prstTxWarp>
            <a:normAutofit/>
          </a:bodyPr>
          <a:lstStyle/>
          <a:p>
            <a:pPr eaLnBrk="1" hangingPunct="1">
              <a:lnSpc>
                <a:spcPct val="90000"/>
              </a:lnSpc>
            </a:pPr>
            <a:r>
              <a:rPr lang="en-US" altLang="en-US" dirty="0">
                <a:solidFill>
                  <a:schemeClr val="tx1"/>
                </a:solidFill>
                <a:latin typeface="+mj-lt"/>
                <a:ea typeface="+mj-ea"/>
                <a:cs typeface="+mj-cs"/>
              </a:rPr>
              <a:t>Summary </a:t>
            </a:r>
          </a:p>
        </p:txBody>
      </p:sp>
      <p:graphicFrame>
        <p:nvGraphicFramePr>
          <p:cNvPr id="5" name="Content Placeholder 4">
            <a:extLst>
              <a:ext uri="{FF2B5EF4-FFF2-40B4-BE49-F238E27FC236}">
                <a16:creationId xmlns:a16="http://schemas.microsoft.com/office/drawing/2014/main" id="{944D7749-97C8-6441-96B5-F364D2BB97B4}"/>
              </a:ext>
            </a:extLst>
          </p:cNvPr>
          <p:cNvGraphicFramePr>
            <a:graphicFrameLocks noGrp="1"/>
          </p:cNvGraphicFramePr>
          <p:nvPr>
            <p:ph sz="quarter" idx="13"/>
            <p:extLst>
              <p:ext uri="{D42A27DB-BD31-4B8C-83A1-F6EECF244321}">
                <p14:modId xmlns:p14="http://schemas.microsoft.com/office/powerpoint/2010/main" val="3568289501"/>
              </p:ext>
            </p:extLst>
          </p:nvPr>
        </p:nvGraphicFramePr>
        <p:xfrm>
          <a:off x="1015132" y="1565921"/>
          <a:ext cx="7113736" cy="3828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Straight Connector 7">
            <a:extLst>
              <a:ext uri="{FF2B5EF4-FFF2-40B4-BE49-F238E27FC236}">
                <a16:creationId xmlns:a16="http://schemas.microsoft.com/office/drawing/2014/main" id="{5C4848F8-D021-6D49-BBE8-08ACE0BB638B}"/>
              </a:ext>
            </a:extLst>
          </p:cNvPr>
          <p:cNvCxnSpPr/>
          <p:nvPr/>
        </p:nvCxnSpPr>
        <p:spPr>
          <a:xfrm>
            <a:off x="755576" y="1268760"/>
            <a:ext cx="7776864" cy="0"/>
          </a:xfrm>
          <a:prstGeom prst="line">
            <a:avLst/>
          </a:prstGeom>
          <a:ln w="222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3F3FF3E4-4A36-7F4F-85C7-25F5617B7D81}"/>
              </a:ext>
            </a:extLst>
          </p:cNvPr>
          <p:cNvSpPr txBox="1"/>
          <p:nvPr/>
        </p:nvSpPr>
        <p:spPr>
          <a:xfrm>
            <a:off x="2267744" y="5559623"/>
            <a:ext cx="4032448" cy="461665"/>
          </a:xfrm>
          <a:prstGeom prst="rect">
            <a:avLst/>
          </a:prstGeom>
          <a:noFill/>
        </p:spPr>
        <p:txBody>
          <a:bodyPr wrap="square" rtlCol="0">
            <a:spAutoFit/>
          </a:bodyPr>
          <a:lstStyle/>
          <a:p>
            <a:r>
              <a:rPr lang="en-US" b="1" cap="small" spc="110" dirty="0">
                <a:solidFill>
                  <a:srgbClr val="3A3381"/>
                </a:solidFill>
                <a:latin typeface="Calibri" panose="020F0502020204030204" pitchFamily="34" charset="0"/>
              </a:rPr>
              <a:t>Programmatic Certification</a:t>
            </a:r>
          </a:p>
        </p:txBody>
      </p:sp>
      <p:pic>
        <p:nvPicPr>
          <p:cNvPr id="3" name="Graphic 2" descr="Newspaper">
            <a:extLst>
              <a:ext uri="{FF2B5EF4-FFF2-40B4-BE49-F238E27FC236}">
                <a16:creationId xmlns:a16="http://schemas.microsoft.com/office/drawing/2014/main" id="{F53D7535-E050-1245-BF36-FF8713880A9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20071" y="3717031"/>
            <a:ext cx="576065" cy="576065"/>
          </a:xfrm>
          <a:prstGeom prst="rect">
            <a:avLst/>
          </a:prstGeom>
        </p:spPr>
      </p:pic>
      <p:pic>
        <p:nvPicPr>
          <p:cNvPr id="10" name="Graphic 9" descr="Call center">
            <a:extLst>
              <a:ext uri="{FF2B5EF4-FFF2-40B4-BE49-F238E27FC236}">
                <a16:creationId xmlns:a16="http://schemas.microsoft.com/office/drawing/2014/main" id="{1C638F18-194B-4A4E-881F-5FE4EA79C95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796136" y="4581127"/>
            <a:ext cx="576065" cy="576065"/>
          </a:xfrm>
          <a:prstGeom prst="rect">
            <a:avLst/>
          </a:prstGeom>
        </p:spPr>
      </p:pic>
      <p:pic>
        <p:nvPicPr>
          <p:cNvPr id="12" name="Graphic 11" descr="Meeting">
            <a:extLst>
              <a:ext uri="{FF2B5EF4-FFF2-40B4-BE49-F238E27FC236}">
                <a16:creationId xmlns:a16="http://schemas.microsoft.com/office/drawing/2014/main" id="{F12D0D3D-4A63-9845-A285-3420E39F19B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217568" y="2624028"/>
            <a:ext cx="576066" cy="576066"/>
          </a:xfrm>
          <a:prstGeom prst="rect">
            <a:avLst/>
          </a:prstGeom>
        </p:spPr>
      </p:pic>
      <p:pic>
        <p:nvPicPr>
          <p:cNvPr id="14" name="Graphic 13" descr="Ribbon">
            <a:extLst>
              <a:ext uri="{FF2B5EF4-FFF2-40B4-BE49-F238E27FC236}">
                <a16:creationId xmlns:a16="http://schemas.microsoft.com/office/drawing/2014/main" id="{40C95DA7-F9A6-1844-B08A-CCFC2EF46E1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96135" y="1819058"/>
            <a:ext cx="576066" cy="576066"/>
          </a:xfrm>
          <a:prstGeom prst="rect">
            <a:avLst/>
          </a:prstGeom>
        </p:spPr>
      </p:pic>
    </p:spTree>
    <p:extLst>
      <p:ext uri="{BB962C8B-B14F-4D97-AF65-F5344CB8AC3E}">
        <p14:creationId xmlns:p14="http://schemas.microsoft.com/office/powerpoint/2010/main" val="1231256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73A796-7F30-4A40-91BE-A25ECA717BFA}"/>
              </a:ext>
            </a:extLst>
          </p:cNvPr>
          <p:cNvSpPr>
            <a:spLocks noGrp="1"/>
          </p:cNvSpPr>
          <p:nvPr>
            <p:ph type="title"/>
          </p:nvPr>
        </p:nvSpPr>
        <p:spPr>
          <a:xfrm>
            <a:off x="381000" y="1383432"/>
            <a:ext cx="8382000" cy="533400"/>
          </a:xfrm>
        </p:spPr>
        <p:txBody>
          <a:bodyPr/>
          <a:lstStyle/>
          <a:p>
            <a:r>
              <a:rPr lang="en-GB" dirty="0">
                <a:solidFill>
                  <a:schemeClr val="tx1"/>
                </a:solidFill>
                <a:latin typeface="+mj-lt"/>
                <a:ea typeface="+mj-ea"/>
                <a:cs typeface="+mj-cs"/>
              </a:rPr>
              <a:t>To find out more:</a:t>
            </a:r>
          </a:p>
        </p:txBody>
      </p:sp>
      <p:graphicFrame>
        <p:nvGraphicFramePr>
          <p:cNvPr id="7" name="Content Placeholder 6">
            <a:extLst>
              <a:ext uri="{FF2B5EF4-FFF2-40B4-BE49-F238E27FC236}">
                <a16:creationId xmlns:a16="http://schemas.microsoft.com/office/drawing/2014/main" id="{080C6F4F-8A0F-1B41-A655-871549A459B6}"/>
              </a:ext>
            </a:extLst>
          </p:cNvPr>
          <p:cNvGraphicFramePr>
            <a:graphicFrameLocks noGrp="1"/>
          </p:cNvGraphicFramePr>
          <p:nvPr>
            <p:ph sz="quarter" idx="13"/>
            <p:extLst>
              <p:ext uri="{D42A27DB-BD31-4B8C-83A1-F6EECF244321}">
                <p14:modId xmlns:p14="http://schemas.microsoft.com/office/powerpoint/2010/main" val="553390850"/>
              </p:ext>
            </p:extLst>
          </p:nvPr>
        </p:nvGraphicFramePr>
        <p:xfrm>
          <a:off x="666182" y="2636912"/>
          <a:ext cx="3972905" cy="3744415"/>
        </p:xfrm>
        <a:graphic>
          <a:graphicData uri="http://schemas.openxmlformats.org/drawingml/2006/table">
            <a:tbl>
              <a:tblPr firstRow="1" firstCol="1" bandRow="1">
                <a:tableStyleId>{5C22544A-7EE6-4342-B048-85BDC9FD1C3A}</a:tableStyleId>
              </a:tblPr>
              <a:tblGrid>
                <a:gridCol w="240348">
                  <a:extLst>
                    <a:ext uri="{9D8B030D-6E8A-4147-A177-3AD203B41FA5}">
                      <a16:colId xmlns:a16="http://schemas.microsoft.com/office/drawing/2014/main" val="2611117276"/>
                    </a:ext>
                  </a:extLst>
                </a:gridCol>
                <a:gridCol w="3732557">
                  <a:extLst>
                    <a:ext uri="{9D8B030D-6E8A-4147-A177-3AD203B41FA5}">
                      <a16:colId xmlns:a16="http://schemas.microsoft.com/office/drawing/2014/main" val="1095774800"/>
                    </a:ext>
                  </a:extLst>
                </a:gridCol>
              </a:tblGrid>
              <a:tr h="3744415">
                <a:tc>
                  <a:txBody>
                    <a:bodyPr/>
                    <a:lstStyle/>
                    <a:p>
                      <a:pPr algn="l">
                        <a:spcAft>
                          <a:spcPts val="0"/>
                        </a:spcAft>
                      </a:pPr>
                      <a:endParaRPr lang="en-GB" sz="1600" u="none" strike="noStrike" dirty="0">
                        <a:effectLst/>
                      </a:endParaRPr>
                    </a:p>
                    <a:p>
                      <a:pPr algn="l">
                        <a:spcAft>
                          <a:spcPts val="0"/>
                        </a:spcAft>
                      </a:pPr>
                      <a:endParaRPr lang="en-GB" sz="1600" u="none" strike="noStrike" dirty="0">
                        <a:effectLst/>
                      </a:endParaRPr>
                    </a:p>
                    <a:p>
                      <a:pPr algn="l">
                        <a:spcAft>
                          <a:spcPts val="0"/>
                        </a:spcAft>
                      </a:pPr>
                      <a:endParaRPr lang="en-GB" sz="1600" u="none" strike="noStrike" dirty="0">
                        <a:effectLst/>
                      </a:endParaRPr>
                    </a:p>
                    <a:p>
                      <a:pPr algn="l">
                        <a:spcAft>
                          <a:spcPts val="0"/>
                        </a:spcAft>
                      </a:pPr>
                      <a:endParaRPr lang="en-GB" sz="1600" u="none" strike="noStrike" dirty="0">
                        <a:effectLst/>
                      </a:endParaRPr>
                    </a:p>
                    <a:p>
                      <a:pPr algn="l">
                        <a:spcAft>
                          <a:spcPts val="0"/>
                        </a:spcAft>
                      </a:pPr>
                      <a:endParaRPr lang="en-GB" sz="1600" dirty="0">
                        <a:effectLst/>
                      </a:endParaRPr>
                    </a:p>
                    <a:p>
                      <a:pPr algn="l">
                        <a:lnSpc>
                          <a:spcPct val="120000"/>
                        </a:lnSpc>
                        <a:spcBef>
                          <a:spcPts val="1000"/>
                        </a:spcBef>
                        <a:spcAft>
                          <a:spcPts val="0"/>
                        </a:spcAft>
                      </a:pPr>
                      <a:r>
                        <a:rPr lang="en-GB" sz="1600" dirty="0">
                          <a:effectLst/>
                        </a:rPr>
                        <a:t> </a:t>
                      </a:r>
                      <a:endParaRPr lang="en-GB" sz="1600" dirty="0">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endParaRPr>
                    </a:p>
                  </a:txBody>
                  <a:tcPr marL="68580" marR="68580" marT="0" marB="0">
                    <a:solidFill>
                      <a:schemeClr val="bg1"/>
                    </a:solidFill>
                  </a:tcPr>
                </a:tc>
                <a:tc>
                  <a:txBody>
                    <a:bodyPr/>
                    <a:lstStyle/>
                    <a:p>
                      <a:pPr algn="l">
                        <a:lnSpc>
                          <a:spcPct val="120000"/>
                        </a:lnSpc>
                        <a:spcBef>
                          <a:spcPts val="1000"/>
                        </a:spcBef>
                        <a:spcAft>
                          <a:spcPts val="0"/>
                        </a:spcAft>
                      </a:pPr>
                      <a:r>
                        <a:rPr lang="en-GB" sz="1600" u="none" strike="noStrike" dirty="0">
                          <a:effectLst/>
                          <a:hlinkClick r:id="rId2"/>
                        </a:rPr>
                        <a:t>Matteo Bigoni</a:t>
                      </a:r>
                      <a:r>
                        <a:rPr lang="en-GB" sz="1600" u="none" strike="noStrike" dirty="0">
                          <a:effectLst/>
                        </a:rPr>
                        <a:t> </a:t>
                      </a:r>
                      <a:endParaRPr lang="en-GB" sz="1600" dirty="0">
                        <a:effectLst/>
                      </a:endParaRPr>
                    </a:p>
                    <a:p>
                      <a:pPr algn="l">
                        <a:spcAft>
                          <a:spcPts val="0"/>
                        </a:spcAft>
                      </a:pPr>
                      <a:r>
                        <a:rPr lang="en-GB" sz="1600" dirty="0">
                          <a:solidFill>
                            <a:schemeClr val="accent4">
                              <a:lumMod val="50000"/>
                            </a:schemeClr>
                          </a:solidFill>
                          <a:effectLst/>
                        </a:rPr>
                        <a:t>Head of Certification </a:t>
                      </a:r>
                    </a:p>
                    <a:p>
                      <a:pPr algn="l">
                        <a:spcAft>
                          <a:spcPts val="0"/>
                        </a:spcAft>
                      </a:pPr>
                      <a:r>
                        <a:rPr lang="en-GB" sz="1600" dirty="0">
                          <a:solidFill>
                            <a:schemeClr val="accent4">
                              <a:lumMod val="50000"/>
                            </a:schemeClr>
                          </a:solidFill>
                          <a:effectLst/>
                        </a:rPr>
                        <a:t>Climate Bonds Initiative </a:t>
                      </a:r>
                      <a:br>
                        <a:rPr lang="en-GB" sz="1600" dirty="0">
                          <a:solidFill>
                            <a:schemeClr val="accent4">
                              <a:lumMod val="50000"/>
                            </a:schemeClr>
                          </a:solidFill>
                          <a:effectLst/>
                        </a:rPr>
                      </a:br>
                      <a:r>
                        <a:rPr lang="en-GB" sz="1600" dirty="0">
                          <a:solidFill>
                            <a:schemeClr val="accent4">
                              <a:lumMod val="50000"/>
                            </a:schemeClr>
                          </a:solidFill>
                          <a:effectLst/>
                        </a:rPr>
                        <a:t>London</a:t>
                      </a:r>
                      <a:endParaRPr lang="en-GB" sz="1600" baseline="0" dirty="0">
                        <a:solidFill>
                          <a:schemeClr val="accent4">
                            <a:lumMod val="50000"/>
                          </a:schemeClr>
                        </a:solidFill>
                        <a:effectLst/>
                      </a:endParaRPr>
                    </a:p>
                    <a:p>
                      <a:pPr algn="l">
                        <a:spcAft>
                          <a:spcPts val="0"/>
                        </a:spcAft>
                      </a:pPr>
                      <a:r>
                        <a:rPr lang="en-GB" sz="1600" u="none" strike="noStrike" dirty="0">
                          <a:effectLst/>
                          <a:hlinkClick r:id="rId2"/>
                        </a:rPr>
                        <a:t>matteo.bigoni@climatebonds.net</a:t>
                      </a:r>
                      <a:endParaRPr lang="en-GB" sz="1600" u="none" strike="noStrike" dirty="0">
                        <a:effectLst/>
                      </a:endParaRPr>
                    </a:p>
                    <a:p>
                      <a:pPr algn="l">
                        <a:spcAft>
                          <a:spcPts val="0"/>
                        </a:spcAft>
                      </a:pPr>
                      <a:endParaRPr lang="en-GB" sz="1600" u="none" strike="noStrike" dirty="0">
                        <a:effectLst/>
                      </a:endParaRPr>
                    </a:p>
                    <a:p>
                      <a:pPr algn="l">
                        <a:spcAft>
                          <a:spcPts val="0"/>
                        </a:spcAft>
                      </a:pPr>
                      <a:endParaRPr lang="en-GB" sz="1600" u="none" strike="noStrike" dirty="0">
                        <a:effectLst/>
                      </a:endParaRPr>
                    </a:p>
                    <a:p>
                      <a:pPr algn="l">
                        <a:spcAft>
                          <a:spcPts val="0"/>
                        </a:spcAft>
                      </a:pPr>
                      <a:endParaRPr lang="en-GB" sz="1600" u="none" strike="noStrike" dirty="0">
                        <a:effectLst/>
                      </a:endParaRPr>
                    </a:p>
                    <a:p>
                      <a:pPr algn="l">
                        <a:spcAft>
                          <a:spcPts val="0"/>
                        </a:spcAft>
                      </a:pPr>
                      <a:endParaRPr lang="en-GB" sz="1600" dirty="0">
                        <a:effectLst/>
                      </a:endParaRPr>
                    </a:p>
                    <a:p>
                      <a:pPr algn="l">
                        <a:spcAft>
                          <a:spcPts val="0"/>
                        </a:spcAft>
                      </a:pPr>
                      <a:br>
                        <a:rPr lang="en-GB" sz="1600" dirty="0">
                          <a:effectLst/>
                        </a:rPr>
                      </a:br>
                      <a:endParaRPr lang="en-GB" sz="1600" dirty="0">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706823520"/>
                  </a:ext>
                </a:extLst>
              </a:tr>
            </a:tbl>
          </a:graphicData>
        </a:graphic>
      </p:graphicFrame>
      <p:sp>
        <p:nvSpPr>
          <p:cNvPr id="8" name="Rectangle 1">
            <a:extLst>
              <a:ext uri="{FF2B5EF4-FFF2-40B4-BE49-F238E27FC236}">
                <a16:creationId xmlns:a16="http://schemas.microsoft.com/office/drawing/2014/main" id="{E5690C71-5BA7-2B46-99AE-582D2E0D1657}"/>
              </a:ext>
            </a:extLst>
          </p:cNvPr>
          <p:cNvSpPr>
            <a:spLocks noChangeArrowheads="1"/>
          </p:cNvSpPr>
          <p:nvPr/>
        </p:nvSpPr>
        <p:spPr bwMode="auto">
          <a:xfrm>
            <a:off x="666183" y="4574738"/>
            <a:ext cx="820891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u="none" strike="noStrike" cap="none" normalizeH="0" baseline="0" dirty="0">
              <a:ln>
                <a:noFill/>
              </a:ln>
              <a:solidFill>
                <a:schemeClr val="tx1"/>
              </a:solidFill>
              <a:effectLst/>
              <a:latin typeface="+mn-lt"/>
              <a:cs typeface="Gill Sans" panose="020B0502020104020203" pitchFamily="34" charset="-79"/>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mn-lt"/>
            </a:endParaRPr>
          </a:p>
        </p:txBody>
      </p:sp>
      <p:pic>
        <p:nvPicPr>
          <p:cNvPr id="6" name="Picture 5" descr="A close up of a logo&#10;&#10;Description automatically generated">
            <a:extLst>
              <a:ext uri="{FF2B5EF4-FFF2-40B4-BE49-F238E27FC236}">
                <a16:creationId xmlns:a16="http://schemas.microsoft.com/office/drawing/2014/main" id="{7CB5000A-3C36-A641-956E-2ACD0CF5D1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1640" y="4574738"/>
            <a:ext cx="1724151" cy="1662574"/>
          </a:xfrm>
          <a:prstGeom prst="rect">
            <a:avLst/>
          </a:prstGeom>
        </p:spPr>
      </p:pic>
      <p:cxnSp>
        <p:nvCxnSpPr>
          <p:cNvPr id="9" name="Straight Connector 8">
            <a:extLst>
              <a:ext uri="{FF2B5EF4-FFF2-40B4-BE49-F238E27FC236}">
                <a16:creationId xmlns:a16="http://schemas.microsoft.com/office/drawing/2014/main" id="{DA3FC720-49E8-7B4A-87B3-FAFF734E1768}"/>
              </a:ext>
            </a:extLst>
          </p:cNvPr>
          <p:cNvCxnSpPr/>
          <p:nvPr/>
        </p:nvCxnSpPr>
        <p:spPr>
          <a:xfrm>
            <a:off x="395536" y="2204864"/>
            <a:ext cx="8352928"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9327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958E6B-4CE1-8B44-AB9B-426088D33056}"/>
              </a:ext>
            </a:extLst>
          </p:cNvPr>
          <p:cNvSpPr>
            <a:spLocks noGrp="1"/>
          </p:cNvSpPr>
          <p:nvPr>
            <p:ph sz="quarter" idx="13"/>
          </p:nvPr>
        </p:nvSpPr>
        <p:spPr>
          <a:xfrm>
            <a:off x="827584" y="980728"/>
            <a:ext cx="7696200" cy="4608512"/>
          </a:xfrm>
        </p:spPr>
        <p:txBody>
          <a:bodyPr>
            <a:normAutofit/>
          </a:bodyPr>
          <a:lstStyle/>
          <a:p>
            <a:pPr algn="just"/>
            <a:br>
              <a:rPr lang="en-GB" sz="1400" dirty="0">
                <a:latin typeface="Gill Sans Light" panose="020B0302020104020203" pitchFamily="34" charset="-79"/>
                <a:cs typeface="Gill Sans Light" panose="020B0302020104020203" pitchFamily="34" charset="-79"/>
              </a:rPr>
            </a:br>
            <a:r>
              <a:rPr lang="en-GB" sz="1400" dirty="0">
                <a:latin typeface="Gill Sans Light" panose="020B0302020104020203" pitchFamily="34" charset="-79"/>
                <a:cs typeface="Gill Sans Light" panose="020B0302020104020203" pitchFamily="34" charset="-79"/>
              </a:rPr>
              <a:t>Disclaimer: The information contained in this communication does not constitute investment advice in any form and the Climate Bonds Initiative is not an investment adviser.  Any reference to a financial organisation or debt instrument or investment product is for information purposes only. Links to external websites are for information purposes only. </a:t>
            </a:r>
          </a:p>
          <a:p>
            <a:pPr algn="just"/>
            <a:endParaRPr lang="en-GB" sz="1400" dirty="0">
              <a:latin typeface="Gill Sans Light" panose="020B0302020104020203" pitchFamily="34" charset="-79"/>
              <a:cs typeface="Gill Sans Light" panose="020B0302020104020203" pitchFamily="34" charset="-79"/>
            </a:endParaRPr>
          </a:p>
          <a:p>
            <a:pPr algn="just"/>
            <a:r>
              <a:rPr lang="en-GB" sz="1400" dirty="0">
                <a:latin typeface="Gill Sans Light" panose="020B0302020104020203" pitchFamily="34" charset="-79"/>
                <a:cs typeface="Gill Sans Light" panose="020B0302020104020203" pitchFamily="34" charset="-79"/>
              </a:rPr>
              <a:t>The Climate Bonds Initiative accepts no responsibility for the content on external websites.</a:t>
            </a:r>
            <a:br>
              <a:rPr lang="en-GB" sz="1400" dirty="0">
                <a:latin typeface="Gill Sans Light" panose="020B0302020104020203" pitchFamily="34" charset="-79"/>
                <a:cs typeface="Gill Sans Light" panose="020B0302020104020203" pitchFamily="34" charset="-79"/>
              </a:rPr>
            </a:br>
            <a:r>
              <a:rPr lang="en-GB" sz="1400" dirty="0">
                <a:latin typeface="Gill Sans Light" panose="020B0302020104020203" pitchFamily="34" charset="-79"/>
                <a:cs typeface="Gill Sans Light" panose="020B0302020104020203" pitchFamily="34" charset="-79"/>
              </a:rPr>
              <a:t>The Climate Bonds Initiative is not endorsing, recommending or advising on the financial merits or otherwise of any debt instrument or investment product and no information within this communication should be taken as such, nor should any information in this communication be relied upon in making any investment decision.</a:t>
            </a:r>
          </a:p>
          <a:p>
            <a:pPr algn="just"/>
            <a:br>
              <a:rPr lang="en-GB" sz="1400" dirty="0">
                <a:latin typeface="Gill Sans Light" panose="020B0302020104020203" pitchFamily="34" charset="-79"/>
                <a:cs typeface="Gill Sans Light" panose="020B0302020104020203" pitchFamily="34" charset="-79"/>
              </a:rPr>
            </a:br>
            <a:r>
              <a:rPr lang="en-GB" sz="1400" dirty="0">
                <a:latin typeface="Gill Sans Light" panose="020B0302020104020203" pitchFamily="34" charset="-79"/>
                <a:cs typeface="Gill Sans Light" panose="020B0302020104020203" pitchFamily="34" charset="-79"/>
              </a:rPr>
              <a:t>Certification under the Climate Bond Standard only reflects the climate attributes of the use of proceeds of a designated debt instrument. It does not reflect the creditworthiness of the designated debt instrument, nor its compliance with national or international laws. </a:t>
            </a:r>
          </a:p>
          <a:p>
            <a:pPr algn="just"/>
            <a:endParaRPr lang="en-GB" sz="1400" dirty="0">
              <a:latin typeface="Gill Sans Light" panose="020B0302020104020203" pitchFamily="34" charset="-79"/>
              <a:cs typeface="Gill Sans Light" panose="020B0302020104020203" pitchFamily="34" charset="-79"/>
            </a:endParaRPr>
          </a:p>
          <a:p>
            <a:pPr algn="just"/>
            <a:r>
              <a:rPr lang="en-GB" sz="1400" dirty="0">
                <a:latin typeface="Gill Sans Light" panose="020B0302020104020203" pitchFamily="34" charset="-79"/>
                <a:cs typeface="Gill Sans Light" panose="020B0302020104020203" pitchFamily="34" charset="-79"/>
              </a:rPr>
              <a:t>A decision to invest in anything is solely yours. The Climate Bonds Initiative accepts no liability of any kind, for any investment an individual or organisation makes, nor for any investment made by third parties on behalf of an individual or organisation, based in whole or in part on any information contained within this, or any other Climate Bonds Initiative public communication.</a:t>
            </a:r>
          </a:p>
        </p:txBody>
      </p:sp>
    </p:spTree>
    <p:extLst>
      <p:ext uri="{BB962C8B-B14F-4D97-AF65-F5344CB8AC3E}">
        <p14:creationId xmlns:p14="http://schemas.microsoft.com/office/powerpoint/2010/main" val="2258725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1" name="Title 2"/>
          <p:cNvSpPr>
            <a:spLocks noGrp="1"/>
          </p:cNvSpPr>
          <p:nvPr>
            <p:ph type="title"/>
          </p:nvPr>
        </p:nvSpPr>
        <p:spPr>
          <a:xfrm>
            <a:off x="720075" y="978102"/>
            <a:ext cx="7941325" cy="1062644"/>
          </a:xfrm>
        </p:spPr>
        <p:txBody>
          <a:bodyPr vert="horz" lIns="91440" tIns="45720" rIns="91440" bIns="45720" numCol="1" rtlCol="0" anchor="b" anchorCtr="0" compatLnSpc="1">
            <a:prstTxWarp prst="textNoShape">
              <a:avLst/>
            </a:prstTxWarp>
            <a:normAutofit/>
          </a:bodyPr>
          <a:lstStyle/>
          <a:p>
            <a:pPr eaLnBrk="1" hangingPunct="1">
              <a:lnSpc>
                <a:spcPct val="90000"/>
              </a:lnSpc>
            </a:pPr>
            <a:r>
              <a:rPr lang="en-US" altLang="en-US" sz="4100" dirty="0">
                <a:solidFill>
                  <a:schemeClr val="tx1"/>
                </a:solidFill>
                <a:latin typeface="+mj-lt"/>
                <a:ea typeface="+mj-ea"/>
                <a:cs typeface="+mj-cs"/>
              </a:rPr>
              <a:t>What is Programmatic Certification?</a:t>
            </a:r>
          </a:p>
        </p:txBody>
      </p:sp>
      <p:cxnSp>
        <p:nvCxnSpPr>
          <p:cNvPr id="138" name="Straight Connector 137">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718" y="2265037"/>
            <a:ext cx="7593759"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A close up of a logo&#10;&#10;Description automatically generated">
            <a:extLst>
              <a:ext uri="{FF2B5EF4-FFF2-40B4-BE49-F238E27FC236}">
                <a16:creationId xmlns:a16="http://schemas.microsoft.com/office/drawing/2014/main" id="{7E579BC0-BEB2-034C-84EA-5E99F6CDE6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2811104"/>
            <a:ext cx="2524860" cy="2524860"/>
          </a:xfrm>
          <a:prstGeom prst="rect">
            <a:avLst/>
          </a:prstGeom>
          <a:solidFill>
            <a:srgbClr val="9B93C1"/>
          </a:solidFill>
        </p:spPr>
      </p:pic>
      <p:sp>
        <p:nvSpPr>
          <p:cNvPr id="2" name="Content Placeholder 1"/>
          <p:cNvSpPr>
            <a:spLocks noGrp="1"/>
          </p:cNvSpPr>
          <p:nvPr>
            <p:ph sz="quarter" idx="13"/>
          </p:nvPr>
        </p:nvSpPr>
        <p:spPr>
          <a:xfrm>
            <a:off x="3563888" y="2445499"/>
            <a:ext cx="5097512" cy="3647797"/>
          </a:xfrm>
        </p:spPr>
        <p:txBody>
          <a:bodyPr vert="horz" lIns="91440" tIns="45720" rIns="91440" bIns="45720" numCol="1" spcCol="180000" rtlCol="0" anchorCtr="0" compatLnSpc="1">
            <a:prstTxWarp prst="textNoShape">
              <a:avLst/>
            </a:prstTxWarp>
            <a:noAutofit/>
          </a:bodyPr>
          <a:lstStyle/>
          <a:p>
            <a:pPr eaLnBrk="1" hangingPunct="1">
              <a:lnSpc>
                <a:spcPct val="90000"/>
              </a:lnSpc>
              <a:spcBef>
                <a:spcPts val="912"/>
              </a:spcBef>
            </a:pPr>
            <a:r>
              <a:rPr lang="en-GB" altLang="en-US" sz="1400" dirty="0">
                <a:latin typeface="+mn-lt"/>
                <a:ea typeface="+mn-ea"/>
                <a:cs typeface="+mn-cs"/>
              </a:rPr>
              <a:t>Programmatic Certification is a streamlined process for Issuers who plan to issue multiple green bonds over an extended period, against a large portfolio of eligible assets and projects.</a:t>
            </a:r>
          </a:p>
          <a:p>
            <a:pPr eaLnBrk="1" hangingPunct="1">
              <a:lnSpc>
                <a:spcPct val="90000"/>
              </a:lnSpc>
              <a:spcBef>
                <a:spcPts val="912"/>
              </a:spcBef>
            </a:pPr>
            <a:r>
              <a:rPr lang="en-GB" altLang="en-US" sz="1400" dirty="0">
                <a:latin typeface="+mn-lt"/>
                <a:ea typeface="+mn-ea"/>
                <a:cs typeface="+mn-cs"/>
              </a:rPr>
              <a:t>It shares the same rigor as the basic Climate Bonds Certification process under the Climate Bond Standard and provides the same assurance, however it frontloads some of the procedures so that they are done only once in the beginning of the overall bond issuance programme.</a:t>
            </a:r>
          </a:p>
          <a:p>
            <a:pPr eaLnBrk="1" hangingPunct="1">
              <a:lnSpc>
                <a:spcPct val="90000"/>
              </a:lnSpc>
              <a:spcBef>
                <a:spcPts val="912"/>
              </a:spcBef>
            </a:pPr>
            <a:r>
              <a:rPr lang="en-GB" altLang="en-US" sz="1400" dirty="0">
                <a:latin typeface="+mn-lt"/>
                <a:ea typeface="+mn-ea"/>
                <a:cs typeface="+mn-cs"/>
              </a:rPr>
              <a:t>Once the Issuer issues the first bond, after it is Certified, the Issuer can issue again, as and when they like, with a much simpler Certification procedure, backed up by annual verification of the programme.</a:t>
            </a:r>
          </a:p>
          <a:p>
            <a:pPr eaLnBrk="1" hangingPunct="1">
              <a:lnSpc>
                <a:spcPct val="90000"/>
              </a:lnSpc>
              <a:spcBef>
                <a:spcPts val="912"/>
              </a:spcBef>
            </a:pPr>
            <a:r>
              <a:rPr lang="en-GB" altLang="en-US" sz="1400" dirty="0">
                <a:latin typeface="+mn-lt"/>
                <a:ea typeface="+mn-ea"/>
                <a:cs typeface="+mn-cs"/>
              </a:rPr>
              <a:t>Programmatic Certification is particularly suitable for Issuers with existing debt programmes and capability seeking a process to support an ongoing series of green bonds.</a:t>
            </a:r>
          </a:p>
        </p:txBody>
      </p:sp>
    </p:spTree>
    <p:extLst>
      <p:ext uri="{BB962C8B-B14F-4D97-AF65-F5344CB8AC3E}">
        <p14:creationId xmlns:p14="http://schemas.microsoft.com/office/powerpoint/2010/main" val="178680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2"/>
          <p:cNvSpPr>
            <a:spLocks noGrp="1"/>
          </p:cNvSpPr>
          <p:nvPr>
            <p:ph type="title"/>
          </p:nvPr>
        </p:nvSpPr>
        <p:spPr>
          <a:xfrm>
            <a:off x="715749" y="565690"/>
            <a:ext cx="7941325" cy="1062644"/>
          </a:xfrm>
        </p:spPr>
        <p:txBody>
          <a:bodyPr vert="horz" lIns="91440" tIns="45720" rIns="91440" bIns="45720" numCol="1" rtlCol="0" anchor="b" anchorCtr="0" compatLnSpc="1">
            <a:prstTxWarp prst="textNoShape">
              <a:avLst/>
            </a:prstTxWarp>
            <a:normAutofit/>
          </a:bodyPr>
          <a:lstStyle/>
          <a:p>
            <a:pPr algn="ctr" eaLnBrk="1" hangingPunct="1">
              <a:lnSpc>
                <a:spcPct val="90000"/>
              </a:lnSpc>
            </a:pPr>
            <a:r>
              <a:rPr lang="en-US" altLang="en-US" sz="3400" dirty="0">
                <a:solidFill>
                  <a:schemeClr val="tx1"/>
                </a:solidFill>
                <a:latin typeface="+mj-lt"/>
                <a:ea typeface="+mj-ea"/>
                <a:cs typeface="+mj-cs"/>
              </a:rPr>
              <a:t>Programmatic Certification – who is it for?</a:t>
            </a:r>
          </a:p>
        </p:txBody>
      </p:sp>
      <p:grpSp>
        <p:nvGrpSpPr>
          <p:cNvPr id="6" name="Group 4"/>
          <p:cNvGrpSpPr>
            <a:grpSpLocks/>
          </p:cNvGrpSpPr>
          <p:nvPr/>
        </p:nvGrpSpPr>
        <p:grpSpPr bwMode="auto">
          <a:xfrm>
            <a:off x="971600" y="5013176"/>
            <a:ext cx="7560840" cy="886853"/>
            <a:chOff x="1563014" y="4148043"/>
            <a:chExt cx="9211871" cy="1123980"/>
          </a:xfrm>
        </p:grpSpPr>
        <p:sp>
          <p:nvSpPr>
            <p:cNvPr id="7" name="Freeform 26"/>
            <p:cNvSpPr>
              <a:spLocks noEditPoints="1"/>
            </p:cNvSpPr>
            <p:nvPr/>
          </p:nvSpPr>
          <p:spPr bwMode="auto">
            <a:xfrm flipH="1">
              <a:off x="1563014" y="4148043"/>
              <a:ext cx="953668" cy="1117070"/>
            </a:xfrm>
            <a:custGeom>
              <a:avLst/>
              <a:gdLst>
                <a:gd name="T0" fmla="*/ 565 w 631"/>
                <a:gd name="T1" fmla="*/ 585 h 741"/>
                <a:gd name="T2" fmla="*/ 545 w 631"/>
                <a:gd name="T3" fmla="*/ 531 h 741"/>
                <a:gd name="T4" fmla="*/ 567 w 631"/>
                <a:gd name="T5" fmla="*/ 470 h 741"/>
                <a:gd name="T6" fmla="*/ 568 w 631"/>
                <a:gd name="T7" fmla="*/ 407 h 741"/>
                <a:gd name="T8" fmla="*/ 568 w 631"/>
                <a:gd name="T9" fmla="*/ 345 h 741"/>
                <a:gd name="T10" fmla="*/ 535 w 631"/>
                <a:gd name="T11" fmla="*/ 208 h 741"/>
                <a:gd name="T12" fmla="*/ 476 w 631"/>
                <a:gd name="T13" fmla="*/ 107 h 741"/>
                <a:gd name="T14" fmla="*/ 270 w 631"/>
                <a:gd name="T15" fmla="*/ 60 h 741"/>
                <a:gd name="T16" fmla="*/ 146 w 631"/>
                <a:gd name="T17" fmla="*/ 128 h 741"/>
                <a:gd name="T18" fmla="*/ 102 w 631"/>
                <a:gd name="T19" fmla="*/ 207 h 741"/>
                <a:gd name="T20" fmla="*/ 63 w 631"/>
                <a:gd name="T21" fmla="*/ 310 h 741"/>
                <a:gd name="T22" fmla="*/ 64 w 631"/>
                <a:gd name="T23" fmla="*/ 390 h 741"/>
                <a:gd name="T24" fmla="*/ 69 w 631"/>
                <a:gd name="T25" fmla="*/ 482 h 741"/>
                <a:gd name="T26" fmla="*/ 83 w 631"/>
                <a:gd name="T27" fmla="*/ 539 h 741"/>
                <a:gd name="T28" fmla="*/ 67 w 631"/>
                <a:gd name="T29" fmla="*/ 585 h 741"/>
                <a:gd name="T30" fmla="*/ 2 w 631"/>
                <a:gd name="T31" fmla="*/ 678 h 741"/>
                <a:gd name="T32" fmla="*/ 23 w 631"/>
                <a:gd name="T33" fmla="*/ 741 h 741"/>
                <a:gd name="T34" fmla="*/ 609 w 631"/>
                <a:gd name="T35" fmla="*/ 741 h 741"/>
                <a:gd name="T36" fmla="*/ 630 w 631"/>
                <a:gd name="T37" fmla="*/ 678 h 741"/>
                <a:gd name="T38" fmla="*/ 565 w 631"/>
                <a:gd name="T39" fmla="*/ 585 h 741"/>
                <a:gd name="T40" fmla="*/ 454 w 631"/>
                <a:gd name="T41" fmla="*/ 282 h 741"/>
                <a:gd name="T42" fmla="*/ 452 w 631"/>
                <a:gd name="T43" fmla="*/ 281 h 741"/>
                <a:gd name="T44" fmla="*/ 482 w 631"/>
                <a:gd name="T45" fmla="*/ 305 h 741"/>
                <a:gd name="T46" fmla="*/ 470 w 631"/>
                <a:gd name="T47" fmla="*/ 374 h 741"/>
                <a:gd name="T48" fmla="*/ 460 w 631"/>
                <a:gd name="T49" fmla="*/ 373 h 741"/>
                <a:gd name="T50" fmla="*/ 454 w 631"/>
                <a:gd name="T51" fmla="*/ 282 h 741"/>
                <a:gd name="T52" fmla="*/ 150 w 631"/>
                <a:gd name="T53" fmla="*/ 302 h 741"/>
                <a:gd name="T54" fmla="*/ 184 w 631"/>
                <a:gd name="T55" fmla="*/ 292 h 741"/>
                <a:gd name="T56" fmla="*/ 194 w 631"/>
                <a:gd name="T57" fmla="*/ 284 h 741"/>
                <a:gd name="T58" fmla="*/ 211 w 631"/>
                <a:gd name="T59" fmla="*/ 198 h 741"/>
                <a:gd name="T60" fmla="*/ 213 w 631"/>
                <a:gd name="T61" fmla="*/ 195 h 741"/>
                <a:gd name="T62" fmla="*/ 316 w 631"/>
                <a:gd name="T63" fmla="*/ 252 h 741"/>
                <a:gd name="T64" fmla="*/ 329 w 631"/>
                <a:gd name="T65" fmla="*/ 253 h 741"/>
                <a:gd name="T66" fmla="*/ 394 w 631"/>
                <a:gd name="T67" fmla="*/ 315 h 741"/>
                <a:gd name="T68" fmla="*/ 410 w 631"/>
                <a:gd name="T69" fmla="*/ 360 h 741"/>
                <a:gd name="T70" fmla="*/ 435 w 631"/>
                <a:gd name="T71" fmla="*/ 412 h 741"/>
                <a:gd name="T72" fmla="*/ 316 w 631"/>
                <a:gd name="T73" fmla="*/ 493 h 741"/>
                <a:gd name="T74" fmla="*/ 316 w 631"/>
                <a:gd name="T75" fmla="*/ 493 h 741"/>
                <a:gd name="T76" fmla="*/ 188 w 631"/>
                <a:gd name="T77" fmla="*/ 394 h 741"/>
                <a:gd name="T78" fmla="*/ 150 w 631"/>
                <a:gd name="T79" fmla="*/ 302 h 741"/>
                <a:gd name="T80" fmla="*/ 114 w 631"/>
                <a:gd name="T81" fmla="*/ 589 h 741"/>
                <a:gd name="T82" fmla="*/ 200 w 631"/>
                <a:gd name="T83" fmla="*/ 563 h 741"/>
                <a:gd name="T84" fmla="*/ 240 w 631"/>
                <a:gd name="T85" fmla="*/ 493 h 741"/>
                <a:gd name="T86" fmla="*/ 316 w 631"/>
                <a:gd name="T87" fmla="*/ 515 h 741"/>
                <a:gd name="T88" fmla="*/ 316 w 631"/>
                <a:gd name="T89" fmla="*/ 515 h 741"/>
                <a:gd name="T90" fmla="*/ 391 w 631"/>
                <a:gd name="T91" fmla="*/ 493 h 741"/>
                <a:gd name="T92" fmla="*/ 431 w 631"/>
                <a:gd name="T93" fmla="*/ 563 h 741"/>
                <a:gd name="T94" fmla="*/ 519 w 631"/>
                <a:gd name="T95" fmla="*/ 590 h 741"/>
                <a:gd name="T96" fmla="*/ 316 w 631"/>
                <a:gd name="T97" fmla="*/ 661 h 741"/>
                <a:gd name="T98" fmla="*/ 114 w 631"/>
                <a:gd name="T99" fmla="*/ 589 h 741"/>
                <a:gd name="T100" fmla="*/ 318 w 631"/>
                <a:gd name="T101" fmla="*/ 722 h 741"/>
                <a:gd name="T102" fmla="*/ 316 w 631"/>
                <a:gd name="T103" fmla="*/ 722 h 741"/>
                <a:gd name="T104" fmla="*/ 46 w 631"/>
                <a:gd name="T105" fmla="*/ 621 h 741"/>
                <a:gd name="T106" fmla="*/ 67 w 631"/>
                <a:gd name="T107" fmla="*/ 606 h 741"/>
                <a:gd name="T108" fmla="*/ 316 w 631"/>
                <a:gd name="T109" fmla="*/ 697 h 741"/>
                <a:gd name="T110" fmla="*/ 318 w 631"/>
                <a:gd name="T111" fmla="*/ 697 h 741"/>
                <a:gd name="T112" fmla="*/ 564 w 631"/>
                <a:gd name="T113" fmla="*/ 608 h 741"/>
                <a:gd name="T114" fmla="*/ 585 w 631"/>
                <a:gd name="T115" fmla="*/ 624 h 741"/>
                <a:gd name="T116" fmla="*/ 318 w 631"/>
                <a:gd name="T117" fmla="*/ 72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31" h="741">
                  <a:moveTo>
                    <a:pt x="565" y="585"/>
                  </a:moveTo>
                  <a:cubicBezTo>
                    <a:pt x="577" y="562"/>
                    <a:pt x="566" y="543"/>
                    <a:pt x="545" y="531"/>
                  </a:cubicBezTo>
                  <a:cubicBezTo>
                    <a:pt x="517" y="515"/>
                    <a:pt x="536" y="486"/>
                    <a:pt x="567" y="470"/>
                  </a:cubicBezTo>
                  <a:cubicBezTo>
                    <a:pt x="597" y="454"/>
                    <a:pt x="607" y="426"/>
                    <a:pt x="568" y="407"/>
                  </a:cubicBezTo>
                  <a:cubicBezTo>
                    <a:pt x="530" y="387"/>
                    <a:pt x="532" y="381"/>
                    <a:pt x="568" y="345"/>
                  </a:cubicBezTo>
                  <a:cubicBezTo>
                    <a:pt x="604" y="308"/>
                    <a:pt x="586" y="222"/>
                    <a:pt x="535" y="208"/>
                  </a:cubicBezTo>
                  <a:cubicBezTo>
                    <a:pt x="484" y="194"/>
                    <a:pt x="497" y="166"/>
                    <a:pt x="476" y="107"/>
                  </a:cubicBezTo>
                  <a:cubicBezTo>
                    <a:pt x="456" y="51"/>
                    <a:pt x="319" y="0"/>
                    <a:pt x="270" y="60"/>
                  </a:cubicBezTo>
                  <a:cubicBezTo>
                    <a:pt x="236" y="23"/>
                    <a:pt x="161" y="73"/>
                    <a:pt x="146" y="128"/>
                  </a:cubicBezTo>
                  <a:cubicBezTo>
                    <a:pt x="131" y="184"/>
                    <a:pt x="142" y="199"/>
                    <a:pt x="102" y="207"/>
                  </a:cubicBezTo>
                  <a:cubicBezTo>
                    <a:pt x="62" y="215"/>
                    <a:pt x="37" y="273"/>
                    <a:pt x="63" y="310"/>
                  </a:cubicBezTo>
                  <a:cubicBezTo>
                    <a:pt x="89" y="346"/>
                    <a:pt x="101" y="363"/>
                    <a:pt x="64" y="390"/>
                  </a:cubicBezTo>
                  <a:cubicBezTo>
                    <a:pt x="27" y="417"/>
                    <a:pt x="34" y="465"/>
                    <a:pt x="69" y="482"/>
                  </a:cubicBezTo>
                  <a:cubicBezTo>
                    <a:pt x="104" y="498"/>
                    <a:pt x="111" y="523"/>
                    <a:pt x="83" y="539"/>
                  </a:cubicBezTo>
                  <a:cubicBezTo>
                    <a:pt x="63" y="551"/>
                    <a:pt x="53" y="568"/>
                    <a:pt x="67" y="585"/>
                  </a:cubicBezTo>
                  <a:cubicBezTo>
                    <a:pt x="29" y="603"/>
                    <a:pt x="0" y="629"/>
                    <a:pt x="2" y="678"/>
                  </a:cubicBezTo>
                  <a:cubicBezTo>
                    <a:pt x="2" y="699"/>
                    <a:pt x="10" y="720"/>
                    <a:pt x="23" y="741"/>
                  </a:cubicBezTo>
                  <a:cubicBezTo>
                    <a:pt x="609" y="741"/>
                    <a:pt x="609" y="741"/>
                    <a:pt x="609" y="741"/>
                  </a:cubicBezTo>
                  <a:cubicBezTo>
                    <a:pt x="621" y="720"/>
                    <a:pt x="629" y="699"/>
                    <a:pt x="630" y="678"/>
                  </a:cubicBezTo>
                  <a:cubicBezTo>
                    <a:pt x="631" y="629"/>
                    <a:pt x="603" y="603"/>
                    <a:pt x="565" y="585"/>
                  </a:cubicBezTo>
                  <a:close/>
                  <a:moveTo>
                    <a:pt x="454" y="282"/>
                  </a:moveTo>
                  <a:cubicBezTo>
                    <a:pt x="453" y="281"/>
                    <a:pt x="452" y="281"/>
                    <a:pt x="452" y="281"/>
                  </a:cubicBezTo>
                  <a:cubicBezTo>
                    <a:pt x="467" y="252"/>
                    <a:pt x="479" y="289"/>
                    <a:pt x="482" y="305"/>
                  </a:cubicBezTo>
                  <a:cubicBezTo>
                    <a:pt x="486" y="328"/>
                    <a:pt x="481" y="355"/>
                    <a:pt x="470" y="374"/>
                  </a:cubicBezTo>
                  <a:cubicBezTo>
                    <a:pt x="467" y="373"/>
                    <a:pt x="464" y="373"/>
                    <a:pt x="460" y="373"/>
                  </a:cubicBezTo>
                  <a:cubicBezTo>
                    <a:pt x="411" y="378"/>
                    <a:pt x="527" y="312"/>
                    <a:pt x="454" y="282"/>
                  </a:cubicBezTo>
                  <a:close/>
                  <a:moveTo>
                    <a:pt x="150" y="302"/>
                  </a:moveTo>
                  <a:cubicBezTo>
                    <a:pt x="156" y="273"/>
                    <a:pt x="172" y="265"/>
                    <a:pt x="184" y="292"/>
                  </a:cubicBezTo>
                  <a:cubicBezTo>
                    <a:pt x="194" y="314"/>
                    <a:pt x="196" y="325"/>
                    <a:pt x="194" y="284"/>
                  </a:cubicBezTo>
                  <a:cubicBezTo>
                    <a:pt x="193" y="256"/>
                    <a:pt x="199" y="226"/>
                    <a:pt x="211" y="198"/>
                  </a:cubicBezTo>
                  <a:cubicBezTo>
                    <a:pt x="212" y="197"/>
                    <a:pt x="212" y="196"/>
                    <a:pt x="213" y="195"/>
                  </a:cubicBezTo>
                  <a:cubicBezTo>
                    <a:pt x="232" y="223"/>
                    <a:pt x="270" y="249"/>
                    <a:pt x="316" y="252"/>
                  </a:cubicBezTo>
                  <a:cubicBezTo>
                    <a:pt x="321" y="252"/>
                    <a:pt x="325" y="253"/>
                    <a:pt x="329" y="253"/>
                  </a:cubicBezTo>
                  <a:cubicBezTo>
                    <a:pt x="417" y="251"/>
                    <a:pt x="322" y="306"/>
                    <a:pt x="394" y="315"/>
                  </a:cubicBezTo>
                  <a:cubicBezTo>
                    <a:pt x="446" y="322"/>
                    <a:pt x="436" y="331"/>
                    <a:pt x="410" y="360"/>
                  </a:cubicBezTo>
                  <a:cubicBezTo>
                    <a:pt x="392" y="380"/>
                    <a:pt x="397" y="406"/>
                    <a:pt x="435" y="412"/>
                  </a:cubicBezTo>
                  <a:cubicBezTo>
                    <a:pt x="410" y="459"/>
                    <a:pt x="370" y="493"/>
                    <a:pt x="316" y="493"/>
                  </a:cubicBezTo>
                  <a:cubicBezTo>
                    <a:pt x="316" y="493"/>
                    <a:pt x="316" y="493"/>
                    <a:pt x="316" y="493"/>
                  </a:cubicBezTo>
                  <a:cubicBezTo>
                    <a:pt x="256" y="493"/>
                    <a:pt x="212" y="451"/>
                    <a:pt x="188" y="394"/>
                  </a:cubicBezTo>
                  <a:cubicBezTo>
                    <a:pt x="157" y="389"/>
                    <a:pt x="143" y="339"/>
                    <a:pt x="150" y="302"/>
                  </a:cubicBezTo>
                  <a:close/>
                  <a:moveTo>
                    <a:pt x="114" y="589"/>
                  </a:moveTo>
                  <a:cubicBezTo>
                    <a:pt x="141" y="580"/>
                    <a:pt x="171" y="573"/>
                    <a:pt x="200" y="563"/>
                  </a:cubicBezTo>
                  <a:cubicBezTo>
                    <a:pt x="234" y="550"/>
                    <a:pt x="241" y="524"/>
                    <a:pt x="240" y="493"/>
                  </a:cubicBezTo>
                  <a:cubicBezTo>
                    <a:pt x="262" y="507"/>
                    <a:pt x="287" y="515"/>
                    <a:pt x="316" y="515"/>
                  </a:cubicBezTo>
                  <a:cubicBezTo>
                    <a:pt x="316" y="515"/>
                    <a:pt x="316" y="515"/>
                    <a:pt x="316" y="515"/>
                  </a:cubicBezTo>
                  <a:cubicBezTo>
                    <a:pt x="344" y="515"/>
                    <a:pt x="369" y="507"/>
                    <a:pt x="391" y="493"/>
                  </a:cubicBezTo>
                  <a:cubicBezTo>
                    <a:pt x="390" y="524"/>
                    <a:pt x="397" y="550"/>
                    <a:pt x="431" y="563"/>
                  </a:cubicBezTo>
                  <a:cubicBezTo>
                    <a:pt x="461" y="574"/>
                    <a:pt x="492" y="581"/>
                    <a:pt x="519" y="590"/>
                  </a:cubicBezTo>
                  <a:cubicBezTo>
                    <a:pt x="501" y="642"/>
                    <a:pt x="408" y="662"/>
                    <a:pt x="316" y="661"/>
                  </a:cubicBezTo>
                  <a:cubicBezTo>
                    <a:pt x="210" y="660"/>
                    <a:pt x="105" y="630"/>
                    <a:pt x="114" y="589"/>
                  </a:cubicBezTo>
                  <a:close/>
                  <a:moveTo>
                    <a:pt x="318" y="722"/>
                  </a:moveTo>
                  <a:cubicBezTo>
                    <a:pt x="316" y="722"/>
                    <a:pt x="316" y="722"/>
                    <a:pt x="316" y="722"/>
                  </a:cubicBezTo>
                  <a:cubicBezTo>
                    <a:pt x="184" y="722"/>
                    <a:pt x="70" y="685"/>
                    <a:pt x="46" y="621"/>
                  </a:cubicBezTo>
                  <a:cubicBezTo>
                    <a:pt x="52" y="616"/>
                    <a:pt x="59" y="611"/>
                    <a:pt x="67" y="606"/>
                  </a:cubicBezTo>
                  <a:cubicBezTo>
                    <a:pt x="78" y="664"/>
                    <a:pt x="187" y="697"/>
                    <a:pt x="316" y="697"/>
                  </a:cubicBezTo>
                  <a:cubicBezTo>
                    <a:pt x="318" y="697"/>
                    <a:pt x="318" y="697"/>
                    <a:pt x="318" y="697"/>
                  </a:cubicBezTo>
                  <a:cubicBezTo>
                    <a:pt x="448" y="697"/>
                    <a:pt x="551" y="665"/>
                    <a:pt x="564" y="608"/>
                  </a:cubicBezTo>
                  <a:cubicBezTo>
                    <a:pt x="572" y="613"/>
                    <a:pt x="578" y="618"/>
                    <a:pt x="585" y="624"/>
                  </a:cubicBezTo>
                  <a:cubicBezTo>
                    <a:pt x="559" y="687"/>
                    <a:pt x="451" y="722"/>
                    <a:pt x="318" y="722"/>
                  </a:cubicBezTo>
                  <a:close/>
                </a:path>
              </a:pathLst>
            </a:custGeom>
            <a:solidFill>
              <a:schemeClr val="bg1">
                <a:lumMod val="85000"/>
              </a:schemeClr>
            </a:solidFill>
            <a:ln>
              <a:noFill/>
            </a:ln>
          </p:spPr>
          <p:txBody>
            <a:bodyPr lIns="162560" tIns="81280" rIns="162560" bIns="81280"/>
            <a:lstStyle/>
            <a:p>
              <a:pPr eaLnBrk="1" fontAlgn="auto" hangingPunct="1">
                <a:spcBef>
                  <a:spcPts val="0"/>
                </a:spcBef>
                <a:spcAft>
                  <a:spcPts val="0"/>
                </a:spcAft>
                <a:defRPr/>
              </a:pPr>
              <a:endParaRPr lang="id-ID" sz="3200">
                <a:latin typeface="Roboto Thin" charset="0"/>
                <a:ea typeface="+mn-ea"/>
              </a:endParaRPr>
            </a:p>
          </p:txBody>
        </p:sp>
        <p:sp>
          <p:nvSpPr>
            <p:cNvPr id="8" name="Freeform 6"/>
            <p:cNvSpPr>
              <a:spLocks noEditPoints="1"/>
            </p:cNvSpPr>
            <p:nvPr/>
          </p:nvSpPr>
          <p:spPr bwMode="auto">
            <a:xfrm flipH="1">
              <a:off x="2361192" y="4148043"/>
              <a:ext cx="1052719" cy="1123980"/>
            </a:xfrm>
            <a:custGeom>
              <a:avLst/>
              <a:gdLst>
                <a:gd name="T0" fmla="*/ 743 w 957"/>
                <a:gd name="T1" fmla="*/ 313 h 1020"/>
                <a:gd name="T2" fmla="*/ 756 w 957"/>
                <a:gd name="T3" fmla="*/ 428 h 1020"/>
                <a:gd name="T4" fmla="*/ 704 w 957"/>
                <a:gd name="T5" fmla="*/ 513 h 1020"/>
                <a:gd name="T6" fmla="*/ 724 w 957"/>
                <a:gd name="T7" fmla="*/ 341 h 1020"/>
                <a:gd name="T8" fmla="*/ 704 w 957"/>
                <a:gd name="T9" fmla="*/ 152 h 1020"/>
                <a:gd name="T10" fmla="*/ 953 w 957"/>
                <a:gd name="T11" fmla="*/ 925 h 1020"/>
                <a:gd name="T12" fmla="*/ 704 w 957"/>
                <a:gd name="T13" fmla="*/ 1020 h 1020"/>
                <a:gd name="T14" fmla="*/ 478 w 957"/>
                <a:gd name="T15" fmla="*/ 16 h 1020"/>
                <a:gd name="T16" fmla="*/ 704 w 957"/>
                <a:gd name="T17" fmla="*/ 308 h 1020"/>
                <a:gd name="T18" fmla="*/ 679 w 957"/>
                <a:gd name="T19" fmla="*/ 494 h 1020"/>
                <a:gd name="T20" fmla="*/ 704 w 957"/>
                <a:gd name="T21" fmla="*/ 513 h 1020"/>
                <a:gd name="T22" fmla="*/ 665 w 957"/>
                <a:gd name="T23" fmla="*/ 566 h 1020"/>
                <a:gd name="T24" fmla="*/ 684 w 957"/>
                <a:gd name="T25" fmla="*/ 723 h 1020"/>
                <a:gd name="T26" fmla="*/ 704 w 957"/>
                <a:gd name="T27" fmla="*/ 1020 h 1020"/>
                <a:gd name="T28" fmla="*/ 478 w 957"/>
                <a:gd name="T29" fmla="*/ 984 h 1020"/>
                <a:gd name="T30" fmla="*/ 493 w 957"/>
                <a:gd name="T31" fmla="*/ 969 h 1020"/>
                <a:gd name="T32" fmla="*/ 478 w 957"/>
                <a:gd name="T33" fmla="*/ 955 h 1020"/>
                <a:gd name="T34" fmla="*/ 480 w 957"/>
                <a:gd name="T35" fmla="*/ 945 h 1020"/>
                <a:gd name="T36" fmla="*/ 480 w 957"/>
                <a:gd name="T37" fmla="*/ 916 h 1020"/>
                <a:gd name="T38" fmla="*/ 478 w 957"/>
                <a:gd name="T39" fmla="*/ 901 h 1020"/>
                <a:gd name="T40" fmla="*/ 589 w 957"/>
                <a:gd name="T41" fmla="*/ 663 h 1020"/>
                <a:gd name="T42" fmla="*/ 479 w 957"/>
                <a:gd name="T43" fmla="*/ 709 h 1020"/>
                <a:gd name="T44" fmla="*/ 478 w 957"/>
                <a:gd name="T45" fmla="*/ 613 h 1020"/>
                <a:gd name="T46" fmla="*/ 519 w 957"/>
                <a:gd name="T47" fmla="*/ 628 h 1020"/>
                <a:gd name="T48" fmla="*/ 478 w 957"/>
                <a:gd name="T49" fmla="*/ 512 h 1020"/>
                <a:gd name="T50" fmla="*/ 587 w 957"/>
                <a:gd name="T51" fmla="*/ 502 h 1020"/>
                <a:gd name="T52" fmla="*/ 664 w 957"/>
                <a:gd name="T53" fmla="*/ 319 h 1020"/>
                <a:gd name="T54" fmla="*/ 478 w 957"/>
                <a:gd name="T55" fmla="*/ 16 h 1020"/>
                <a:gd name="T56" fmla="*/ 395 w 957"/>
                <a:gd name="T57" fmla="*/ 35 h 1020"/>
                <a:gd name="T58" fmla="*/ 478 w 957"/>
                <a:gd name="T59" fmla="*/ 16 h 1020"/>
                <a:gd name="T60" fmla="*/ 425 w 957"/>
                <a:gd name="T61" fmla="*/ 204 h 1020"/>
                <a:gd name="T62" fmla="*/ 294 w 957"/>
                <a:gd name="T63" fmla="*/ 284 h 1020"/>
                <a:gd name="T64" fmla="*/ 362 w 957"/>
                <a:gd name="T65" fmla="*/ 506 h 1020"/>
                <a:gd name="T66" fmla="*/ 477 w 957"/>
                <a:gd name="T67" fmla="*/ 478 h 1020"/>
                <a:gd name="T68" fmla="*/ 478 w 957"/>
                <a:gd name="T69" fmla="*/ 512 h 1020"/>
                <a:gd name="T70" fmla="*/ 438 w 957"/>
                <a:gd name="T71" fmla="*/ 628 h 1020"/>
                <a:gd name="T72" fmla="*/ 478 w 957"/>
                <a:gd name="T73" fmla="*/ 709 h 1020"/>
                <a:gd name="T74" fmla="*/ 370 w 957"/>
                <a:gd name="T75" fmla="*/ 665 h 1020"/>
                <a:gd name="T76" fmla="*/ 478 w 957"/>
                <a:gd name="T77" fmla="*/ 901 h 1020"/>
                <a:gd name="T78" fmla="*/ 478 w 957"/>
                <a:gd name="T79" fmla="*/ 916 h 1020"/>
                <a:gd name="T80" fmla="*/ 478 w 957"/>
                <a:gd name="T81" fmla="*/ 945 h 1020"/>
                <a:gd name="T82" fmla="*/ 466 w 957"/>
                <a:gd name="T83" fmla="*/ 969 h 1020"/>
                <a:gd name="T84" fmla="*/ 478 w 957"/>
                <a:gd name="T85" fmla="*/ 1020 h 1020"/>
                <a:gd name="T86" fmla="*/ 253 w 957"/>
                <a:gd name="T87" fmla="*/ 730 h 1020"/>
                <a:gd name="T88" fmla="*/ 342 w 957"/>
                <a:gd name="T89" fmla="*/ 640 h 1020"/>
                <a:gd name="T90" fmla="*/ 265 w 957"/>
                <a:gd name="T91" fmla="*/ 519 h 1020"/>
                <a:gd name="T92" fmla="*/ 253 w 957"/>
                <a:gd name="T93" fmla="*/ 477 h 1020"/>
                <a:gd name="T94" fmla="*/ 276 w 957"/>
                <a:gd name="T95" fmla="*/ 341 h 1020"/>
                <a:gd name="T96" fmla="*/ 253 w 957"/>
                <a:gd name="T97" fmla="*/ 143 h 1020"/>
                <a:gd name="T98" fmla="*/ 214 w 957"/>
                <a:gd name="T99" fmla="*/ 313 h 1020"/>
                <a:gd name="T100" fmla="*/ 253 w 957"/>
                <a:gd name="T101" fmla="*/ 310 h 1020"/>
                <a:gd name="T102" fmla="*/ 253 w 957"/>
                <a:gd name="T103" fmla="*/ 477 h 1020"/>
                <a:gd name="T104" fmla="*/ 227 w 957"/>
                <a:gd name="T105" fmla="*/ 490 h 1020"/>
                <a:gd name="T106" fmla="*/ 199 w 957"/>
                <a:gd name="T107" fmla="*/ 359 h 1020"/>
                <a:gd name="T108" fmla="*/ 253 w 957"/>
                <a:gd name="T109" fmla="*/ 1020 h 1020"/>
                <a:gd name="T110" fmla="*/ 3 w 957"/>
                <a:gd name="T111" fmla="*/ 925 h 1020"/>
                <a:gd name="T112" fmla="*/ 253 w 957"/>
                <a:gd name="T113" fmla="*/ 102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57" h="1020">
                  <a:moveTo>
                    <a:pt x="704" y="152"/>
                  </a:moveTo>
                  <a:cubicBezTo>
                    <a:pt x="723" y="197"/>
                    <a:pt x="736" y="251"/>
                    <a:pt x="743" y="313"/>
                  </a:cubicBezTo>
                  <a:cubicBezTo>
                    <a:pt x="750" y="327"/>
                    <a:pt x="755" y="342"/>
                    <a:pt x="757" y="359"/>
                  </a:cubicBezTo>
                  <a:cubicBezTo>
                    <a:pt x="761" y="381"/>
                    <a:pt x="760" y="406"/>
                    <a:pt x="756" y="428"/>
                  </a:cubicBezTo>
                  <a:cubicBezTo>
                    <a:pt x="751" y="452"/>
                    <a:pt x="742" y="473"/>
                    <a:pt x="729" y="490"/>
                  </a:cubicBezTo>
                  <a:cubicBezTo>
                    <a:pt x="722" y="500"/>
                    <a:pt x="713" y="508"/>
                    <a:pt x="704" y="513"/>
                  </a:cubicBezTo>
                  <a:cubicBezTo>
                    <a:pt x="704" y="476"/>
                    <a:pt x="704" y="476"/>
                    <a:pt x="704" y="476"/>
                  </a:cubicBezTo>
                  <a:cubicBezTo>
                    <a:pt x="730" y="445"/>
                    <a:pt x="739" y="384"/>
                    <a:pt x="724" y="341"/>
                  </a:cubicBezTo>
                  <a:cubicBezTo>
                    <a:pt x="718" y="320"/>
                    <a:pt x="710" y="310"/>
                    <a:pt x="704" y="308"/>
                  </a:cubicBezTo>
                  <a:lnTo>
                    <a:pt x="704" y="152"/>
                  </a:lnTo>
                  <a:close/>
                  <a:moveTo>
                    <a:pt x="704" y="731"/>
                  </a:moveTo>
                  <a:cubicBezTo>
                    <a:pt x="815" y="772"/>
                    <a:pt x="957" y="791"/>
                    <a:pt x="953" y="925"/>
                  </a:cubicBezTo>
                  <a:cubicBezTo>
                    <a:pt x="952" y="956"/>
                    <a:pt x="940" y="988"/>
                    <a:pt x="921" y="1020"/>
                  </a:cubicBezTo>
                  <a:cubicBezTo>
                    <a:pt x="704" y="1020"/>
                    <a:pt x="704" y="1020"/>
                    <a:pt x="704" y="1020"/>
                  </a:cubicBezTo>
                  <a:lnTo>
                    <a:pt x="704" y="731"/>
                  </a:lnTo>
                  <a:close/>
                  <a:moveTo>
                    <a:pt x="478" y="16"/>
                  </a:moveTo>
                  <a:cubicBezTo>
                    <a:pt x="588" y="0"/>
                    <a:pt x="661" y="52"/>
                    <a:pt x="704" y="152"/>
                  </a:cubicBezTo>
                  <a:cubicBezTo>
                    <a:pt x="704" y="308"/>
                    <a:pt x="704" y="308"/>
                    <a:pt x="704" y="308"/>
                  </a:cubicBezTo>
                  <a:cubicBezTo>
                    <a:pt x="693" y="305"/>
                    <a:pt x="684" y="321"/>
                    <a:pt x="680" y="350"/>
                  </a:cubicBezTo>
                  <a:cubicBezTo>
                    <a:pt x="675" y="381"/>
                    <a:pt x="674" y="429"/>
                    <a:pt x="679" y="494"/>
                  </a:cubicBezTo>
                  <a:cubicBezTo>
                    <a:pt x="688" y="491"/>
                    <a:pt x="697" y="484"/>
                    <a:pt x="704" y="476"/>
                  </a:cubicBezTo>
                  <a:cubicBezTo>
                    <a:pt x="704" y="513"/>
                    <a:pt x="704" y="513"/>
                    <a:pt x="704" y="513"/>
                  </a:cubicBezTo>
                  <a:cubicBezTo>
                    <a:pt x="700" y="515"/>
                    <a:pt x="696" y="517"/>
                    <a:pt x="692" y="519"/>
                  </a:cubicBezTo>
                  <a:cubicBezTo>
                    <a:pt x="684" y="535"/>
                    <a:pt x="675" y="552"/>
                    <a:pt x="665" y="566"/>
                  </a:cubicBezTo>
                  <a:cubicBezTo>
                    <a:pt x="654" y="594"/>
                    <a:pt x="635" y="619"/>
                    <a:pt x="614" y="640"/>
                  </a:cubicBezTo>
                  <a:cubicBezTo>
                    <a:pt x="621" y="675"/>
                    <a:pt x="640" y="705"/>
                    <a:pt x="684" y="723"/>
                  </a:cubicBezTo>
                  <a:cubicBezTo>
                    <a:pt x="690" y="726"/>
                    <a:pt x="697" y="728"/>
                    <a:pt x="704" y="731"/>
                  </a:cubicBezTo>
                  <a:cubicBezTo>
                    <a:pt x="704" y="1020"/>
                    <a:pt x="704" y="1020"/>
                    <a:pt x="704" y="1020"/>
                  </a:cubicBezTo>
                  <a:cubicBezTo>
                    <a:pt x="478" y="1020"/>
                    <a:pt x="478" y="1020"/>
                    <a:pt x="478" y="1020"/>
                  </a:cubicBezTo>
                  <a:cubicBezTo>
                    <a:pt x="478" y="984"/>
                    <a:pt x="478" y="984"/>
                    <a:pt x="478" y="984"/>
                  </a:cubicBezTo>
                  <a:cubicBezTo>
                    <a:pt x="479" y="984"/>
                    <a:pt x="479" y="984"/>
                    <a:pt x="480" y="984"/>
                  </a:cubicBezTo>
                  <a:cubicBezTo>
                    <a:pt x="487" y="984"/>
                    <a:pt x="493" y="977"/>
                    <a:pt x="493" y="969"/>
                  </a:cubicBezTo>
                  <a:cubicBezTo>
                    <a:pt x="493" y="961"/>
                    <a:pt x="487" y="955"/>
                    <a:pt x="480" y="955"/>
                  </a:cubicBezTo>
                  <a:cubicBezTo>
                    <a:pt x="479" y="955"/>
                    <a:pt x="479" y="955"/>
                    <a:pt x="478" y="955"/>
                  </a:cubicBezTo>
                  <a:cubicBezTo>
                    <a:pt x="478" y="945"/>
                    <a:pt x="478" y="945"/>
                    <a:pt x="478" y="945"/>
                  </a:cubicBezTo>
                  <a:cubicBezTo>
                    <a:pt x="479" y="945"/>
                    <a:pt x="479" y="945"/>
                    <a:pt x="480" y="945"/>
                  </a:cubicBezTo>
                  <a:cubicBezTo>
                    <a:pt x="487" y="945"/>
                    <a:pt x="493" y="938"/>
                    <a:pt x="493" y="930"/>
                  </a:cubicBezTo>
                  <a:cubicBezTo>
                    <a:pt x="493" y="922"/>
                    <a:pt x="487" y="916"/>
                    <a:pt x="480" y="916"/>
                  </a:cubicBezTo>
                  <a:cubicBezTo>
                    <a:pt x="479" y="916"/>
                    <a:pt x="479" y="916"/>
                    <a:pt x="478" y="916"/>
                  </a:cubicBezTo>
                  <a:cubicBezTo>
                    <a:pt x="478" y="901"/>
                    <a:pt x="478" y="901"/>
                    <a:pt x="478" y="901"/>
                  </a:cubicBezTo>
                  <a:cubicBezTo>
                    <a:pt x="556" y="871"/>
                    <a:pt x="598" y="831"/>
                    <a:pt x="661" y="751"/>
                  </a:cubicBezTo>
                  <a:cubicBezTo>
                    <a:pt x="625" y="737"/>
                    <a:pt x="602" y="703"/>
                    <a:pt x="589" y="663"/>
                  </a:cubicBezTo>
                  <a:cubicBezTo>
                    <a:pt x="553" y="691"/>
                    <a:pt x="514" y="709"/>
                    <a:pt x="485" y="709"/>
                  </a:cubicBezTo>
                  <a:cubicBezTo>
                    <a:pt x="483" y="709"/>
                    <a:pt x="481" y="709"/>
                    <a:pt x="479" y="709"/>
                  </a:cubicBezTo>
                  <a:cubicBezTo>
                    <a:pt x="478" y="709"/>
                    <a:pt x="478" y="709"/>
                    <a:pt x="478" y="709"/>
                  </a:cubicBezTo>
                  <a:cubicBezTo>
                    <a:pt x="478" y="613"/>
                    <a:pt x="478" y="613"/>
                    <a:pt x="478" y="613"/>
                  </a:cubicBezTo>
                  <a:cubicBezTo>
                    <a:pt x="479" y="613"/>
                    <a:pt x="479" y="613"/>
                    <a:pt x="479" y="613"/>
                  </a:cubicBezTo>
                  <a:cubicBezTo>
                    <a:pt x="493" y="613"/>
                    <a:pt x="503" y="634"/>
                    <a:pt x="519" y="628"/>
                  </a:cubicBezTo>
                  <a:cubicBezTo>
                    <a:pt x="555" y="615"/>
                    <a:pt x="571" y="591"/>
                    <a:pt x="571" y="565"/>
                  </a:cubicBezTo>
                  <a:cubicBezTo>
                    <a:pt x="571" y="529"/>
                    <a:pt x="525" y="512"/>
                    <a:pt x="478" y="512"/>
                  </a:cubicBezTo>
                  <a:cubicBezTo>
                    <a:pt x="478" y="478"/>
                    <a:pt x="478" y="478"/>
                    <a:pt x="478" y="478"/>
                  </a:cubicBezTo>
                  <a:cubicBezTo>
                    <a:pt x="531" y="470"/>
                    <a:pt x="566" y="485"/>
                    <a:pt x="587" y="502"/>
                  </a:cubicBezTo>
                  <a:cubicBezTo>
                    <a:pt x="588" y="503"/>
                    <a:pt x="590" y="504"/>
                    <a:pt x="591" y="506"/>
                  </a:cubicBezTo>
                  <a:cubicBezTo>
                    <a:pt x="644" y="538"/>
                    <a:pt x="663" y="405"/>
                    <a:pt x="664" y="319"/>
                  </a:cubicBezTo>
                  <a:cubicBezTo>
                    <a:pt x="580" y="314"/>
                    <a:pt x="531" y="271"/>
                    <a:pt x="478" y="235"/>
                  </a:cubicBezTo>
                  <a:lnTo>
                    <a:pt x="478" y="16"/>
                  </a:lnTo>
                  <a:close/>
                  <a:moveTo>
                    <a:pt x="253" y="143"/>
                  </a:moveTo>
                  <a:cubicBezTo>
                    <a:pt x="281" y="83"/>
                    <a:pt x="325" y="38"/>
                    <a:pt x="395" y="35"/>
                  </a:cubicBezTo>
                  <a:cubicBezTo>
                    <a:pt x="408" y="31"/>
                    <a:pt x="422" y="27"/>
                    <a:pt x="437" y="25"/>
                  </a:cubicBezTo>
                  <a:cubicBezTo>
                    <a:pt x="451" y="21"/>
                    <a:pt x="465" y="18"/>
                    <a:pt x="478" y="16"/>
                  </a:cubicBezTo>
                  <a:cubicBezTo>
                    <a:pt x="478" y="235"/>
                    <a:pt x="478" y="235"/>
                    <a:pt x="478" y="235"/>
                  </a:cubicBezTo>
                  <a:cubicBezTo>
                    <a:pt x="461" y="223"/>
                    <a:pt x="444" y="212"/>
                    <a:pt x="425" y="204"/>
                  </a:cubicBezTo>
                  <a:cubicBezTo>
                    <a:pt x="378" y="183"/>
                    <a:pt x="333" y="179"/>
                    <a:pt x="316" y="207"/>
                  </a:cubicBezTo>
                  <a:cubicBezTo>
                    <a:pt x="303" y="228"/>
                    <a:pt x="296" y="254"/>
                    <a:pt x="294" y="284"/>
                  </a:cubicBezTo>
                  <a:cubicBezTo>
                    <a:pt x="294" y="285"/>
                    <a:pt x="294" y="287"/>
                    <a:pt x="294" y="289"/>
                  </a:cubicBezTo>
                  <a:cubicBezTo>
                    <a:pt x="290" y="370"/>
                    <a:pt x="303" y="542"/>
                    <a:pt x="362" y="506"/>
                  </a:cubicBezTo>
                  <a:cubicBezTo>
                    <a:pt x="364" y="504"/>
                    <a:pt x="365" y="503"/>
                    <a:pt x="367" y="502"/>
                  </a:cubicBezTo>
                  <a:cubicBezTo>
                    <a:pt x="388" y="485"/>
                    <a:pt x="423" y="469"/>
                    <a:pt x="477" y="478"/>
                  </a:cubicBezTo>
                  <a:cubicBezTo>
                    <a:pt x="478" y="478"/>
                    <a:pt x="478" y="478"/>
                    <a:pt x="478" y="478"/>
                  </a:cubicBezTo>
                  <a:cubicBezTo>
                    <a:pt x="478" y="512"/>
                    <a:pt x="478" y="512"/>
                    <a:pt x="478" y="512"/>
                  </a:cubicBezTo>
                  <a:cubicBezTo>
                    <a:pt x="432" y="512"/>
                    <a:pt x="384" y="529"/>
                    <a:pt x="382" y="561"/>
                  </a:cubicBezTo>
                  <a:cubicBezTo>
                    <a:pt x="380" y="588"/>
                    <a:pt x="400" y="615"/>
                    <a:pt x="438" y="628"/>
                  </a:cubicBezTo>
                  <a:cubicBezTo>
                    <a:pt x="454" y="634"/>
                    <a:pt x="464" y="613"/>
                    <a:pt x="478" y="613"/>
                  </a:cubicBezTo>
                  <a:cubicBezTo>
                    <a:pt x="478" y="709"/>
                    <a:pt x="478" y="709"/>
                    <a:pt x="478" y="709"/>
                  </a:cubicBezTo>
                  <a:cubicBezTo>
                    <a:pt x="477" y="709"/>
                    <a:pt x="475" y="709"/>
                    <a:pt x="472" y="709"/>
                  </a:cubicBezTo>
                  <a:cubicBezTo>
                    <a:pt x="444" y="709"/>
                    <a:pt x="405" y="692"/>
                    <a:pt x="370" y="665"/>
                  </a:cubicBezTo>
                  <a:cubicBezTo>
                    <a:pt x="357" y="704"/>
                    <a:pt x="334" y="737"/>
                    <a:pt x="298" y="751"/>
                  </a:cubicBezTo>
                  <a:cubicBezTo>
                    <a:pt x="358" y="841"/>
                    <a:pt x="407" y="878"/>
                    <a:pt x="478" y="901"/>
                  </a:cubicBezTo>
                  <a:cubicBezTo>
                    <a:pt x="478" y="901"/>
                    <a:pt x="478" y="901"/>
                    <a:pt x="478" y="901"/>
                  </a:cubicBezTo>
                  <a:cubicBezTo>
                    <a:pt x="478" y="916"/>
                    <a:pt x="478" y="916"/>
                    <a:pt x="478" y="916"/>
                  </a:cubicBezTo>
                  <a:cubicBezTo>
                    <a:pt x="471" y="916"/>
                    <a:pt x="466" y="923"/>
                    <a:pt x="466" y="930"/>
                  </a:cubicBezTo>
                  <a:cubicBezTo>
                    <a:pt x="466" y="938"/>
                    <a:pt x="471" y="944"/>
                    <a:pt x="478" y="945"/>
                  </a:cubicBezTo>
                  <a:cubicBezTo>
                    <a:pt x="478" y="955"/>
                    <a:pt x="478" y="955"/>
                    <a:pt x="478" y="955"/>
                  </a:cubicBezTo>
                  <a:cubicBezTo>
                    <a:pt x="471" y="956"/>
                    <a:pt x="466" y="962"/>
                    <a:pt x="466" y="969"/>
                  </a:cubicBezTo>
                  <a:cubicBezTo>
                    <a:pt x="466" y="977"/>
                    <a:pt x="471" y="983"/>
                    <a:pt x="478" y="984"/>
                  </a:cubicBezTo>
                  <a:cubicBezTo>
                    <a:pt x="478" y="1020"/>
                    <a:pt x="478" y="1020"/>
                    <a:pt x="478" y="1020"/>
                  </a:cubicBezTo>
                  <a:cubicBezTo>
                    <a:pt x="253" y="1020"/>
                    <a:pt x="253" y="1020"/>
                    <a:pt x="253" y="1020"/>
                  </a:cubicBezTo>
                  <a:cubicBezTo>
                    <a:pt x="253" y="730"/>
                    <a:pt x="253" y="730"/>
                    <a:pt x="253" y="730"/>
                  </a:cubicBezTo>
                  <a:cubicBezTo>
                    <a:pt x="260" y="728"/>
                    <a:pt x="266" y="726"/>
                    <a:pt x="272" y="723"/>
                  </a:cubicBezTo>
                  <a:cubicBezTo>
                    <a:pt x="317" y="704"/>
                    <a:pt x="336" y="675"/>
                    <a:pt x="342" y="640"/>
                  </a:cubicBezTo>
                  <a:cubicBezTo>
                    <a:pt x="322" y="619"/>
                    <a:pt x="304" y="595"/>
                    <a:pt x="293" y="569"/>
                  </a:cubicBezTo>
                  <a:cubicBezTo>
                    <a:pt x="282" y="554"/>
                    <a:pt x="273" y="537"/>
                    <a:pt x="265" y="519"/>
                  </a:cubicBezTo>
                  <a:cubicBezTo>
                    <a:pt x="261" y="517"/>
                    <a:pt x="257" y="516"/>
                    <a:pt x="253" y="513"/>
                  </a:cubicBezTo>
                  <a:cubicBezTo>
                    <a:pt x="253" y="477"/>
                    <a:pt x="253" y="477"/>
                    <a:pt x="253" y="477"/>
                  </a:cubicBezTo>
                  <a:cubicBezTo>
                    <a:pt x="260" y="485"/>
                    <a:pt x="269" y="491"/>
                    <a:pt x="278" y="494"/>
                  </a:cubicBezTo>
                  <a:cubicBezTo>
                    <a:pt x="283" y="431"/>
                    <a:pt x="283" y="374"/>
                    <a:pt x="276" y="341"/>
                  </a:cubicBezTo>
                  <a:cubicBezTo>
                    <a:pt x="271" y="317"/>
                    <a:pt x="262" y="308"/>
                    <a:pt x="253" y="310"/>
                  </a:cubicBezTo>
                  <a:lnTo>
                    <a:pt x="253" y="143"/>
                  </a:lnTo>
                  <a:close/>
                  <a:moveTo>
                    <a:pt x="214" y="313"/>
                  </a:moveTo>
                  <a:cubicBezTo>
                    <a:pt x="214" y="313"/>
                    <a:pt x="214" y="313"/>
                    <a:pt x="214" y="313"/>
                  </a:cubicBezTo>
                  <a:cubicBezTo>
                    <a:pt x="218" y="258"/>
                    <a:pt x="229" y="195"/>
                    <a:pt x="253" y="143"/>
                  </a:cubicBezTo>
                  <a:cubicBezTo>
                    <a:pt x="253" y="310"/>
                    <a:pt x="253" y="310"/>
                    <a:pt x="253" y="310"/>
                  </a:cubicBezTo>
                  <a:cubicBezTo>
                    <a:pt x="246" y="312"/>
                    <a:pt x="238" y="323"/>
                    <a:pt x="233" y="339"/>
                  </a:cubicBezTo>
                  <a:cubicBezTo>
                    <a:pt x="217" y="383"/>
                    <a:pt x="226" y="445"/>
                    <a:pt x="253" y="477"/>
                  </a:cubicBezTo>
                  <a:cubicBezTo>
                    <a:pt x="253" y="513"/>
                    <a:pt x="253" y="513"/>
                    <a:pt x="253" y="513"/>
                  </a:cubicBezTo>
                  <a:cubicBezTo>
                    <a:pt x="243" y="508"/>
                    <a:pt x="235" y="500"/>
                    <a:pt x="227" y="490"/>
                  </a:cubicBezTo>
                  <a:cubicBezTo>
                    <a:pt x="214" y="473"/>
                    <a:pt x="206" y="452"/>
                    <a:pt x="201" y="428"/>
                  </a:cubicBezTo>
                  <a:cubicBezTo>
                    <a:pt x="196" y="406"/>
                    <a:pt x="195" y="381"/>
                    <a:pt x="199" y="359"/>
                  </a:cubicBezTo>
                  <a:cubicBezTo>
                    <a:pt x="202" y="342"/>
                    <a:pt x="206" y="326"/>
                    <a:pt x="214" y="313"/>
                  </a:cubicBezTo>
                  <a:moveTo>
                    <a:pt x="253" y="1020"/>
                  </a:moveTo>
                  <a:cubicBezTo>
                    <a:pt x="35" y="1020"/>
                    <a:pt x="35" y="1020"/>
                    <a:pt x="35" y="1020"/>
                  </a:cubicBezTo>
                  <a:cubicBezTo>
                    <a:pt x="16" y="988"/>
                    <a:pt x="4" y="956"/>
                    <a:pt x="3" y="925"/>
                  </a:cubicBezTo>
                  <a:cubicBezTo>
                    <a:pt x="0" y="791"/>
                    <a:pt x="142" y="772"/>
                    <a:pt x="253" y="730"/>
                  </a:cubicBezTo>
                  <a:lnTo>
                    <a:pt x="253" y="1020"/>
                  </a:lnTo>
                  <a:close/>
                </a:path>
              </a:pathLst>
            </a:custGeom>
            <a:solidFill>
              <a:schemeClr val="bg1">
                <a:lumMod val="85000"/>
              </a:schemeClr>
            </a:solidFill>
            <a:ln>
              <a:noFill/>
            </a:ln>
          </p:spPr>
          <p:txBody>
            <a:bodyPr lIns="162560" tIns="81280" rIns="162560" bIns="81280"/>
            <a:lstStyle/>
            <a:p>
              <a:pPr eaLnBrk="1" fontAlgn="auto" hangingPunct="1">
                <a:spcBef>
                  <a:spcPts val="0"/>
                </a:spcBef>
                <a:spcAft>
                  <a:spcPts val="0"/>
                </a:spcAft>
                <a:defRPr/>
              </a:pPr>
              <a:endParaRPr lang="id-ID" sz="3200" dirty="0">
                <a:latin typeface="Roboto Thin" charset="0"/>
                <a:ea typeface="+mn-ea"/>
              </a:endParaRPr>
            </a:p>
          </p:txBody>
        </p:sp>
        <p:sp>
          <p:nvSpPr>
            <p:cNvPr id="9" name="Freeform 26"/>
            <p:cNvSpPr>
              <a:spLocks noEditPoints="1"/>
            </p:cNvSpPr>
            <p:nvPr/>
          </p:nvSpPr>
          <p:spPr bwMode="auto">
            <a:xfrm flipH="1">
              <a:off x="3238842" y="4148043"/>
              <a:ext cx="954819" cy="1117070"/>
            </a:xfrm>
            <a:custGeom>
              <a:avLst/>
              <a:gdLst>
                <a:gd name="T0" fmla="*/ 565 w 631"/>
                <a:gd name="T1" fmla="*/ 585 h 741"/>
                <a:gd name="T2" fmla="*/ 545 w 631"/>
                <a:gd name="T3" fmla="*/ 531 h 741"/>
                <a:gd name="T4" fmla="*/ 567 w 631"/>
                <a:gd name="T5" fmla="*/ 470 h 741"/>
                <a:gd name="T6" fmla="*/ 568 w 631"/>
                <a:gd name="T7" fmla="*/ 407 h 741"/>
                <a:gd name="T8" fmla="*/ 568 w 631"/>
                <a:gd name="T9" fmla="*/ 345 h 741"/>
                <a:gd name="T10" fmla="*/ 535 w 631"/>
                <a:gd name="T11" fmla="*/ 208 h 741"/>
                <a:gd name="T12" fmla="*/ 476 w 631"/>
                <a:gd name="T13" fmla="*/ 107 h 741"/>
                <a:gd name="T14" fmla="*/ 270 w 631"/>
                <a:gd name="T15" fmla="*/ 60 h 741"/>
                <a:gd name="T16" fmla="*/ 146 w 631"/>
                <a:gd name="T17" fmla="*/ 128 h 741"/>
                <a:gd name="T18" fmla="*/ 102 w 631"/>
                <a:gd name="T19" fmla="*/ 207 h 741"/>
                <a:gd name="T20" fmla="*/ 63 w 631"/>
                <a:gd name="T21" fmla="*/ 310 h 741"/>
                <a:gd name="T22" fmla="*/ 64 w 631"/>
                <a:gd name="T23" fmla="*/ 390 h 741"/>
                <a:gd name="T24" fmla="*/ 69 w 631"/>
                <a:gd name="T25" fmla="*/ 482 h 741"/>
                <a:gd name="T26" fmla="*/ 83 w 631"/>
                <a:gd name="T27" fmla="*/ 539 h 741"/>
                <a:gd name="T28" fmla="*/ 67 w 631"/>
                <a:gd name="T29" fmla="*/ 585 h 741"/>
                <a:gd name="T30" fmla="*/ 2 w 631"/>
                <a:gd name="T31" fmla="*/ 678 h 741"/>
                <a:gd name="T32" fmla="*/ 23 w 631"/>
                <a:gd name="T33" fmla="*/ 741 h 741"/>
                <a:gd name="T34" fmla="*/ 609 w 631"/>
                <a:gd name="T35" fmla="*/ 741 h 741"/>
                <a:gd name="T36" fmla="*/ 630 w 631"/>
                <a:gd name="T37" fmla="*/ 678 h 741"/>
                <a:gd name="T38" fmla="*/ 565 w 631"/>
                <a:gd name="T39" fmla="*/ 585 h 741"/>
                <a:gd name="T40" fmla="*/ 454 w 631"/>
                <a:gd name="T41" fmla="*/ 282 h 741"/>
                <a:gd name="T42" fmla="*/ 452 w 631"/>
                <a:gd name="T43" fmla="*/ 281 h 741"/>
                <a:gd name="T44" fmla="*/ 482 w 631"/>
                <a:gd name="T45" fmla="*/ 305 h 741"/>
                <a:gd name="T46" fmla="*/ 470 w 631"/>
                <a:gd name="T47" fmla="*/ 374 h 741"/>
                <a:gd name="T48" fmla="*/ 460 w 631"/>
                <a:gd name="T49" fmla="*/ 373 h 741"/>
                <a:gd name="T50" fmla="*/ 454 w 631"/>
                <a:gd name="T51" fmla="*/ 282 h 741"/>
                <a:gd name="T52" fmla="*/ 150 w 631"/>
                <a:gd name="T53" fmla="*/ 302 h 741"/>
                <a:gd name="T54" fmla="*/ 184 w 631"/>
                <a:gd name="T55" fmla="*/ 292 h 741"/>
                <a:gd name="T56" fmla="*/ 194 w 631"/>
                <a:gd name="T57" fmla="*/ 284 h 741"/>
                <a:gd name="T58" fmla="*/ 211 w 631"/>
                <a:gd name="T59" fmla="*/ 198 h 741"/>
                <a:gd name="T60" fmla="*/ 213 w 631"/>
                <a:gd name="T61" fmla="*/ 195 h 741"/>
                <a:gd name="T62" fmla="*/ 316 w 631"/>
                <a:gd name="T63" fmla="*/ 252 h 741"/>
                <a:gd name="T64" fmla="*/ 329 w 631"/>
                <a:gd name="T65" fmla="*/ 253 h 741"/>
                <a:gd name="T66" fmla="*/ 394 w 631"/>
                <a:gd name="T67" fmla="*/ 315 h 741"/>
                <a:gd name="T68" fmla="*/ 410 w 631"/>
                <a:gd name="T69" fmla="*/ 360 h 741"/>
                <a:gd name="T70" fmla="*/ 435 w 631"/>
                <a:gd name="T71" fmla="*/ 412 h 741"/>
                <a:gd name="T72" fmla="*/ 316 w 631"/>
                <a:gd name="T73" fmla="*/ 493 h 741"/>
                <a:gd name="T74" fmla="*/ 316 w 631"/>
                <a:gd name="T75" fmla="*/ 493 h 741"/>
                <a:gd name="T76" fmla="*/ 188 w 631"/>
                <a:gd name="T77" fmla="*/ 394 h 741"/>
                <a:gd name="T78" fmla="*/ 150 w 631"/>
                <a:gd name="T79" fmla="*/ 302 h 741"/>
                <a:gd name="T80" fmla="*/ 114 w 631"/>
                <a:gd name="T81" fmla="*/ 589 h 741"/>
                <a:gd name="T82" fmla="*/ 200 w 631"/>
                <a:gd name="T83" fmla="*/ 563 h 741"/>
                <a:gd name="T84" fmla="*/ 240 w 631"/>
                <a:gd name="T85" fmla="*/ 493 h 741"/>
                <a:gd name="T86" fmla="*/ 316 w 631"/>
                <a:gd name="T87" fmla="*/ 515 h 741"/>
                <a:gd name="T88" fmla="*/ 316 w 631"/>
                <a:gd name="T89" fmla="*/ 515 h 741"/>
                <a:gd name="T90" fmla="*/ 391 w 631"/>
                <a:gd name="T91" fmla="*/ 493 h 741"/>
                <a:gd name="T92" fmla="*/ 431 w 631"/>
                <a:gd name="T93" fmla="*/ 563 h 741"/>
                <a:gd name="T94" fmla="*/ 519 w 631"/>
                <a:gd name="T95" fmla="*/ 590 h 741"/>
                <a:gd name="T96" fmla="*/ 316 w 631"/>
                <a:gd name="T97" fmla="*/ 661 h 741"/>
                <a:gd name="T98" fmla="*/ 114 w 631"/>
                <a:gd name="T99" fmla="*/ 589 h 741"/>
                <a:gd name="T100" fmla="*/ 318 w 631"/>
                <a:gd name="T101" fmla="*/ 722 h 741"/>
                <a:gd name="T102" fmla="*/ 316 w 631"/>
                <a:gd name="T103" fmla="*/ 722 h 741"/>
                <a:gd name="T104" fmla="*/ 46 w 631"/>
                <a:gd name="T105" fmla="*/ 621 h 741"/>
                <a:gd name="T106" fmla="*/ 67 w 631"/>
                <a:gd name="T107" fmla="*/ 606 h 741"/>
                <a:gd name="T108" fmla="*/ 316 w 631"/>
                <a:gd name="T109" fmla="*/ 697 h 741"/>
                <a:gd name="T110" fmla="*/ 318 w 631"/>
                <a:gd name="T111" fmla="*/ 697 h 741"/>
                <a:gd name="T112" fmla="*/ 564 w 631"/>
                <a:gd name="T113" fmla="*/ 608 h 741"/>
                <a:gd name="T114" fmla="*/ 585 w 631"/>
                <a:gd name="T115" fmla="*/ 624 h 741"/>
                <a:gd name="T116" fmla="*/ 318 w 631"/>
                <a:gd name="T117" fmla="*/ 72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31" h="741">
                  <a:moveTo>
                    <a:pt x="565" y="585"/>
                  </a:moveTo>
                  <a:cubicBezTo>
                    <a:pt x="577" y="562"/>
                    <a:pt x="566" y="543"/>
                    <a:pt x="545" y="531"/>
                  </a:cubicBezTo>
                  <a:cubicBezTo>
                    <a:pt x="517" y="515"/>
                    <a:pt x="536" y="486"/>
                    <a:pt x="567" y="470"/>
                  </a:cubicBezTo>
                  <a:cubicBezTo>
                    <a:pt x="597" y="454"/>
                    <a:pt x="607" y="426"/>
                    <a:pt x="568" y="407"/>
                  </a:cubicBezTo>
                  <a:cubicBezTo>
                    <a:pt x="530" y="387"/>
                    <a:pt x="532" y="381"/>
                    <a:pt x="568" y="345"/>
                  </a:cubicBezTo>
                  <a:cubicBezTo>
                    <a:pt x="604" y="308"/>
                    <a:pt x="586" y="222"/>
                    <a:pt x="535" y="208"/>
                  </a:cubicBezTo>
                  <a:cubicBezTo>
                    <a:pt x="484" y="194"/>
                    <a:pt x="497" y="166"/>
                    <a:pt x="476" y="107"/>
                  </a:cubicBezTo>
                  <a:cubicBezTo>
                    <a:pt x="456" y="51"/>
                    <a:pt x="319" y="0"/>
                    <a:pt x="270" y="60"/>
                  </a:cubicBezTo>
                  <a:cubicBezTo>
                    <a:pt x="236" y="23"/>
                    <a:pt x="161" y="73"/>
                    <a:pt x="146" y="128"/>
                  </a:cubicBezTo>
                  <a:cubicBezTo>
                    <a:pt x="131" y="184"/>
                    <a:pt x="142" y="199"/>
                    <a:pt x="102" y="207"/>
                  </a:cubicBezTo>
                  <a:cubicBezTo>
                    <a:pt x="62" y="215"/>
                    <a:pt x="37" y="273"/>
                    <a:pt x="63" y="310"/>
                  </a:cubicBezTo>
                  <a:cubicBezTo>
                    <a:pt x="89" y="346"/>
                    <a:pt x="101" y="363"/>
                    <a:pt x="64" y="390"/>
                  </a:cubicBezTo>
                  <a:cubicBezTo>
                    <a:pt x="27" y="417"/>
                    <a:pt x="34" y="465"/>
                    <a:pt x="69" y="482"/>
                  </a:cubicBezTo>
                  <a:cubicBezTo>
                    <a:pt x="104" y="498"/>
                    <a:pt x="111" y="523"/>
                    <a:pt x="83" y="539"/>
                  </a:cubicBezTo>
                  <a:cubicBezTo>
                    <a:pt x="63" y="551"/>
                    <a:pt x="53" y="568"/>
                    <a:pt x="67" y="585"/>
                  </a:cubicBezTo>
                  <a:cubicBezTo>
                    <a:pt x="29" y="603"/>
                    <a:pt x="0" y="629"/>
                    <a:pt x="2" y="678"/>
                  </a:cubicBezTo>
                  <a:cubicBezTo>
                    <a:pt x="2" y="699"/>
                    <a:pt x="10" y="720"/>
                    <a:pt x="23" y="741"/>
                  </a:cubicBezTo>
                  <a:cubicBezTo>
                    <a:pt x="609" y="741"/>
                    <a:pt x="609" y="741"/>
                    <a:pt x="609" y="741"/>
                  </a:cubicBezTo>
                  <a:cubicBezTo>
                    <a:pt x="621" y="720"/>
                    <a:pt x="629" y="699"/>
                    <a:pt x="630" y="678"/>
                  </a:cubicBezTo>
                  <a:cubicBezTo>
                    <a:pt x="631" y="629"/>
                    <a:pt x="603" y="603"/>
                    <a:pt x="565" y="585"/>
                  </a:cubicBezTo>
                  <a:close/>
                  <a:moveTo>
                    <a:pt x="454" y="282"/>
                  </a:moveTo>
                  <a:cubicBezTo>
                    <a:pt x="453" y="281"/>
                    <a:pt x="452" y="281"/>
                    <a:pt x="452" y="281"/>
                  </a:cubicBezTo>
                  <a:cubicBezTo>
                    <a:pt x="467" y="252"/>
                    <a:pt x="479" y="289"/>
                    <a:pt x="482" y="305"/>
                  </a:cubicBezTo>
                  <a:cubicBezTo>
                    <a:pt x="486" y="328"/>
                    <a:pt x="481" y="355"/>
                    <a:pt x="470" y="374"/>
                  </a:cubicBezTo>
                  <a:cubicBezTo>
                    <a:pt x="467" y="373"/>
                    <a:pt x="464" y="373"/>
                    <a:pt x="460" y="373"/>
                  </a:cubicBezTo>
                  <a:cubicBezTo>
                    <a:pt x="411" y="378"/>
                    <a:pt x="527" y="312"/>
                    <a:pt x="454" y="282"/>
                  </a:cubicBezTo>
                  <a:close/>
                  <a:moveTo>
                    <a:pt x="150" y="302"/>
                  </a:moveTo>
                  <a:cubicBezTo>
                    <a:pt x="156" y="273"/>
                    <a:pt x="172" y="265"/>
                    <a:pt x="184" y="292"/>
                  </a:cubicBezTo>
                  <a:cubicBezTo>
                    <a:pt x="194" y="314"/>
                    <a:pt x="196" y="325"/>
                    <a:pt x="194" y="284"/>
                  </a:cubicBezTo>
                  <a:cubicBezTo>
                    <a:pt x="193" y="256"/>
                    <a:pt x="199" y="226"/>
                    <a:pt x="211" y="198"/>
                  </a:cubicBezTo>
                  <a:cubicBezTo>
                    <a:pt x="212" y="197"/>
                    <a:pt x="212" y="196"/>
                    <a:pt x="213" y="195"/>
                  </a:cubicBezTo>
                  <a:cubicBezTo>
                    <a:pt x="232" y="223"/>
                    <a:pt x="270" y="249"/>
                    <a:pt x="316" y="252"/>
                  </a:cubicBezTo>
                  <a:cubicBezTo>
                    <a:pt x="321" y="252"/>
                    <a:pt x="325" y="253"/>
                    <a:pt x="329" y="253"/>
                  </a:cubicBezTo>
                  <a:cubicBezTo>
                    <a:pt x="417" y="251"/>
                    <a:pt x="322" y="306"/>
                    <a:pt x="394" y="315"/>
                  </a:cubicBezTo>
                  <a:cubicBezTo>
                    <a:pt x="446" y="322"/>
                    <a:pt x="436" y="331"/>
                    <a:pt x="410" y="360"/>
                  </a:cubicBezTo>
                  <a:cubicBezTo>
                    <a:pt x="392" y="380"/>
                    <a:pt x="397" y="406"/>
                    <a:pt x="435" y="412"/>
                  </a:cubicBezTo>
                  <a:cubicBezTo>
                    <a:pt x="410" y="459"/>
                    <a:pt x="370" y="493"/>
                    <a:pt x="316" y="493"/>
                  </a:cubicBezTo>
                  <a:cubicBezTo>
                    <a:pt x="316" y="493"/>
                    <a:pt x="316" y="493"/>
                    <a:pt x="316" y="493"/>
                  </a:cubicBezTo>
                  <a:cubicBezTo>
                    <a:pt x="256" y="493"/>
                    <a:pt x="212" y="451"/>
                    <a:pt x="188" y="394"/>
                  </a:cubicBezTo>
                  <a:cubicBezTo>
                    <a:pt x="157" y="389"/>
                    <a:pt x="143" y="339"/>
                    <a:pt x="150" y="302"/>
                  </a:cubicBezTo>
                  <a:close/>
                  <a:moveTo>
                    <a:pt x="114" y="589"/>
                  </a:moveTo>
                  <a:cubicBezTo>
                    <a:pt x="141" y="580"/>
                    <a:pt x="171" y="573"/>
                    <a:pt x="200" y="563"/>
                  </a:cubicBezTo>
                  <a:cubicBezTo>
                    <a:pt x="234" y="550"/>
                    <a:pt x="241" y="524"/>
                    <a:pt x="240" y="493"/>
                  </a:cubicBezTo>
                  <a:cubicBezTo>
                    <a:pt x="262" y="507"/>
                    <a:pt x="287" y="515"/>
                    <a:pt x="316" y="515"/>
                  </a:cubicBezTo>
                  <a:cubicBezTo>
                    <a:pt x="316" y="515"/>
                    <a:pt x="316" y="515"/>
                    <a:pt x="316" y="515"/>
                  </a:cubicBezTo>
                  <a:cubicBezTo>
                    <a:pt x="344" y="515"/>
                    <a:pt x="369" y="507"/>
                    <a:pt x="391" y="493"/>
                  </a:cubicBezTo>
                  <a:cubicBezTo>
                    <a:pt x="390" y="524"/>
                    <a:pt x="397" y="550"/>
                    <a:pt x="431" y="563"/>
                  </a:cubicBezTo>
                  <a:cubicBezTo>
                    <a:pt x="461" y="574"/>
                    <a:pt x="492" y="581"/>
                    <a:pt x="519" y="590"/>
                  </a:cubicBezTo>
                  <a:cubicBezTo>
                    <a:pt x="501" y="642"/>
                    <a:pt x="408" y="662"/>
                    <a:pt x="316" y="661"/>
                  </a:cubicBezTo>
                  <a:cubicBezTo>
                    <a:pt x="210" y="660"/>
                    <a:pt x="105" y="630"/>
                    <a:pt x="114" y="589"/>
                  </a:cubicBezTo>
                  <a:close/>
                  <a:moveTo>
                    <a:pt x="318" y="722"/>
                  </a:moveTo>
                  <a:cubicBezTo>
                    <a:pt x="316" y="722"/>
                    <a:pt x="316" y="722"/>
                    <a:pt x="316" y="722"/>
                  </a:cubicBezTo>
                  <a:cubicBezTo>
                    <a:pt x="184" y="722"/>
                    <a:pt x="70" y="685"/>
                    <a:pt x="46" y="621"/>
                  </a:cubicBezTo>
                  <a:cubicBezTo>
                    <a:pt x="52" y="616"/>
                    <a:pt x="59" y="611"/>
                    <a:pt x="67" y="606"/>
                  </a:cubicBezTo>
                  <a:cubicBezTo>
                    <a:pt x="78" y="664"/>
                    <a:pt x="187" y="697"/>
                    <a:pt x="316" y="697"/>
                  </a:cubicBezTo>
                  <a:cubicBezTo>
                    <a:pt x="318" y="697"/>
                    <a:pt x="318" y="697"/>
                    <a:pt x="318" y="697"/>
                  </a:cubicBezTo>
                  <a:cubicBezTo>
                    <a:pt x="448" y="697"/>
                    <a:pt x="551" y="665"/>
                    <a:pt x="564" y="608"/>
                  </a:cubicBezTo>
                  <a:cubicBezTo>
                    <a:pt x="572" y="613"/>
                    <a:pt x="578" y="618"/>
                    <a:pt x="585" y="624"/>
                  </a:cubicBezTo>
                  <a:cubicBezTo>
                    <a:pt x="559" y="687"/>
                    <a:pt x="451" y="722"/>
                    <a:pt x="318" y="722"/>
                  </a:cubicBezTo>
                  <a:close/>
                </a:path>
              </a:pathLst>
            </a:custGeom>
            <a:solidFill>
              <a:schemeClr val="bg1">
                <a:lumMod val="75000"/>
              </a:schemeClr>
            </a:solidFill>
            <a:ln>
              <a:noFill/>
            </a:ln>
          </p:spPr>
          <p:txBody>
            <a:bodyPr lIns="162560" tIns="81280" rIns="162560" bIns="81280"/>
            <a:lstStyle/>
            <a:p>
              <a:pPr eaLnBrk="1" fontAlgn="auto" hangingPunct="1">
                <a:spcBef>
                  <a:spcPts val="0"/>
                </a:spcBef>
                <a:spcAft>
                  <a:spcPts val="0"/>
                </a:spcAft>
                <a:defRPr/>
              </a:pPr>
              <a:endParaRPr lang="id-ID" sz="3200">
                <a:latin typeface="Roboto Thin" charset="0"/>
                <a:ea typeface="+mn-ea"/>
              </a:endParaRPr>
            </a:p>
          </p:txBody>
        </p:sp>
        <p:sp>
          <p:nvSpPr>
            <p:cNvPr id="10" name="Freeform 26"/>
            <p:cNvSpPr>
              <a:spLocks noEditPoints="1"/>
            </p:cNvSpPr>
            <p:nvPr/>
          </p:nvSpPr>
          <p:spPr bwMode="auto">
            <a:xfrm flipH="1">
              <a:off x="7151014" y="4148467"/>
              <a:ext cx="953853" cy="1116584"/>
            </a:xfrm>
            <a:custGeom>
              <a:avLst/>
              <a:gdLst>
                <a:gd name="T0" fmla="*/ 854084 w 631"/>
                <a:gd name="T1" fmla="*/ 881514 h 741"/>
                <a:gd name="T2" fmla="*/ 823851 w 631"/>
                <a:gd name="T3" fmla="*/ 800143 h 741"/>
                <a:gd name="T4" fmla="*/ 857107 w 631"/>
                <a:gd name="T5" fmla="*/ 708225 h 741"/>
                <a:gd name="T6" fmla="*/ 858619 w 631"/>
                <a:gd name="T7" fmla="*/ 613292 h 741"/>
                <a:gd name="T8" fmla="*/ 858619 w 631"/>
                <a:gd name="T9" fmla="*/ 519867 h 741"/>
                <a:gd name="T10" fmla="*/ 808734 w 631"/>
                <a:gd name="T11" fmla="*/ 313427 h 741"/>
                <a:gd name="T12" fmla="*/ 719547 w 631"/>
                <a:gd name="T13" fmla="*/ 161234 h 741"/>
                <a:gd name="T14" fmla="*/ 408146 w 631"/>
                <a:gd name="T15" fmla="*/ 90412 h 741"/>
                <a:gd name="T16" fmla="*/ 220701 w 631"/>
                <a:gd name="T17" fmla="*/ 192878 h 741"/>
                <a:gd name="T18" fmla="*/ 154189 w 631"/>
                <a:gd name="T19" fmla="*/ 311920 h 741"/>
                <a:gd name="T20" fmla="*/ 95234 w 631"/>
                <a:gd name="T21" fmla="*/ 467127 h 741"/>
                <a:gd name="T22" fmla="*/ 96746 w 631"/>
                <a:gd name="T23" fmla="*/ 587676 h 741"/>
                <a:gd name="T24" fmla="*/ 104304 w 631"/>
                <a:gd name="T25" fmla="*/ 726307 h 741"/>
                <a:gd name="T26" fmla="*/ 125467 w 631"/>
                <a:gd name="T27" fmla="*/ 812198 h 741"/>
                <a:gd name="T28" fmla="*/ 101281 w 631"/>
                <a:gd name="T29" fmla="*/ 881514 h 741"/>
                <a:gd name="T30" fmla="*/ 3023 w 631"/>
                <a:gd name="T31" fmla="*/ 1021652 h 741"/>
                <a:gd name="T32" fmla="*/ 34768 w 631"/>
                <a:gd name="T33" fmla="*/ 1116584 h 741"/>
                <a:gd name="T34" fmla="*/ 920597 w 631"/>
                <a:gd name="T35" fmla="*/ 1116584 h 741"/>
                <a:gd name="T36" fmla="*/ 952341 w 631"/>
                <a:gd name="T37" fmla="*/ 1021652 h 741"/>
                <a:gd name="T38" fmla="*/ 854084 w 631"/>
                <a:gd name="T39" fmla="*/ 881514 h 741"/>
                <a:gd name="T40" fmla="*/ 686290 w 631"/>
                <a:gd name="T41" fmla="*/ 424935 h 741"/>
                <a:gd name="T42" fmla="*/ 683267 w 631"/>
                <a:gd name="T43" fmla="*/ 423428 h 741"/>
                <a:gd name="T44" fmla="*/ 728617 w 631"/>
                <a:gd name="T45" fmla="*/ 459593 h 741"/>
                <a:gd name="T46" fmla="*/ 710477 w 631"/>
                <a:gd name="T47" fmla="*/ 563566 h 741"/>
                <a:gd name="T48" fmla="*/ 695360 w 631"/>
                <a:gd name="T49" fmla="*/ 562059 h 741"/>
                <a:gd name="T50" fmla="*/ 686290 w 631"/>
                <a:gd name="T51" fmla="*/ 424935 h 741"/>
                <a:gd name="T52" fmla="*/ 226748 w 631"/>
                <a:gd name="T53" fmla="*/ 455072 h 741"/>
                <a:gd name="T54" fmla="*/ 278144 w 631"/>
                <a:gd name="T55" fmla="*/ 440003 h 741"/>
                <a:gd name="T56" fmla="*/ 293261 w 631"/>
                <a:gd name="T57" fmla="*/ 427949 h 741"/>
                <a:gd name="T58" fmla="*/ 318959 w 631"/>
                <a:gd name="T59" fmla="*/ 298358 h 741"/>
                <a:gd name="T60" fmla="*/ 321982 w 631"/>
                <a:gd name="T61" fmla="*/ 293838 h 741"/>
                <a:gd name="T62" fmla="*/ 477682 w 631"/>
                <a:gd name="T63" fmla="*/ 379729 h 741"/>
                <a:gd name="T64" fmla="*/ 497334 w 631"/>
                <a:gd name="T65" fmla="*/ 381236 h 741"/>
                <a:gd name="T66" fmla="*/ 595591 w 631"/>
                <a:gd name="T67" fmla="*/ 474661 h 741"/>
                <a:gd name="T68" fmla="*/ 619778 w 631"/>
                <a:gd name="T69" fmla="*/ 542470 h 741"/>
                <a:gd name="T70" fmla="*/ 657569 w 631"/>
                <a:gd name="T71" fmla="*/ 620827 h 741"/>
                <a:gd name="T72" fmla="*/ 477682 w 631"/>
                <a:gd name="T73" fmla="*/ 742882 h 741"/>
                <a:gd name="T74" fmla="*/ 477682 w 631"/>
                <a:gd name="T75" fmla="*/ 742882 h 741"/>
                <a:gd name="T76" fmla="*/ 284191 w 631"/>
                <a:gd name="T77" fmla="*/ 593703 h 741"/>
                <a:gd name="T78" fmla="*/ 226748 w 631"/>
                <a:gd name="T79" fmla="*/ 455072 h 741"/>
                <a:gd name="T80" fmla="*/ 172328 w 631"/>
                <a:gd name="T81" fmla="*/ 887541 h 741"/>
                <a:gd name="T82" fmla="*/ 302331 w 631"/>
                <a:gd name="T83" fmla="*/ 848363 h 741"/>
                <a:gd name="T84" fmla="*/ 362797 w 631"/>
                <a:gd name="T85" fmla="*/ 742882 h 741"/>
                <a:gd name="T86" fmla="*/ 477682 w 631"/>
                <a:gd name="T87" fmla="*/ 776033 h 741"/>
                <a:gd name="T88" fmla="*/ 477682 w 631"/>
                <a:gd name="T89" fmla="*/ 776033 h 741"/>
                <a:gd name="T90" fmla="*/ 591056 w 631"/>
                <a:gd name="T91" fmla="*/ 742882 h 741"/>
                <a:gd name="T92" fmla="*/ 651522 w 631"/>
                <a:gd name="T93" fmla="*/ 848363 h 741"/>
                <a:gd name="T94" fmla="*/ 784548 w 631"/>
                <a:gd name="T95" fmla="*/ 889048 h 741"/>
                <a:gd name="T96" fmla="*/ 477682 w 631"/>
                <a:gd name="T97" fmla="*/ 996035 h 741"/>
                <a:gd name="T98" fmla="*/ 172328 w 631"/>
                <a:gd name="T99" fmla="*/ 887541 h 741"/>
                <a:gd name="T100" fmla="*/ 480706 w 631"/>
                <a:gd name="T101" fmla="*/ 1087954 h 741"/>
                <a:gd name="T102" fmla="*/ 477682 w 631"/>
                <a:gd name="T103" fmla="*/ 1087954 h 741"/>
                <a:gd name="T104" fmla="*/ 69536 w 631"/>
                <a:gd name="T105" fmla="*/ 935761 h 741"/>
                <a:gd name="T106" fmla="*/ 101281 w 631"/>
                <a:gd name="T107" fmla="*/ 913158 h 741"/>
                <a:gd name="T108" fmla="*/ 477682 w 631"/>
                <a:gd name="T109" fmla="*/ 1050282 h 741"/>
                <a:gd name="T110" fmla="*/ 480706 w 631"/>
                <a:gd name="T111" fmla="*/ 1050282 h 741"/>
                <a:gd name="T112" fmla="*/ 852572 w 631"/>
                <a:gd name="T113" fmla="*/ 916171 h 741"/>
                <a:gd name="T114" fmla="*/ 884317 w 631"/>
                <a:gd name="T115" fmla="*/ 940281 h 741"/>
                <a:gd name="T116" fmla="*/ 480706 w 631"/>
                <a:gd name="T117" fmla="*/ 1087954 h 74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31" h="741">
                  <a:moveTo>
                    <a:pt x="565" y="585"/>
                  </a:moveTo>
                  <a:cubicBezTo>
                    <a:pt x="577" y="562"/>
                    <a:pt x="566" y="543"/>
                    <a:pt x="545" y="531"/>
                  </a:cubicBezTo>
                  <a:cubicBezTo>
                    <a:pt x="517" y="515"/>
                    <a:pt x="536" y="486"/>
                    <a:pt x="567" y="470"/>
                  </a:cubicBezTo>
                  <a:cubicBezTo>
                    <a:pt x="597" y="454"/>
                    <a:pt x="607" y="426"/>
                    <a:pt x="568" y="407"/>
                  </a:cubicBezTo>
                  <a:cubicBezTo>
                    <a:pt x="530" y="387"/>
                    <a:pt x="532" y="381"/>
                    <a:pt x="568" y="345"/>
                  </a:cubicBezTo>
                  <a:cubicBezTo>
                    <a:pt x="604" y="308"/>
                    <a:pt x="586" y="222"/>
                    <a:pt x="535" y="208"/>
                  </a:cubicBezTo>
                  <a:cubicBezTo>
                    <a:pt x="484" y="194"/>
                    <a:pt x="497" y="166"/>
                    <a:pt x="476" y="107"/>
                  </a:cubicBezTo>
                  <a:cubicBezTo>
                    <a:pt x="456" y="51"/>
                    <a:pt x="319" y="0"/>
                    <a:pt x="270" y="60"/>
                  </a:cubicBezTo>
                  <a:cubicBezTo>
                    <a:pt x="236" y="23"/>
                    <a:pt x="161" y="73"/>
                    <a:pt x="146" y="128"/>
                  </a:cubicBezTo>
                  <a:cubicBezTo>
                    <a:pt x="131" y="184"/>
                    <a:pt x="142" y="199"/>
                    <a:pt x="102" y="207"/>
                  </a:cubicBezTo>
                  <a:cubicBezTo>
                    <a:pt x="62" y="215"/>
                    <a:pt x="37" y="273"/>
                    <a:pt x="63" y="310"/>
                  </a:cubicBezTo>
                  <a:cubicBezTo>
                    <a:pt x="89" y="346"/>
                    <a:pt x="101" y="363"/>
                    <a:pt x="64" y="390"/>
                  </a:cubicBezTo>
                  <a:cubicBezTo>
                    <a:pt x="27" y="417"/>
                    <a:pt x="34" y="465"/>
                    <a:pt x="69" y="482"/>
                  </a:cubicBezTo>
                  <a:cubicBezTo>
                    <a:pt x="104" y="498"/>
                    <a:pt x="111" y="523"/>
                    <a:pt x="83" y="539"/>
                  </a:cubicBezTo>
                  <a:cubicBezTo>
                    <a:pt x="63" y="551"/>
                    <a:pt x="53" y="568"/>
                    <a:pt x="67" y="585"/>
                  </a:cubicBezTo>
                  <a:cubicBezTo>
                    <a:pt x="29" y="603"/>
                    <a:pt x="0" y="629"/>
                    <a:pt x="2" y="678"/>
                  </a:cubicBezTo>
                  <a:cubicBezTo>
                    <a:pt x="2" y="699"/>
                    <a:pt x="10" y="720"/>
                    <a:pt x="23" y="741"/>
                  </a:cubicBezTo>
                  <a:cubicBezTo>
                    <a:pt x="609" y="741"/>
                    <a:pt x="609" y="741"/>
                    <a:pt x="609" y="741"/>
                  </a:cubicBezTo>
                  <a:cubicBezTo>
                    <a:pt x="621" y="720"/>
                    <a:pt x="629" y="699"/>
                    <a:pt x="630" y="678"/>
                  </a:cubicBezTo>
                  <a:cubicBezTo>
                    <a:pt x="631" y="629"/>
                    <a:pt x="603" y="603"/>
                    <a:pt x="565" y="585"/>
                  </a:cubicBezTo>
                  <a:close/>
                  <a:moveTo>
                    <a:pt x="454" y="282"/>
                  </a:moveTo>
                  <a:cubicBezTo>
                    <a:pt x="453" y="281"/>
                    <a:pt x="452" y="281"/>
                    <a:pt x="452" y="281"/>
                  </a:cubicBezTo>
                  <a:cubicBezTo>
                    <a:pt x="467" y="252"/>
                    <a:pt x="479" y="289"/>
                    <a:pt x="482" y="305"/>
                  </a:cubicBezTo>
                  <a:cubicBezTo>
                    <a:pt x="486" y="328"/>
                    <a:pt x="481" y="355"/>
                    <a:pt x="470" y="374"/>
                  </a:cubicBezTo>
                  <a:cubicBezTo>
                    <a:pt x="467" y="373"/>
                    <a:pt x="464" y="373"/>
                    <a:pt x="460" y="373"/>
                  </a:cubicBezTo>
                  <a:cubicBezTo>
                    <a:pt x="411" y="378"/>
                    <a:pt x="527" y="312"/>
                    <a:pt x="454" y="282"/>
                  </a:cubicBezTo>
                  <a:close/>
                  <a:moveTo>
                    <a:pt x="150" y="302"/>
                  </a:moveTo>
                  <a:cubicBezTo>
                    <a:pt x="156" y="273"/>
                    <a:pt x="172" y="265"/>
                    <a:pt x="184" y="292"/>
                  </a:cubicBezTo>
                  <a:cubicBezTo>
                    <a:pt x="194" y="314"/>
                    <a:pt x="196" y="325"/>
                    <a:pt x="194" y="284"/>
                  </a:cubicBezTo>
                  <a:cubicBezTo>
                    <a:pt x="193" y="256"/>
                    <a:pt x="199" y="226"/>
                    <a:pt x="211" y="198"/>
                  </a:cubicBezTo>
                  <a:cubicBezTo>
                    <a:pt x="212" y="197"/>
                    <a:pt x="212" y="196"/>
                    <a:pt x="213" y="195"/>
                  </a:cubicBezTo>
                  <a:cubicBezTo>
                    <a:pt x="232" y="223"/>
                    <a:pt x="270" y="249"/>
                    <a:pt x="316" y="252"/>
                  </a:cubicBezTo>
                  <a:cubicBezTo>
                    <a:pt x="321" y="252"/>
                    <a:pt x="325" y="253"/>
                    <a:pt x="329" y="253"/>
                  </a:cubicBezTo>
                  <a:cubicBezTo>
                    <a:pt x="417" y="251"/>
                    <a:pt x="322" y="306"/>
                    <a:pt x="394" y="315"/>
                  </a:cubicBezTo>
                  <a:cubicBezTo>
                    <a:pt x="446" y="322"/>
                    <a:pt x="436" y="331"/>
                    <a:pt x="410" y="360"/>
                  </a:cubicBezTo>
                  <a:cubicBezTo>
                    <a:pt x="392" y="380"/>
                    <a:pt x="397" y="406"/>
                    <a:pt x="435" y="412"/>
                  </a:cubicBezTo>
                  <a:cubicBezTo>
                    <a:pt x="410" y="459"/>
                    <a:pt x="370" y="493"/>
                    <a:pt x="316" y="493"/>
                  </a:cubicBezTo>
                  <a:cubicBezTo>
                    <a:pt x="316" y="493"/>
                    <a:pt x="316" y="493"/>
                    <a:pt x="316" y="493"/>
                  </a:cubicBezTo>
                  <a:cubicBezTo>
                    <a:pt x="256" y="493"/>
                    <a:pt x="212" y="451"/>
                    <a:pt x="188" y="394"/>
                  </a:cubicBezTo>
                  <a:cubicBezTo>
                    <a:pt x="157" y="389"/>
                    <a:pt x="143" y="339"/>
                    <a:pt x="150" y="302"/>
                  </a:cubicBezTo>
                  <a:close/>
                  <a:moveTo>
                    <a:pt x="114" y="589"/>
                  </a:moveTo>
                  <a:cubicBezTo>
                    <a:pt x="141" y="580"/>
                    <a:pt x="171" y="573"/>
                    <a:pt x="200" y="563"/>
                  </a:cubicBezTo>
                  <a:cubicBezTo>
                    <a:pt x="234" y="550"/>
                    <a:pt x="241" y="524"/>
                    <a:pt x="240" y="493"/>
                  </a:cubicBezTo>
                  <a:cubicBezTo>
                    <a:pt x="262" y="507"/>
                    <a:pt x="287" y="515"/>
                    <a:pt x="316" y="515"/>
                  </a:cubicBezTo>
                  <a:cubicBezTo>
                    <a:pt x="316" y="515"/>
                    <a:pt x="316" y="515"/>
                    <a:pt x="316" y="515"/>
                  </a:cubicBezTo>
                  <a:cubicBezTo>
                    <a:pt x="344" y="515"/>
                    <a:pt x="369" y="507"/>
                    <a:pt x="391" y="493"/>
                  </a:cubicBezTo>
                  <a:cubicBezTo>
                    <a:pt x="390" y="524"/>
                    <a:pt x="397" y="550"/>
                    <a:pt x="431" y="563"/>
                  </a:cubicBezTo>
                  <a:cubicBezTo>
                    <a:pt x="461" y="574"/>
                    <a:pt x="492" y="581"/>
                    <a:pt x="519" y="590"/>
                  </a:cubicBezTo>
                  <a:cubicBezTo>
                    <a:pt x="501" y="642"/>
                    <a:pt x="408" y="662"/>
                    <a:pt x="316" y="661"/>
                  </a:cubicBezTo>
                  <a:cubicBezTo>
                    <a:pt x="210" y="660"/>
                    <a:pt x="105" y="630"/>
                    <a:pt x="114" y="589"/>
                  </a:cubicBezTo>
                  <a:close/>
                  <a:moveTo>
                    <a:pt x="318" y="722"/>
                  </a:moveTo>
                  <a:cubicBezTo>
                    <a:pt x="316" y="722"/>
                    <a:pt x="316" y="722"/>
                    <a:pt x="316" y="722"/>
                  </a:cubicBezTo>
                  <a:cubicBezTo>
                    <a:pt x="184" y="722"/>
                    <a:pt x="70" y="685"/>
                    <a:pt x="46" y="621"/>
                  </a:cubicBezTo>
                  <a:cubicBezTo>
                    <a:pt x="52" y="616"/>
                    <a:pt x="59" y="611"/>
                    <a:pt x="67" y="606"/>
                  </a:cubicBezTo>
                  <a:cubicBezTo>
                    <a:pt x="78" y="664"/>
                    <a:pt x="187" y="697"/>
                    <a:pt x="316" y="697"/>
                  </a:cubicBezTo>
                  <a:cubicBezTo>
                    <a:pt x="318" y="697"/>
                    <a:pt x="318" y="697"/>
                    <a:pt x="318" y="697"/>
                  </a:cubicBezTo>
                  <a:cubicBezTo>
                    <a:pt x="448" y="697"/>
                    <a:pt x="551" y="665"/>
                    <a:pt x="564" y="608"/>
                  </a:cubicBezTo>
                  <a:cubicBezTo>
                    <a:pt x="572" y="613"/>
                    <a:pt x="578" y="618"/>
                    <a:pt x="585" y="624"/>
                  </a:cubicBezTo>
                  <a:cubicBezTo>
                    <a:pt x="559" y="687"/>
                    <a:pt x="451" y="722"/>
                    <a:pt x="318" y="722"/>
                  </a:cubicBezTo>
                  <a:close/>
                </a:path>
              </a:pathLst>
            </a:custGeom>
            <a:solidFill>
              <a:srgbClr val="BFBFBF"/>
            </a:solidFill>
            <a:ln>
              <a:noFill/>
            </a:ln>
            <a:extLst>
              <a:ext uri="{91240B29-F687-4f45-9708-019B960494DF}">
                <a14:hiddenLine xmlns="" xmlns:a14="http://schemas.microsoft.com/office/drawing/2010/main" w="9525">
                  <a:solidFill>
                    <a:srgbClr val="000000"/>
                  </a:solidFill>
                  <a:round/>
                  <a:headEnd/>
                  <a:tailEnd/>
                </a14:hiddenLine>
              </a:ext>
            </a:extLst>
          </p:spPr>
          <p:txBody>
            <a:bodyPr lIns="162560" tIns="81280" rIns="162560" bIns="81280"/>
            <a:lstStyle/>
            <a:p>
              <a:endParaRPr lang="it-IT"/>
            </a:p>
          </p:txBody>
        </p:sp>
        <p:sp>
          <p:nvSpPr>
            <p:cNvPr id="11" name="Freeform 9"/>
            <p:cNvSpPr>
              <a:spLocks noEditPoints="1"/>
            </p:cNvSpPr>
            <p:nvPr/>
          </p:nvSpPr>
          <p:spPr bwMode="auto">
            <a:xfrm flipH="1">
              <a:off x="4054297" y="4148043"/>
              <a:ext cx="1052719" cy="1123980"/>
            </a:xfrm>
            <a:custGeom>
              <a:avLst/>
              <a:gdLst>
                <a:gd name="T0" fmla="*/ 743 w 957"/>
                <a:gd name="T1" fmla="*/ 313 h 1020"/>
                <a:gd name="T2" fmla="*/ 756 w 957"/>
                <a:gd name="T3" fmla="*/ 428 h 1020"/>
                <a:gd name="T4" fmla="*/ 704 w 957"/>
                <a:gd name="T5" fmla="*/ 513 h 1020"/>
                <a:gd name="T6" fmla="*/ 724 w 957"/>
                <a:gd name="T7" fmla="*/ 341 h 1020"/>
                <a:gd name="T8" fmla="*/ 704 w 957"/>
                <a:gd name="T9" fmla="*/ 152 h 1020"/>
                <a:gd name="T10" fmla="*/ 953 w 957"/>
                <a:gd name="T11" fmla="*/ 925 h 1020"/>
                <a:gd name="T12" fmla="*/ 704 w 957"/>
                <a:gd name="T13" fmla="*/ 1020 h 1020"/>
                <a:gd name="T14" fmla="*/ 478 w 957"/>
                <a:gd name="T15" fmla="*/ 16 h 1020"/>
                <a:gd name="T16" fmla="*/ 704 w 957"/>
                <a:gd name="T17" fmla="*/ 308 h 1020"/>
                <a:gd name="T18" fmla="*/ 679 w 957"/>
                <a:gd name="T19" fmla="*/ 494 h 1020"/>
                <a:gd name="T20" fmla="*/ 704 w 957"/>
                <a:gd name="T21" fmla="*/ 513 h 1020"/>
                <a:gd name="T22" fmla="*/ 665 w 957"/>
                <a:gd name="T23" fmla="*/ 566 h 1020"/>
                <a:gd name="T24" fmla="*/ 684 w 957"/>
                <a:gd name="T25" fmla="*/ 723 h 1020"/>
                <a:gd name="T26" fmla="*/ 704 w 957"/>
                <a:gd name="T27" fmla="*/ 1020 h 1020"/>
                <a:gd name="T28" fmla="*/ 478 w 957"/>
                <a:gd name="T29" fmla="*/ 984 h 1020"/>
                <a:gd name="T30" fmla="*/ 493 w 957"/>
                <a:gd name="T31" fmla="*/ 969 h 1020"/>
                <a:gd name="T32" fmla="*/ 478 w 957"/>
                <a:gd name="T33" fmla="*/ 955 h 1020"/>
                <a:gd name="T34" fmla="*/ 480 w 957"/>
                <a:gd name="T35" fmla="*/ 945 h 1020"/>
                <a:gd name="T36" fmla="*/ 480 w 957"/>
                <a:gd name="T37" fmla="*/ 916 h 1020"/>
                <a:gd name="T38" fmla="*/ 478 w 957"/>
                <a:gd name="T39" fmla="*/ 901 h 1020"/>
                <a:gd name="T40" fmla="*/ 589 w 957"/>
                <a:gd name="T41" fmla="*/ 663 h 1020"/>
                <a:gd name="T42" fmla="*/ 479 w 957"/>
                <a:gd name="T43" fmla="*/ 709 h 1020"/>
                <a:gd name="T44" fmla="*/ 478 w 957"/>
                <a:gd name="T45" fmla="*/ 613 h 1020"/>
                <a:gd name="T46" fmla="*/ 519 w 957"/>
                <a:gd name="T47" fmla="*/ 628 h 1020"/>
                <a:gd name="T48" fmla="*/ 478 w 957"/>
                <a:gd name="T49" fmla="*/ 512 h 1020"/>
                <a:gd name="T50" fmla="*/ 587 w 957"/>
                <a:gd name="T51" fmla="*/ 502 h 1020"/>
                <a:gd name="T52" fmla="*/ 664 w 957"/>
                <a:gd name="T53" fmla="*/ 319 h 1020"/>
                <a:gd name="T54" fmla="*/ 478 w 957"/>
                <a:gd name="T55" fmla="*/ 16 h 1020"/>
                <a:gd name="T56" fmla="*/ 395 w 957"/>
                <a:gd name="T57" fmla="*/ 35 h 1020"/>
                <a:gd name="T58" fmla="*/ 478 w 957"/>
                <a:gd name="T59" fmla="*/ 16 h 1020"/>
                <a:gd name="T60" fmla="*/ 425 w 957"/>
                <a:gd name="T61" fmla="*/ 204 h 1020"/>
                <a:gd name="T62" fmla="*/ 294 w 957"/>
                <a:gd name="T63" fmla="*/ 284 h 1020"/>
                <a:gd name="T64" fmla="*/ 362 w 957"/>
                <a:gd name="T65" fmla="*/ 506 h 1020"/>
                <a:gd name="T66" fmla="*/ 477 w 957"/>
                <a:gd name="T67" fmla="*/ 478 h 1020"/>
                <a:gd name="T68" fmla="*/ 478 w 957"/>
                <a:gd name="T69" fmla="*/ 512 h 1020"/>
                <a:gd name="T70" fmla="*/ 438 w 957"/>
                <a:gd name="T71" fmla="*/ 628 h 1020"/>
                <a:gd name="T72" fmla="*/ 478 w 957"/>
                <a:gd name="T73" fmla="*/ 709 h 1020"/>
                <a:gd name="T74" fmla="*/ 370 w 957"/>
                <a:gd name="T75" fmla="*/ 665 h 1020"/>
                <a:gd name="T76" fmla="*/ 478 w 957"/>
                <a:gd name="T77" fmla="*/ 901 h 1020"/>
                <a:gd name="T78" fmla="*/ 478 w 957"/>
                <a:gd name="T79" fmla="*/ 916 h 1020"/>
                <a:gd name="T80" fmla="*/ 478 w 957"/>
                <a:gd name="T81" fmla="*/ 945 h 1020"/>
                <a:gd name="T82" fmla="*/ 466 w 957"/>
                <a:gd name="T83" fmla="*/ 969 h 1020"/>
                <a:gd name="T84" fmla="*/ 478 w 957"/>
                <a:gd name="T85" fmla="*/ 1020 h 1020"/>
                <a:gd name="T86" fmla="*/ 253 w 957"/>
                <a:gd name="T87" fmla="*/ 730 h 1020"/>
                <a:gd name="T88" fmla="*/ 342 w 957"/>
                <a:gd name="T89" fmla="*/ 640 h 1020"/>
                <a:gd name="T90" fmla="*/ 265 w 957"/>
                <a:gd name="T91" fmla="*/ 519 h 1020"/>
                <a:gd name="T92" fmla="*/ 253 w 957"/>
                <a:gd name="T93" fmla="*/ 477 h 1020"/>
                <a:gd name="T94" fmla="*/ 276 w 957"/>
                <a:gd name="T95" fmla="*/ 341 h 1020"/>
                <a:gd name="T96" fmla="*/ 253 w 957"/>
                <a:gd name="T97" fmla="*/ 143 h 1020"/>
                <a:gd name="T98" fmla="*/ 214 w 957"/>
                <a:gd name="T99" fmla="*/ 313 h 1020"/>
                <a:gd name="T100" fmla="*/ 253 w 957"/>
                <a:gd name="T101" fmla="*/ 310 h 1020"/>
                <a:gd name="T102" fmla="*/ 253 w 957"/>
                <a:gd name="T103" fmla="*/ 477 h 1020"/>
                <a:gd name="T104" fmla="*/ 227 w 957"/>
                <a:gd name="T105" fmla="*/ 490 h 1020"/>
                <a:gd name="T106" fmla="*/ 199 w 957"/>
                <a:gd name="T107" fmla="*/ 359 h 1020"/>
                <a:gd name="T108" fmla="*/ 253 w 957"/>
                <a:gd name="T109" fmla="*/ 1020 h 1020"/>
                <a:gd name="T110" fmla="*/ 3 w 957"/>
                <a:gd name="T111" fmla="*/ 925 h 1020"/>
                <a:gd name="T112" fmla="*/ 253 w 957"/>
                <a:gd name="T113" fmla="*/ 102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57" h="1020">
                  <a:moveTo>
                    <a:pt x="704" y="152"/>
                  </a:moveTo>
                  <a:cubicBezTo>
                    <a:pt x="723" y="197"/>
                    <a:pt x="736" y="251"/>
                    <a:pt x="743" y="313"/>
                  </a:cubicBezTo>
                  <a:cubicBezTo>
                    <a:pt x="750" y="327"/>
                    <a:pt x="755" y="342"/>
                    <a:pt x="757" y="359"/>
                  </a:cubicBezTo>
                  <a:cubicBezTo>
                    <a:pt x="761" y="381"/>
                    <a:pt x="760" y="406"/>
                    <a:pt x="756" y="428"/>
                  </a:cubicBezTo>
                  <a:cubicBezTo>
                    <a:pt x="751" y="452"/>
                    <a:pt x="742" y="473"/>
                    <a:pt x="729" y="490"/>
                  </a:cubicBezTo>
                  <a:cubicBezTo>
                    <a:pt x="722" y="500"/>
                    <a:pt x="713" y="508"/>
                    <a:pt x="704" y="513"/>
                  </a:cubicBezTo>
                  <a:cubicBezTo>
                    <a:pt x="704" y="476"/>
                    <a:pt x="704" y="476"/>
                    <a:pt x="704" y="476"/>
                  </a:cubicBezTo>
                  <a:cubicBezTo>
                    <a:pt x="730" y="445"/>
                    <a:pt x="739" y="384"/>
                    <a:pt x="724" y="341"/>
                  </a:cubicBezTo>
                  <a:cubicBezTo>
                    <a:pt x="718" y="320"/>
                    <a:pt x="710" y="310"/>
                    <a:pt x="704" y="308"/>
                  </a:cubicBezTo>
                  <a:lnTo>
                    <a:pt x="704" y="152"/>
                  </a:lnTo>
                  <a:close/>
                  <a:moveTo>
                    <a:pt x="704" y="731"/>
                  </a:moveTo>
                  <a:cubicBezTo>
                    <a:pt x="815" y="772"/>
                    <a:pt x="957" y="791"/>
                    <a:pt x="953" y="925"/>
                  </a:cubicBezTo>
                  <a:cubicBezTo>
                    <a:pt x="952" y="956"/>
                    <a:pt x="940" y="988"/>
                    <a:pt x="921" y="1020"/>
                  </a:cubicBezTo>
                  <a:cubicBezTo>
                    <a:pt x="704" y="1020"/>
                    <a:pt x="704" y="1020"/>
                    <a:pt x="704" y="1020"/>
                  </a:cubicBezTo>
                  <a:lnTo>
                    <a:pt x="704" y="731"/>
                  </a:lnTo>
                  <a:close/>
                  <a:moveTo>
                    <a:pt x="478" y="16"/>
                  </a:moveTo>
                  <a:cubicBezTo>
                    <a:pt x="588" y="0"/>
                    <a:pt x="661" y="52"/>
                    <a:pt x="704" y="152"/>
                  </a:cubicBezTo>
                  <a:cubicBezTo>
                    <a:pt x="704" y="308"/>
                    <a:pt x="704" y="308"/>
                    <a:pt x="704" y="308"/>
                  </a:cubicBezTo>
                  <a:cubicBezTo>
                    <a:pt x="693" y="305"/>
                    <a:pt x="684" y="321"/>
                    <a:pt x="680" y="350"/>
                  </a:cubicBezTo>
                  <a:cubicBezTo>
                    <a:pt x="675" y="381"/>
                    <a:pt x="674" y="429"/>
                    <a:pt x="679" y="494"/>
                  </a:cubicBezTo>
                  <a:cubicBezTo>
                    <a:pt x="688" y="491"/>
                    <a:pt x="697" y="484"/>
                    <a:pt x="704" y="476"/>
                  </a:cubicBezTo>
                  <a:cubicBezTo>
                    <a:pt x="704" y="513"/>
                    <a:pt x="704" y="513"/>
                    <a:pt x="704" y="513"/>
                  </a:cubicBezTo>
                  <a:cubicBezTo>
                    <a:pt x="700" y="515"/>
                    <a:pt x="696" y="517"/>
                    <a:pt x="692" y="519"/>
                  </a:cubicBezTo>
                  <a:cubicBezTo>
                    <a:pt x="684" y="535"/>
                    <a:pt x="675" y="552"/>
                    <a:pt x="665" y="566"/>
                  </a:cubicBezTo>
                  <a:cubicBezTo>
                    <a:pt x="654" y="594"/>
                    <a:pt x="635" y="619"/>
                    <a:pt x="614" y="640"/>
                  </a:cubicBezTo>
                  <a:cubicBezTo>
                    <a:pt x="621" y="675"/>
                    <a:pt x="640" y="705"/>
                    <a:pt x="684" y="723"/>
                  </a:cubicBezTo>
                  <a:cubicBezTo>
                    <a:pt x="690" y="726"/>
                    <a:pt x="697" y="728"/>
                    <a:pt x="704" y="731"/>
                  </a:cubicBezTo>
                  <a:cubicBezTo>
                    <a:pt x="704" y="1020"/>
                    <a:pt x="704" y="1020"/>
                    <a:pt x="704" y="1020"/>
                  </a:cubicBezTo>
                  <a:cubicBezTo>
                    <a:pt x="478" y="1020"/>
                    <a:pt x="478" y="1020"/>
                    <a:pt x="478" y="1020"/>
                  </a:cubicBezTo>
                  <a:cubicBezTo>
                    <a:pt x="478" y="984"/>
                    <a:pt x="478" y="984"/>
                    <a:pt x="478" y="984"/>
                  </a:cubicBezTo>
                  <a:cubicBezTo>
                    <a:pt x="479" y="984"/>
                    <a:pt x="479" y="984"/>
                    <a:pt x="480" y="984"/>
                  </a:cubicBezTo>
                  <a:cubicBezTo>
                    <a:pt x="487" y="984"/>
                    <a:pt x="493" y="977"/>
                    <a:pt x="493" y="969"/>
                  </a:cubicBezTo>
                  <a:cubicBezTo>
                    <a:pt x="493" y="961"/>
                    <a:pt x="487" y="955"/>
                    <a:pt x="480" y="955"/>
                  </a:cubicBezTo>
                  <a:cubicBezTo>
                    <a:pt x="479" y="955"/>
                    <a:pt x="479" y="955"/>
                    <a:pt x="478" y="955"/>
                  </a:cubicBezTo>
                  <a:cubicBezTo>
                    <a:pt x="478" y="945"/>
                    <a:pt x="478" y="945"/>
                    <a:pt x="478" y="945"/>
                  </a:cubicBezTo>
                  <a:cubicBezTo>
                    <a:pt x="479" y="945"/>
                    <a:pt x="479" y="945"/>
                    <a:pt x="480" y="945"/>
                  </a:cubicBezTo>
                  <a:cubicBezTo>
                    <a:pt x="487" y="945"/>
                    <a:pt x="493" y="938"/>
                    <a:pt x="493" y="930"/>
                  </a:cubicBezTo>
                  <a:cubicBezTo>
                    <a:pt x="493" y="922"/>
                    <a:pt x="487" y="916"/>
                    <a:pt x="480" y="916"/>
                  </a:cubicBezTo>
                  <a:cubicBezTo>
                    <a:pt x="479" y="916"/>
                    <a:pt x="479" y="916"/>
                    <a:pt x="478" y="916"/>
                  </a:cubicBezTo>
                  <a:cubicBezTo>
                    <a:pt x="478" y="901"/>
                    <a:pt x="478" y="901"/>
                    <a:pt x="478" y="901"/>
                  </a:cubicBezTo>
                  <a:cubicBezTo>
                    <a:pt x="556" y="871"/>
                    <a:pt x="598" y="831"/>
                    <a:pt x="661" y="751"/>
                  </a:cubicBezTo>
                  <a:cubicBezTo>
                    <a:pt x="625" y="737"/>
                    <a:pt x="602" y="703"/>
                    <a:pt x="589" y="663"/>
                  </a:cubicBezTo>
                  <a:cubicBezTo>
                    <a:pt x="553" y="691"/>
                    <a:pt x="514" y="709"/>
                    <a:pt x="485" y="709"/>
                  </a:cubicBezTo>
                  <a:cubicBezTo>
                    <a:pt x="483" y="709"/>
                    <a:pt x="481" y="709"/>
                    <a:pt x="479" y="709"/>
                  </a:cubicBezTo>
                  <a:cubicBezTo>
                    <a:pt x="478" y="709"/>
                    <a:pt x="478" y="709"/>
                    <a:pt x="478" y="709"/>
                  </a:cubicBezTo>
                  <a:cubicBezTo>
                    <a:pt x="478" y="613"/>
                    <a:pt x="478" y="613"/>
                    <a:pt x="478" y="613"/>
                  </a:cubicBezTo>
                  <a:cubicBezTo>
                    <a:pt x="479" y="613"/>
                    <a:pt x="479" y="613"/>
                    <a:pt x="479" y="613"/>
                  </a:cubicBezTo>
                  <a:cubicBezTo>
                    <a:pt x="493" y="613"/>
                    <a:pt x="503" y="634"/>
                    <a:pt x="519" y="628"/>
                  </a:cubicBezTo>
                  <a:cubicBezTo>
                    <a:pt x="555" y="615"/>
                    <a:pt x="571" y="591"/>
                    <a:pt x="571" y="565"/>
                  </a:cubicBezTo>
                  <a:cubicBezTo>
                    <a:pt x="571" y="529"/>
                    <a:pt x="525" y="512"/>
                    <a:pt x="478" y="512"/>
                  </a:cubicBezTo>
                  <a:cubicBezTo>
                    <a:pt x="478" y="478"/>
                    <a:pt x="478" y="478"/>
                    <a:pt x="478" y="478"/>
                  </a:cubicBezTo>
                  <a:cubicBezTo>
                    <a:pt x="531" y="470"/>
                    <a:pt x="566" y="485"/>
                    <a:pt x="587" y="502"/>
                  </a:cubicBezTo>
                  <a:cubicBezTo>
                    <a:pt x="588" y="503"/>
                    <a:pt x="590" y="504"/>
                    <a:pt x="591" y="506"/>
                  </a:cubicBezTo>
                  <a:cubicBezTo>
                    <a:pt x="644" y="538"/>
                    <a:pt x="663" y="405"/>
                    <a:pt x="664" y="319"/>
                  </a:cubicBezTo>
                  <a:cubicBezTo>
                    <a:pt x="580" y="314"/>
                    <a:pt x="531" y="271"/>
                    <a:pt x="478" y="235"/>
                  </a:cubicBezTo>
                  <a:lnTo>
                    <a:pt x="478" y="16"/>
                  </a:lnTo>
                  <a:close/>
                  <a:moveTo>
                    <a:pt x="253" y="143"/>
                  </a:moveTo>
                  <a:cubicBezTo>
                    <a:pt x="281" y="83"/>
                    <a:pt x="325" y="38"/>
                    <a:pt x="395" y="35"/>
                  </a:cubicBezTo>
                  <a:cubicBezTo>
                    <a:pt x="408" y="31"/>
                    <a:pt x="422" y="27"/>
                    <a:pt x="437" y="25"/>
                  </a:cubicBezTo>
                  <a:cubicBezTo>
                    <a:pt x="451" y="21"/>
                    <a:pt x="465" y="18"/>
                    <a:pt x="478" y="16"/>
                  </a:cubicBezTo>
                  <a:cubicBezTo>
                    <a:pt x="478" y="235"/>
                    <a:pt x="478" y="235"/>
                    <a:pt x="478" y="235"/>
                  </a:cubicBezTo>
                  <a:cubicBezTo>
                    <a:pt x="461" y="223"/>
                    <a:pt x="444" y="212"/>
                    <a:pt x="425" y="204"/>
                  </a:cubicBezTo>
                  <a:cubicBezTo>
                    <a:pt x="378" y="183"/>
                    <a:pt x="333" y="179"/>
                    <a:pt x="316" y="207"/>
                  </a:cubicBezTo>
                  <a:cubicBezTo>
                    <a:pt x="303" y="228"/>
                    <a:pt x="296" y="254"/>
                    <a:pt x="294" y="284"/>
                  </a:cubicBezTo>
                  <a:cubicBezTo>
                    <a:pt x="294" y="285"/>
                    <a:pt x="294" y="287"/>
                    <a:pt x="294" y="289"/>
                  </a:cubicBezTo>
                  <a:cubicBezTo>
                    <a:pt x="290" y="370"/>
                    <a:pt x="303" y="542"/>
                    <a:pt x="362" y="506"/>
                  </a:cubicBezTo>
                  <a:cubicBezTo>
                    <a:pt x="364" y="504"/>
                    <a:pt x="365" y="503"/>
                    <a:pt x="367" y="502"/>
                  </a:cubicBezTo>
                  <a:cubicBezTo>
                    <a:pt x="388" y="485"/>
                    <a:pt x="423" y="469"/>
                    <a:pt x="477" y="478"/>
                  </a:cubicBezTo>
                  <a:cubicBezTo>
                    <a:pt x="478" y="478"/>
                    <a:pt x="478" y="478"/>
                    <a:pt x="478" y="478"/>
                  </a:cubicBezTo>
                  <a:cubicBezTo>
                    <a:pt x="478" y="512"/>
                    <a:pt x="478" y="512"/>
                    <a:pt x="478" y="512"/>
                  </a:cubicBezTo>
                  <a:cubicBezTo>
                    <a:pt x="432" y="512"/>
                    <a:pt x="384" y="529"/>
                    <a:pt x="382" y="561"/>
                  </a:cubicBezTo>
                  <a:cubicBezTo>
                    <a:pt x="380" y="588"/>
                    <a:pt x="400" y="615"/>
                    <a:pt x="438" y="628"/>
                  </a:cubicBezTo>
                  <a:cubicBezTo>
                    <a:pt x="454" y="634"/>
                    <a:pt x="464" y="613"/>
                    <a:pt x="478" y="613"/>
                  </a:cubicBezTo>
                  <a:cubicBezTo>
                    <a:pt x="478" y="709"/>
                    <a:pt x="478" y="709"/>
                    <a:pt x="478" y="709"/>
                  </a:cubicBezTo>
                  <a:cubicBezTo>
                    <a:pt x="477" y="709"/>
                    <a:pt x="475" y="709"/>
                    <a:pt x="472" y="709"/>
                  </a:cubicBezTo>
                  <a:cubicBezTo>
                    <a:pt x="444" y="709"/>
                    <a:pt x="405" y="692"/>
                    <a:pt x="370" y="665"/>
                  </a:cubicBezTo>
                  <a:cubicBezTo>
                    <a:pt x="357" y="704"/>
                    <a:pt x="334" y="737"/>
                    <a:pt x="298" y="751"/>
                  </a:cubicBezTo>
                  <a:cubicBezTo>
                    <a:pt x="358" y="841"/>
                    <a:pt x="407" y="878"/>
                    <a:pt x="478" y="901"/>
                  </a:cubicBezTo>
                  <a:cubicBezTo>
                    <a:pt x="478" y="901"/>
                    <a:pt x="478" y="901"/>
                    <a:pt x="478" y="901"/>
                  </a:cubicBezTo>
                  <a:cubicBezTo>
                    <a:pt x="478" y="916"/>
                    <a:pt x="478" y="916"/>
                    <a:pt x="478" y="916"/>
                  </a:cubicBezTo>
                  <a:cubicBezTo>
                    <a:pt x="471" y="916"/>
                    <a:pt x="466" y="923"/>
                    <a:pt x="466" y="930"/>
                  </a:cubicBezTo>
                  <a:cubicBezTo>
                    <a:pt x="466" y="938"/>
                    <a:pt x="471" y="944"/>
                    <a:pt x="478" y="945"/>
                  </a:cubicBezTo>
                  <a:cubicBezTo>
                    <a:pt x="478" y="955"/>
                    <a:pt x="478" y="955"/>
                    <a:pt x="478" y="955"/>
                  </a:cubicBezTo>
                  <a:cubicBezTo>
                    <a:pt x="471" y="956"/>
                    <a:pt x="466" y="962"/>
                    <a:pt x="466" y="969"/>
                  </a:cubicBezTo>
                  <a:cubicBezTo>
                    <a:pt x="466" y="977"/>
                    <a:pt x="471" y="983"/>
                    <a:pt x="478" y="984"/>
                  </a:cubicBezTo>
                  <a:cubicBezTo>
                    <a:pt x="478" y="1020"/>
                    <a:pt x="478" y="1020"/>
                    <a:pt x="478" y="1020"/>
                  </a:cubicBezTo>
                  <a:cubicBezTo>
                    <a:pt x="253" y="1020"/>
                    <a:pt x="253" y="1020"/>
                    <a:pt x="253" y="1020"/>
                  </a:cubicBezTo>
                  <a:cubicBezTo>
                    <a:pt x="253" y="730"/>
                    <a:pt x="253" y="730"/>
                    <a:pt x="253" y="730"/>
                  </a:cubicBezTo>
                  <a:cubicBezTo>
                    <a:pt x="260" y="728"/>
                    <a:pt x="266" y="726"/>
                    <a:pt x="272" y="723"/>
                  </a:cubicBezTo>
                  <a:cubicBezTo>
                    <a:pt x="317" y="704"/>
                    <a:pt x="336" y="675"/>
                    <a:pt x="342" y="640"/>
                  </a:cubicBezTo>
                  <a:cubicBezTo>
                    <a:pt x="322" y="619"/>
                    <a:pt x="304" y="595"/>
                    <a:pt x="293" y="569"/>
                  </a:cubicBezTo>
                  <a:cubicBezTo>
                    <a:pt x="282" y="554"/>
                    <a:pt x="273" y="537"/>
                    <a:pt x="265" y="519"/>
                  </a:cubicBezTo>
                  <a:cubicBezTo>
                    <a:pt x="261" y="517"/>
                    <a:pt x="257" y="516"/>
                    <a:pt x="253" y="513"/>
                  </a:cubicBezTo>
                  <a:cubicBezTo>
                    <a:pt x="253" y="477"/>
                    <a:pt x="253" y="477"/>
                    <a:pt x="253" y="477"/>
                  </a:cubicBezTo>
                  <a:cubicBezTo>
                    <a:pt x="260" y="485"/>
                    <a:pt x="269" y="491"/>
                    <a:pt x="278" y="494"/>
                  </a:cubicBezTo>
                  <a:cubicBezTo>
                    <a:pt x="283" y="431"/>
                    <a:pt x="283" y="374"/>
                    <a:pt x="276" y="341"/>
                  </a:cubicBezTo>
                  <a:cubicBezTo>
                    <a:pt x="271" y="317"/>
                    <a:pt x="262" y="308"/>
                    <a:pt x="253" y="310"/>
                  </a:cubicBezTo>
                  <a:lnTo>
                    <a:pt x="253" y="143"/>
                  </a:lnTo>
                  <a:close/>
                  <a:moveTo>
                    <a:pt x="214" y="313"/>
                  </a:moveTo>
                  <a:cubicBezTo>
                    <a:pt x="214" y="313"/>
                    <a:pt x="214" y="313"/>
                    <a:pt x="214" y="313"/>
                  </a:cubicBezTo>
                  <a:cubicBezTo>
                    <a:pt x="218" y="258"/>
                    <a:pt x="229" y="195"/>
                    <a:pt x="253" y="143"/>
                  </a:cubicBezTo>
                  <a:cubicBezTo>
                    <a:pt x="253" y="310"/>
                    <a:pt x="253" y="310"/>
                    <a:pt x="253" y="310"/>
                  </a:cubicBezTo>
                  <a:cubicBezTo>
                    <a:pt x="246" y="312"/>
                    <a:pt x="238" y="323"/>
                    <a:pt x="233" y="339"/>
                  </a:cubicBezTo>
                  <a:cubicBezTo>
                    <a:pt x="217" y="383"/>
                    <a:pt x="226" y="445"/>
                    <a:pt x="253" y="477"/>
                  </a:cubicBezTo>
                  <a:cubicBezTo>
                    <a:pt x="253" y="513"/>
                    <a:pt x="253" y="513"/>
                    <a:pt x="253" y="513"/>
                  </a:cubicBezTo>
                  <a:cubicBezTo>
                    <a:pt x="243" y="508"/>
                    <a:pt x="235" y="500"/>
                    <a:pt x="227" y="490"/>
                  </a:cubicBezTo>
                  <a:cubicBezTo>
                    <a:pt x="214" y="473"/>
                    <a:pt x="206" y="452"/>
                    <a:pt x="201" y="428"/>
                  </a:cubicBezTo>
                  <a:cubicBezTo>
                    <a:pt x="196" y="406"/>
                    <a:pt x="195" y="381"/>
                    <a:pt x="199" y="359"/>
                  </a:cubicBezTo>
                  <a:cubicBezTo>
                    <a:pt x="202" y="342"/>
                    <a:pt x="206" y="326"/>
                    <a:pt x="214" y="313"/>
                  </a:cubicBezTo>
                  <a:moveTo>
                    <a:pt x="253" y="1020"/>
                  </a:moveTo>
                  <a:cubicBezTo>
                    <a:pt x="35" y="1020"/>
                    <a:pt x="35" y="1020"/>
                    <a:pt x="35" y="1020"/>
                  </a:cubicBezTo>
                  <a:cubicBezTo>
                    <a:pt x="16" y="988"/>
                    <a:pt x="4" y="956"/>
                    <a:pt x="3" y="925"/>
                  </a:cubicBezTo>
                  <a:cubicBezTo>
                    <a:pt x="0" y="791"/>
                    <a:pt x="142" y="772"/>
                    <a:pt x="253" y="730"/>
                  </a:cubicBezTo>
                  <a:lnTo>
                    <a:pt x="253" y="1020"/>
                  </a:lnTo>
                  <a:close/>
                </a:path>
              </a:pathLst>
            </a:custGeom>
            <a:solidFill>
              <a:schemeClr val="bg1">
                <a:lumMod val="75000"/>
              </a:schemeClr>
            </a:solidFill>
            <a:ln>
              <a:noFill/>
            </a:ln>
          </p:spPr>
          <p:txBody>
            <a:bodyPr lIns="162560" tIns="81280" rIns="162560" bIns="81280"/>
            <a:lstStyle/>
            <a:p>
              <a:pPr eaLnBrk="1" fontAlgn="auto" hangingPunct="1">
                <a:spcBef>
                  <a:spcPts val="0"/>
                </a:spcBef>
                <a:spcAft>
                  <a:spcPts val="0"/>
                </a:spcAft>
                <a:defRPr/>
              </a:pPr>
              <a:endParaRPr lang="id-ID" sz="3200" dirty="0">
                <a:latin typeface="Roboto Thin" charset="0"/>
                <a:ea typeface="+mn-ea"/>
              </a:endParaRPr>
            </a:p>
          </p:txBody>
        </p:sp>
        <p:sp>
          <p:nvSpPr>
            <p:cNvPr id="12" name="Freeform 26"/>
            <p:cNvSpPr>
              <a:spLocks noEditPoints="1"/>
            </p:cNvSpPr>
            <p:nvPr/>
          </p:nvSpPr>
          <p:spPr bwMode="auto">
            <a:xfrm flipH="1">
              <a:off x="4933099" y="4148043"/>
              <a:ext cx="953667" cy="1117070"/>
            </a:xfrm>
            <a:custGeom>
              <a:avLst/>
              <a:gdLst>
                <a:gd name="T0" fmla="*/ 565 w 631"/>
                <a:gd name="T1" fmla="*/ 585 h 741"/>
                <a:gd name="T2" fmla="*/ 545 w 631"/>
                <a:gd name="T3" fmla="*/ 531 h 741"/>
                <a:gd name="T4" fmla="*/ 567 w 631"/>
                <a:gd name="T5" fmla="*/ 470 h 741"/>
                <a:gd name="T6" fmla="*/ 568 w 631"/>
                <a:gd name="T7" fmla="*/ 407 h 741"/>
                <a:gd name="T8" fmla="*/ 568 w 631"/>
                <a:gd name="T9" fmla="*/ 345 h 741"/>
                <a:gd name="T10" fmla="*/ 535 w 631"/>
                <a:gd name="T11" fmla="*/ 208 h 741"/>
                <a:gd name="T12" fmla="*/ 476 w 631"/>
                <a:gd name="T13" fmla="*/ 107 h 741"/>
                <a:gd name="T14" fmla="*/ 270 w 631"/>
                <a:gd name="T15" fmla="*/ 60 h 741"/>
                <a:gd name="T16" fmla="*/ 146 w 631"/>
                <a:gd name="T17" fmla="*/ 128 h 741"/>
                <a:gd name="T18" fmla="*/ 102 w 631"/>
                <a:gd name="T19" fmla="*/ 207 h 741"/>
                <a:gd name="T20" fmla="*/ 63 w 631"/>
                <a:gd name="T21" fmla="*/ 310 h 741"/>
                <a:gd name="T22" fmla="*/ 64 w 631"/>
                <a:gd name="T23" fmla="*/ 390 h 741"/>
                <a:gd name="T24" fmla="*/ 69 w 631"/>
                <a:gd name="T25" fmla="*/ 482 h 741"/>
                <a:gd name="T26" fmla="*/ 83 w 631"/>
                <a:gd name="T27" fmla="*/ 539 h 741"/>
                <a:gd name="T28" fmla="*/ 67 w 631"/>
                <a:gd name="T29" fmla="*/ 585 h 741"/>
                <a:gd name="T30" fmla="*/ 2 w 631"/>
                <a:gd name="T31" fmla="*/ 678 h 741"/>
                <a:gd name="T32" fmla="*/ 23 w 631"/>
                <a:gd name="T33" fmla="*/ 741 h 741"/>
                <a:gd name="T34" fmla="*/ 609 w 631"/>
                <a:gd name="T35" fmla="*/ 741 h 741"/>
                <a:gd name="T36" fmla="*/ 630 w 631"/>
                <a:gd name="T37" fmla="*/ 678 h 741"/>
                <a:gd name="T38" fmla="*/ 565 w 631"/>
                <a:gd name="T39" fmla="*/ 585 h 741"/>
                <a:gd name="T40" fmla="*/ 454 w 631"/>
                <a:gd name="T41" fmla="*/ 282 h 741"/>
                <a:gd name="T42" fmla="*/ 452 w 631"/>
                <a:gd name="T43" fmla="*/ 281 h 741"/>
                <a:gd name="T44" fmla="*/ 482 w 631"/>
                <a:gd name="T45" fmla="*/ 305 h 741"/>
                <a:gd name="T46" fmla="*/ 470 w 631"/>
                <a:gd name="T47" fmla="*/ 374 h 741"/>
                <a:gd name="T48" fmla="*/ 460 w 631"/>
                <a:gd name="T49" fmla="*/ 373 h 741"/>
                <a:gd name="T50" fmla="*/ 454 w 631"/>
                <a:gd name="T51" fmla="*/ 282 h 741"/>
                <a:gd name="T52" fmla="*/ 150 w 631"/>
                <a:gd name="T53" fmla="*/ 302 h 741"/>
                <a:gd name="T54" fmla="*/ 184 w 631"/>
                <a:gd name="T55" fmla="*/ 292 h 741"/>
                <a:gd name="T56" fmla="*/ 194 w 631"/>
                <a:gd name="T57" fmla="*/ 284 h 741"/>
                <a:gd name="T58" fmla="*/ 211 w 631"/>
                <a:gd name="T59" fmla="*/ 198 h 741"/>
                <a:gd name="T60" fmla="*/ 213 w 631"/>
                <a:gd name="T61" fmla="*/ 195 h 741"/>
                <a:gd name="T62" fmla="*/ 316 w 631"/>
                <a:gd name="T63" fmla="*/ 252 h 741"/>
                <a:gd name="T64" fmla="*/ 329 w 631"/>
                <a:gd name="T65" fmla="*/ 253 h 741"/>
                <a:gd name="T66" fmla="*/ 394 w 631"/>
                <a:gd name="T67" fmla="*/ 315 h 741"/>
                <a:gd name="T68" fmla="*/ 410 w 631"/>
                <a:gd name="T69" fmla="*/ 360 h 741"/>
                <a:gd name="T70" fmla="*/ 435 w 631"/>
                <a:gd name="T71" fmla="*/ 412 h 741"/>
                <a:gd name="T72" fmla="*/ 316 w 631"/>
                <a:gd name="T73" fmla="*/ 493 h 741"/>
                <a:gd name="T74" fmla="*/ 316 w 631"/>
                <a:gd name="T75" fmla="*/ 493 h 741"/>
                <a:gd name="T76" fmla="*/ 188 w 631"/>
                <a:gd name="T77" fmla="*/ 394 h 741"/>
                <a:gd name="T78" fmla="*/ 150 w 631"/>
                <a:gd name="T79" fmla="*/ 302 h 741"/>
                <a:gd name="T80" fmla="*/ 114 w 631"/>
                <a:gd name="T81" fmla="*/ 589 h 741"/>
                <a:gd name="T82" fmla="*/ 200 w 631"/>
                <a:gd name="T83" fmla="*/ 563 h 741"/>
                <a:gd name="T84" fmla="*/ 240 w 631"/>
                <a:gd name="T85" fmla="*/ 493 h 741"/>
                <a:gd name="T86" fmla="*/ 316 w 631"/>
                <a:gd name="T87" fmla="*/ 515 h 741"/>
                <a:gd name="T88" fmla="*/ 316 w 631"/>
                <a:gd name="T89" fmla="*/ 515 h 741"/>
                <a:gd name="T90" fmla="*/ 391 w 631"/>
                <a:gd name="T91" fmla="*/ 493 h 741"/>
                <a:gd name="T92" fmla="*/ 431 w 631"/>
                <a:gd name="T93" fmla="*/ 563 h 741"/>
                <a:gd name="T94" fmla="*/ 519 w 631"/>
                <a:gd name="T95" fmla="*/ 590 h 741"/>
                <a:gd name="T96" fmla="*/ 316 w 631"/>
                <a:gd name="T97" fmla="*/ 661 h 741"/>
                <a:gd name="T98" fmla="*/ 114 w 631"/>
                <a:gd name="T99" fmla="*/ 589 h 741"/>
                <a:gd name="T100" fmla="*/ 318 w 631"/>
                <a:gd name="T101" fmla="*/ 722 h 741"/>
                <a:gd name="T102" fmla="*/ 316 w 631"/>
                <a:gd name="T103" fmla="*/ 722 h 741"/>
                <a:gd name="T104" fmla="*/ 46 w 631"/>
                <a:gd name="T105" fmla="*/ 621 h 741"/>
                <a:gd name="T106" fmla="*/ 67 w 631"/>
                <a:gd name="T107" fmla="*/ 606 h 741"/>
                <a:gd name="T108" fmla="*/ 316 w 631"/>
                <a:gd name="T109" fmla="*/ 697 h 741"/>
                <a:gd name="T110" fmla="*/ 318 w 631"/>
                <a:gd name="T111" fmla="*/ 697 h 741"/>
                <a:gd name="T112" fmla="*/ 564 w 631"/>
                <a:gd name="T113" fmla="*/ 608 h 741"/>
                <a:gd name="T114" fmla="*/ 585 w 631"/>
                <a:gd name="T115" fmla="*/ 624 h 741"/>
                <a:gd name="T116" fmla="*/ 318 w 631"/>
                <a:gd name="T117" fmla="*/ 72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31" h="741">
                  <a:moveTo>
                    <a:pt x="565" y="585"/>
                  </a:moveTo>
                  <a:cubicBezTo>
                    <a:pt x="577" y="562"/>
                    <a:pt x="566" y="543"/>
                    <a:pt x="545" y="531"/>
                  </a:cubicBezTo>
                  <a:cubicBezTo>
                    <a:pt x="517" y="515"/>
                    <a:pt x="536" y="486"/>
                    <a:pt x="567" y="470"/>
                  </a:cubicBezTo>
                  <a:cubicBezTo>
                    <a:pt x="597" y="454"/>
                    <a:pt x="607" y="426"/>
                    <a:pt x="568" y="407"/>
                  </a:cubicBezTo>
                  <a:cubicBezTo>
                    <a:pt x="530" y="387"/>
                    <a:pt x="532" y="381"/>
                    <a:pt x="568" y="345"/>
                  </a:cubicBezTo>
                  <a:cubicBezTo>
                    <a:pt x="604" y="308"/>
                    <a:pt x="586" y="222"/>
                    <a:pt x="535" y="208"/>
                  </a:cubicBezTo>
                  <a:cubicBezTo>
                    <a:pt x="484" y="194"/>
                    <a:pt x="497" y="166"/>
                    <a:pt x="476" y="107"/>
                  </a:cubicBezTo>
                  <a:cubicBezTo>
                    <a:pt x="456" y="51"/>
                    <a:pt x="319" y="0"/>
                    <a:pt x="270" y="60"/>
                  </a:cubicBezTo>
                  <a:cubicBezTo>
                    <a:pt x="236" y="23"/>
                    <a:pt x="161" y="73"/>
                    <a:pt x="146" y="128"/>
                  </a:cubicBezTo>
                  <a:cubicBezTo>
                    <a:pt x="131" y="184"/>
                    <a:pt x="142" y="199"/>
                    <a:pt x="102" y="207"/>
                  </a:cubicBezTo>
                  <a:cubicBezTo>
                    <a:pt x="62" y="215"/>
                    <a:pt x="37" y="273"/>
                    <a:pt x="63" y="310"/>
                  </a:cubicBezTo>
                  <a:cubicBezTo>
                    <a:pt x="89" y="346"/>
                    <a:pt x="101" y="363"/>
                    <a:pt x="64" y="390"/>
                  </a:cubicBezTo>
                  <a:cubicBezTo>
                    <a:pt x="27" y="417"/>
                    <a:pt x="34" y="465"/>
                    <a:pt x="69" y="482"/>
                  </a:cubicBezTo>
                  <a:cubicBezTo>
                    <a:pt x="104" y="498"/>
                    <a:pt x="111" y="523"/>
                    <a:pt x="83" y="539"/>
                  </a:cubicBezTo>
                  <a:cubicBezTo>
                    <a:pt x="63" y="551"/>
                    <a:pt x="53" y="568"/>
                    <a:pt x="67" y="585"/>
                  </a:cubicBezTo>
                  <a:cubicBezTo>
                    <a:pt x="29" y="603"/>
                    <a:pt x="0" y="629"/>
                    <a:pt x="2" y="678"/>
                  </a:cubicBezTo>
                  <a:cubicBezTo>
                    <a:pt x="2" y="699"/>
                    <a:pt x="10" y="720"/>
                    <a:pt x="23" y="741"/>
                  </a:cubicBezTo>
                  <a:cubicBezTo>
                    <a:pt x="609" y="741"/>
                    <a:pt x="609" y="741"/>
                    <a:pt x="609" y="741"/>
                  </a:cubicBezTo>
                  <a:cubicBezTo>
                    <a:pt x="621" y="720"/>
                    <a:pt x="629" y="699"/>
                    <a:pt x="630" y="678"/>
                  </a:cubicBezTo>
                  <a:cubicBezTo>
                    <a:pt x="631" y="629"/>
                    <a:pt x="603" y="603"/>
                    <a:pt x="565" y="585"/>
                  </a:cubicBezTo>
                  <a:close/>
                  <a:moveTo>
                    <a:pt x="454" y="282"/>
                  </a:moveTo>
                  <a:cubicBezTo>
                    <a:pt x="453" y="281"/>
                    <a:pt x="452" y="281"/>
                    <a:pt x="452" y="281"/>
                  </a:cubicBezTo>
                  <a:cubicBezTo>
                    <a:pt x="467" y="252"/>
                    <a:pt x="479" y="289"/>
                    <a:pt x="482" y="305"/>
                  </a:cubicBezTo>
                  <a:cubicBezTo>
                    <a:pt x="486" y="328"/>
                    <a:pt x="481" y="355"/>
                    <a:pt x="470" y="374"/>
                  </a:cubicBezTo>
                  <a:cubicBezTo>
                    <a:pt x="467" y="373"/>
                    <a:pt x="464" y="373"/>
                    <a:pt x="460" y="373"/>
                  </a:cubicBezTo>
                  <a:cubicBezTo>
                    <a:pt x="411" y="378"/>
                    <a:pt x="527" y="312"/>
                    <a:pt x="454" y="282"/>
                  </a:cubicBezTo>
                  <a:close/>
                  <a:moveTo>
                    <a:pt x="150" y="302"/>
                  </a:moveTo>
                  <a:cubicBezTo>
                    <a:pt x="156" y="273"/>
                    <a:pt x="172" y="265"/>
                    <a:pt x="184" y="292"/>
                  </a:cubicBezTo>
                  <a:cubicBezTo>
                    <a:pt x="194" y="314"/>
                    <a:pt x="196" y="325"/>
                    <a:pt x="194" y="284"/>
                  </a:cubicBezTo>
                  <a:cubicBezTo>
                    <a:pt x="193" y="256"/>
                    <a:pt x="199" y="226"/>
                    <a:pt x="211" y="198"/>
                  </a:cubicBezTo>
                  <a:cubicBezTo>
                    <a:pt x="212" y="197"/>
                    <a:pt x="212" y="196"/>
                    <a:pt x="213" y="195"/>
                  </a:cubicBezTo>
                  <a:cubicBezTo>
                    <a:pt x="232" y="223"/>
                    <a:pt x="270" y="249"/>
                    <a:pt x="316" y="252"/>
                  </a:cubicBezTo>
                  <a:cubicBezTo>
                    <a:pt x="321" y="252"/>
                    <a:pt x="325" y="253"/>
                    <a:pt x="329" y="253"/>
                  </a:cubicBezTo>
                  <a:cubicBezTo>
                    <a:pt x="417" y="251"/>
                    <a:pt x="322" y="306"/>
                    <a:pt x="394" y="315"/>
                  </a:cubicBezTo>
                  <a:cubicBezTo>
                    <a:pt x="446" y="322"/>
                    <a:pt x="436" y="331"/>
                    <a:pt x="410" y="360"/>
                  </a:cubicBezTo>
                  <a:cubicBezTo>
                    <a:pt x="392" y="380"/>
                    <a:pt x="397" y="406"/>
                    <a:pt x="435" y="412"/>
                  </a:cubicBezTo>
                  <a:cubicBezTo>
                    <a:pt x="410" y="459"/>
                    <a:pt x="370" y="493"/>
                    <a:pt x="316" y="493"/>
                  </a:cubicBezTo>
                  <a:cubicBezTo>
                    <a:pt x="316" y="493"/>
                    <a:pt x="316" y="493"/>
                    <a:pt x="316" y="493"/>
                  </a:cubicBezTo>
                  <a:cubicBezTo>
                    <a:pt x="256" y="493"/>
                    <a:pt x="212" y="451"/>
                    <a:pt x="188" y="394"/>
                  </a:cubicBezTo>
                  <a:cubicBezTo>
                    <a:pt x="157" y="389"/>
                    <a:pt x="143" y="339"/>
                    <a:pt x="150" y="302"/>
                  </a:cubicBezTo>
                  <a:close/>
                  <a:moveTo>
                    <a:pt x="114" y="589"/>
                  </a:moveTo>
                  <a:cubicBezTo>
                    <a:pt x="141" y="580"/>
                    <a:pt x="171" y="573"/>
                    <a:pt x="200" y="563"/>
                  </a:cubicBezTo>
                  <a:cubicBezTo>
                    <a:pt x="234" y="550"/>
                    <a:pt x="241" y="524"/>
                    <a:pt x="240" y="493"/>
                  </a:cubicBezTo>
                  <a:cubicBezTo>
                    <a:pt x="262" y="507"/>
                    <a:pt x="287" y="515"/>
                    <a:pt x="316" y="515"/>
                  </a:cubicBezTo>
                  <a:cubicBezTo>
                    <a:pt x="316" y="515"/>
                    <a:pt x="316" y="515"/>
                    <a:pt x="316" y="515"/>
                  </a:cubicBezTo>
                  <a:cubicBezTo>
                    <a:pt x="344" y="515"/>
                    <a:pt x="369" y="507"/>
                    <a:pt x="391" y="493"/>
                  </a:cubicBezTo>
                  <a:cubicBezTo>
                    <a:pt x="390" y="524"/>
                    <a:pt x="397" y="550"/>
                    <a:pt x="431" y="563"/>
                  </a:cubicBezTo>
                  <a:cubicBezTo>
                    <a:pt x="461" y="574"/>
                    <a:pt x="492" y="581"/>
                    <a:pt x="519" y="590"/>
                  </a:cubicBezTo>
                  <a:cubicBezTo>
                    <a:pt x="501" y="642"/>
                    <a:pt x="408" y="662"/>
                    <a:pt x="316" y="661"/>
                  </a:cubicBezTo>
                  <a:cubicBezTo>
                    <a:pt x="210" y="660"/>
                    <a:pt x="105" y="630"/>
                    <a:pt x="114" y="589"/>
                  </a:cubicBezTo>
                  <a:close/>
                  <a:moveTo>
                    <a:pt x="318" y="722"/>
                  </a:moveTo>
                  <a:cubicBezTo>
                    <a:pt x="316" y="722"/>
                    <a:pt x="316" y="722"/>
                    <a:pt x="316" y="722"/>
                  </a:cubicBezTo>
                  <a:cubicBezTo>
                    <a:pt x="184" y="722"/>
                    <a:pt x="70" y="685"/>
                    <a:pt x="46" y="621"/>
                  </a:cubicBezTo>
                  <a:cubicBezTo>
                    <a:pt x="52" y="616"/>
                    <a:pt x="59" y="611"/>
                    <a:pt x="67" y="606"/>
                  </a:cubicBezTo>
                  <a:cubicBezTo>
                    <a:pt x="78" y="664"/>
                    <a:pt x="187" y="697"/>
                    <a:pt x="316" y="697"/>
                  </a:cubicBezTo>
                  <a:cubicBezTo>
                    <a:pt x="318" y="697"/>
                    <a:pt x="318" y="697"/>
                    <a:pt x="318" y="697"/>
                  </a:cubicBezTo>
                  <a:cubicBezTo>
                    <a:pt x="448" y="697"/>
                    <a:pt x="551" y="665"/>
                    <a:pt x="564" y="608"/>
                  </a:cubicBezTo>
                  <a:cubicBezTo>
                    <a:pt x="572" y="613"/>
                    <a:pt x="578" y="618"/>
                    <a:pt x="585" y="624"/>
                  </a:cubicBezTo>
                  <a:cubicBezTo>
                    <a:pt x="559" y="687"/>
                    <a:pt x="451" y="722"/>
                    <a:pt x="318" y="722"/>
                  </a:cubicBezTo>
                  <a:close/>
                </a:path>
              </a:pathLst>
            </a:custGeom>
            <a:solidFill>
              <a:schemeClr val="bg1">
                <a:lumMod val="65000"/>
              </a:schemeClr>
            </a:solidFill>
            <a:ln>
              <a:noFill/>
            </a:ln>
          </p:spPr>
          <p:txBody>
            <a:bodyPr lIns="162560" tIns="81280" rIns="162560" bIns="81280"/>
            <a:lstStyle/>
            <a:p>
              <a:pPr eaLnBrk="1" fontAlgn="auto" hangingPunct="1">
                <a:spcBef>
                  <a:spcPts val="0"/>
                </a:spcBef>
                <a:spcAft>
                  <a:spcPts val="0"/>
                </a:spcAft>
                <a:defRPr/>
              </a:pPr>
              <a:endParaRPr lang="id-ID" sz="3200" dirty="0">
                <a:latin typeface="Roboto Thin" charset="0"/>
                <a:ea typeface="+mn-ea"/>
              </a:endParaRPr>
            </a:p>
          </p:txBody>
        </p:sp>
        <p:sp>
          <p:nvSpPr>
            <p:cNvPr id="13" name="Freeform 6"/>
            <p:cNvSpPr>
              <a:spLocks noEditPoints="1"/>
            </p:cNvSpPr>
            <p:nvPr/>
          </p:nvSpPr>
          <p:spPr bwMode="auto">
            <a:xfrm flipH="1">
              <a:off x="6227690" y="4148043"/>
              <a:ext cx="1053871" cy="1123980"/>
            </a:xfrm>
            <a:custGeom>
              <a:avLst/>
              <a:gdLst>
                <a:gd name="T0" fmla="*/ 743 w 957"/>
                <a:gd name="T1" fmla="*/ 313 h 1020"/>
                <a:gd name="T2" fmla="*/ 756 w 957"/>
                <a:gd name="T3" fmla="*/ 428 h 1020"/>
                <a:gd name="T4" fmla="*/ 704 w 957"/>
                <a:gd name="T5" fmla="*/ 513 h 1020"/>
                <a:gd name="T6" fmla="*/ 724 w 957"/>
                <a:gd name="T7" fmla="*/ 341 h 1020"/>
                <a:gd name="T8" fmla="*/ 704 w 957"/>
                <a:gd name="T9" fmla="*/ 152 h 1020"/>
                <a:gd name="T10" fmla="*/ 953 w 957"/>
                <a:gd name="T11" fmla="*/ 925 h 1020"/>
                <a:gd name="T12" fmla="*/ 704 w 957"/>
                <a:gd name="T13" fmla="*/ 1020 h 1020"/>
                <a:gd name="T14" fmla="*/ 478 w 957"/>
                <a:gd name="T15" fmla="*/ 16 h 1020"/>
                <a:gd name="T16" fmla="*/ 704 w 957"/>
                <a:gd name="T17" fmla="*/ 308 h 1020"/>
                <a:gd name="T18" fmla="*/ 679 w 957"/>
                <a:gd name="T19" fmla="*/ 494 h 1020"/>
                <a:gd name="T20" fmla="*/ 704 w 957"/>
                <a:gd name="T21" fmla="*/ 513 h 1020"/>
                <a:gd name="T22" fmla="*/ 665 w 957"/>
                <a:gd name="T23" fmla="*/ 566 h 1020"/>
                <a:gd name="T24" fmla="*/ 684 w 957"/>
                <a:gd name="T25" fmla="*/ 723 h 1020"/>
                <a:gd name="T26" fmla="*/ 704 w 957"/>
                <a:gd name="T27" fmla="*/ 1020 h 1020"/>
                <a:gd name="T28" fmla="*/ 478 w 957"/>
                <a:gd name="T29" fmla="*/ 984 h 1020"/>
                <a:gd name="T30" fmla="*/ 493 w 957"/>
                <a:gd name="T31" fmla="*/ 969 h 1020"/>
                <a:gd name="T32" fmla="*/ 478 w 957"/>
                <a:gd name="T33" fmla="*/ 955 h 1020"/>
                <a:gd name="T34" fmla="*/ 480 w 957"/>
                <a:gd name="T35" fmla="*/ 945 h 1020"/>
                <a:gd name="T36" fmla="*/ 480 w 957"/>
                <a:gd name="T37" fmla="*/ 916 h 1020"/>
                <a:gd name="T38" fmla="*/ 478 w 957"/>
                <a:gd name="T39" fmla="*/ 901 h 1020"/>
                <a:gd name="T40" fmla="*/ 589 w 957"/>
                <a:gd name="T41" fmla="*/ 663 h 1020"/>
                <a:gd name="T42" fmla="*/ 479 w 957"/>
                <a:gd name="T43" fmla="*/ 709 h 1020"/>
                <a:gd name="T44" fmla="*/ 478 w 957"/>
                <a:gd name="T45" fmla="*/ 613 h 1020"/>
                <a:gd name="T46" fmla="*/ 519 w 957"/>
                <a:gd name="T47" fmla="*/ 628 h 1020"/>
                <a:gd name="T48" fmla="*/ 478 w 957"/>
                <a:gd name="T49" fmla="*/ 512 h 1020"/>
                <a:gd name="T50" fmla="*/ 587 w 957"/>
                <a:gd name="T51" fmla="*/ 502 h 1020"/>
                <a:gd name="T52" fmla="*/ 664 w 957"/>
                <a:gd name="T53" fmla="*/ 319 h 1020"/>
                <a:gd name="T54" fmla="*/ 478 w 957"/>
                <a:gd name="T55" fmla="*/ 16 h 1020"/>
                <a:gd name="T56" fmla="*/ 395 w 957"/>
                <a:gd name="T57" fmla="*/ 35 h 1020"/>
                <a:gd name="T58" fmla="*/ 478 w 957"/>
                <a:gd name="T59" fmla="*/ 16 h 1020"/>
                <a:gd name="T60" fmla="*/ 425 w 957"/>
                <a:gd name="T61" fmla="*/ 204 h 1020"/>
                <a:gd name="T62" fmla="*/ 294 w 957"/>
                <a:gd name="T63" fmla="*/ 284 h 1020"/>
                <a:gd name="T64" fmla="*/ 362 w 957"/>
                <a:gd name="T65" fmla="*/ 506 h 1020"/>
                <a:gd name="T66" fmla="*/ 477 w 957"/>
                <a:gd name="T67" fmla="*/ 478 h 1020"/>
                <a:gd name="T68" fmla="*/ 478 w 957"/>
                <a:gd name="T69" fmla="*/ 512 h 1020"/>
                <a:gd name="T70" fmla="*/ 438 w 957"/>
                <a:gd name="T71" fmla="*/ 628 h 1020"/>
                <a:gd name="T72" fmla="*/ 478 w 957"/>
                <a:gd name="T73" fmla="*/ 709 h 1020"/>
                <a:gd name="T74" fmla="*/ 370 w 957"/>
                <a:gd name="T75" fmla="*/ 665 h 1020"/>
                <a:gd name="T76" fmla="*/ 478 w 957"/>
                <a:gd name="T77" fmla="*/ 901 h 1020"/>
                <a:gd name="T78" fmla="*/ 478 w 957"/>
                <a:gd name="T79" fmla="*/ 916 h 1020"/>
                <a:gd name="T80" fmla="*/ 478 w 957"/>
                <a:gd name="T81" fmla="*/ 945 h 1020"/>
                <a:gd name="T82" fmla="*/ 466 w 957"/>
                <a:gd name="T83" fmla="*/ 969 h 1020"/>
                <a:gd name="T84" fmla="*/ 478 w 957"/>
                <a:gd name="T85" fmla="*/ 1020 h 1020"/>
                <a:gd name="T86" fmla="*/ 253 w 957"/>
                <a:gd name="T87" fmla="*/ 730 h 1020"/>
                <a:gd name="T88" fmla="*/ 342 w 957"/>
                <a:gd name="T89" fmla="*/ 640 h 1020"/>
                <a:gd name="T90" fmla="*/ 265 w 957"/>
                <a:gd name="T91" fmla="*/ 519 h 1020"/>
                <a:gd name="T92" fmla="*/ 253 w 957"/>
                <a:gd name="T93" fmla="*/ 477 h 1020"/>
                <a:gd name="T94" fmla="*/ 276 w 957"/>
                <a:gd name="T95" fmla="*/ 341 h 1020"/>
                <a:gd name="T96" fmla="*/ 253 w 957"/>
                <a:gd name="T97" fmla="*/ 143 h 1020"/>
                <a:gd name="T98" fmla="*/ 214 w 957"/>
                <a:gd name="T99" fmla="*/ 313 h 1020"/>
                <a:gd name="T100" fmla="*/ 253 w 957"/>
                <a:gd name="T101" fmla="*/ 310 h 1020"/>
                <a:gd name="T102" fmla="*/ 253 w 957"/>
                <a:gd name="T103" fmla="*/ 477 h 1020"/>
                <a:gd name="T104" fmla="*/ 227 w 957"/>
                <a:gd name="T105" fmla="*/ 490 h 1020"/>
                <a:gd name="T106" fmla="*/ 199 w 957"/>
                <a:gd name="T107" fmla="*/ 359 h 1020"/>
                <a:gd name="T108" fmla="*/ 253 w 957"/>
                <a:gd name="T109" fmla="*/ 1020 h 1020"/>
                <a:gd name="T110" fmla="*/ 3 w 957"/>
                <a:gd name="T111" fmla="*/ 925 h 1020"/>
                <a:gd name="T112" fmla="*/ 253 w 957"/>
                <a:gd name="T113" fmla="*/ 102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57" h="1020">
                  <a:moveTo>
                    <a:pt x="704" y="152"/>
                  </a:moveTo>
                  <a:cubicBezTo>
                    <a:pt x="723" y="197"/>
                    <a:pt x="736" y="251"/>
                    <a:pt x="743" y="313"/>
                  </a:cubicBezTo>
                  <a:cubicBezTo>
                    <a:pt x="750" y="327"/>
                    <a:pt x="755" y="342"/>
                    <a:pt x="757" y="359"/>
                  </a:cubicBezTo>
                  <a:cubicBezTo>
                    <a:pt x="761" y="381"/>
                    <a:pt x="760" y="406"/>
                    <a:pt x="756" y="428"/>
                  </a:cubicBezTo>
                  <a:cubicBezTo>
                    <a:pt x="751" y="452"/>
                    <a:pt x="742" y="473"/>
                    <a:pt x="729" y="490"/>
                  </a:cubicBezTo>
                  <a:cubicBezTo>
                    <a:pt x="722" y="500"/>
                    <a:pt x="713" y="508"/>
                    <a:pt x="704" y="513"/>
                  </a:cubicBezTo>
                  <a:cubicBezTo>
                    <a:pt x="704" y="476"/>
                    <a:pt x="704" y="476"/>
                    <a:pt x="704" y="476"/>
                  </a:cubicBezTo>
                  <a:cubicBezTo>
                    <a:pt x="730" y="445"/>
                    <a:pt x="739" y="384"/>
                    <a:pt x="724" y="341"/>
                  </a:cubicBezTo>
                  <a:cubicBezTo>
                    <a:pt x="718" y="320"/>
                    <a:pt x="710" y="310"/>
                    <a:pt x="704" y="308"/>
                  </a:cubicBezTo>
                  <a:lnTo>
                    <a:pt x="704" y="152"/>
                  </a:lnTo>
                  <a:close/>
                  <a:moveTo>
                    <a:pt x="704" y="731"/>
                  </a:moveTo>
                  <a:cubicBezTo>
                    <a:pt x="815" y="772"/>
                    <a:pt x="957" y="791"/>
                    <a:pt x="953" y="925"/>
                  </a:cubicBezTo>
                  <a:cubicBezTo>
                    <a:pt x="952" y="956"/>
                    <a:pt x="940" y="988"/>
                    <a:pt x="921" y="1020"/>
                  </a:cubicBezTo>
                  <a:cubicBezTo>
                    <a:pt x="704" y="1020"/>
                    <a:pt x="704" y="1020"/>
                    <a:pt x="704" y="1020"/>
                  </a:cubicBezTo>
                  <a:lnTo>
                    <a:pt x="704" y="731"/>
                  </a:lnTo>
                  <a:close/>
                  <a:moveTo>
                    <a:pt x="478" y="16"/>
                  </a:moveTo>
                  <a:cubicBezTo>
                    <a:pt x="588" y="0"/>
                    <a:pt x="661" y="52"/>
                    <a:pt x="704" y="152"/>
                  </a:cubicBezTo>
                  <a:cubicBezTo>
                    <a:pt x="704" y="308"/>
                    <a:pt x="704" y="308"/>
                    <a:pt x="704" y="308"/>
                  </a:cubicBezTo>
                  <a:cubicBezTo>
                    <a:pt x="693" y="305"/>
                    <a:pt x="684" y="321"/>
                    <a:pt x="680" y="350"/>
                  </a:cubicBezTo>
                  <a:cubicBezTo>
                    <a:pt x="675" y="381"/>
                    <a:pt x="674" y="429"/>
                    <a:pt x="679" y="494"/>
                  </a:cubicBezTo>
                  <a:cubicBezTo>
                    <a:pt x="688" y="491"/>
                    <a:pt x="697" y="484"/>
                    <a:pt x="704" y="476"/>
                  </a:cubicBezTo>
                  <a:cubicBezTo>
                    <a:pt x="704" y="513"/>
                    <a:pt x="704" y="513"/>
                    <a:pt x="704" y="513"/>
                  </a:cubicBezTo>
                  <a:cubicBezTo>
                    <a:pt x="700" y="515"/>
                    <a:pt x="696" y="517"/>
                    <a:pt x="692" y="519"/>
                  </a:cubicBezTo>
                  <a:cubicBezTo>
                    <a:pt x="684" y="535"/>
                    <a:pt x="675" y="552"/>
                    <a:pt x="665" y="566"/>
                  </a:cubicBezTo>
                  <a:cubicBezTo>
                    <a:pt x="654" y="594"/>
                    <a:pt x="635" y="619"/>
                    <a:pt x="614" y="640"/>
                  </a:cubicBezTo>
                  <a:cubicBezTo>
                    <a:pt x="621" y="675"/>
                    <a:pt x="640" y="705"/>
                    <a:pt x="684" y="723"/>
                  </a:cubicBezTo>
                  <a:cubicBezTo>
                    <a:pt x="690" y="726"/>
                    <a:pt x="697" y="728"/>
                    <a:pt x="704" y="731"/>
                  </a:cubicBezTo>
                  <a:cubicBezTo>
                    <a:pt x="704" y="1020"/>
                    <a:pt x="704" y="1020"/>
                    <a:pt x="704" y="1020"/>
                  </a:cubicBezTo>
                  <a:cubicBezTo>
                    <a:pt x="478" y="1020"/>
                    <a:pt x="478" y="1020"/>
                    <a:pt x="478" y="1020"/>
                  </a:cubicBezTo>
                  <a:cubicBezTo>
                    <a:pt x="478" y="984"/>
                    <a:pt x="478" y="984"/>
                    <a:pt x="478" y="984"/>
                  </a:cubicBezTo>
                  <a:cubicBezTo>
                    <a:pt x="479" y="984"/>
                    <a:pt x="479" y="984"/>
                    <a:pt x="480" y="984"/>
                  </a:cubicBezTo>
                  <a:cubicBezTo>
                    <a:pt x="487" y="984"/>
                    <a:pt x="493" y="977"/>
                    <a:pt x="493" y="969"/>
                  </a:cubicBezTo>
                  <a:cubicBezTo>
                    <a:pt x="493" y="961"/>
                    <a:pt x="487" y="955"/>
                    <a:pt x="480" y="955"/>
                  </a:cubicBezTo>
                  <a:cubicBezTo>
                    <a:pt x="479" y="955"/>
                    <a:pt x="479" y="955"/>
                    <a:pt x="478" y="955"/>
                  </a:cubicBezTo>
                  <a:cubicBezTo>
                    <a:pt x="478" y="945"/>
                    <a:pt x="478" y="945"/>
                    <a:pt x="478" y="945"/>
                  </a:cubicBezTo>
                  <a:cubicBezTo>
                    <a:pt x="479" y="945"/>
                    <a:pt x="479" y="945"/>
                    <a:pt x="480" y="945"/>
                  </a:cubicBezTo>
                  <a:cubicBezTo>
                    <a:pt x="487" y="945"/>
                    <a:pt x="493" y="938"/>
                    <a:pt x="493" y="930"/>
                  </a:cubicBezTo>
                  <a:cubicBezTo>
                    <a:pt x="493" y="922"/>
                    <a:pt x="487" y="916"/>
                    <a:pt x="480" y="916"/>
                  </a:cubicBezTo>
                  <a:cubicBezTo>
                    <a:pt x="479" y="916"/>
                    <a:pt x="479" y="916"/>
                    <a:pt x="478" y="916"/>
                  </a:cubicBezTo>
                  <a:cubicBezTo>
                    <a:pt x="478" y="901"/>
                    <a:pt x="478" y="901"/>
                    <a:pt x="478" y="901"/>
                  </a:cubicBezTo>
                  <a:cubicBezTo>
                    <a:pt x="556" y="871"/>
                    <a:pt x="598" y="831"/>
                    <a:pt x="661" y="751"/>
                  </a:cubicBezTo>
                  <a:cubicBezTo>
                    <a:pt x="625" y="737"/>
                    <a:pt x="602" y="703"/>
                    <a:pt x="589" y="663"/>
                  </a:cubicBezTo>
                  <a:cubicBezTo>
                    <a:pt x="553" y="691"/>
                    <a:pt x="514" y="709"/>
                    <a:pt x="485" y="709"/>
                  </a:cubicBezTo>
                  <a:cubicBezTo>
                    <a:pt x="483" y="709"/>
                    <a:pt x="481" y="709"/>
                    <a:pt x="479" y="709"/>
                  </a:cubicBezTo>
                  <a:cubicBezTo>
                    <a:pt x="478" y="709"/>
                    <a:pt x="478" y="709"/>
                    <a:pt x="478" y="709"/>
                  </a:cubicBezTo>
                  <a:cubicBezTo>
                    <a:pt x="478" y="613"/>
                    <a:pt x="478" y="613"/>
                    <a:pt x="478" y="613"/>
                  </a:cubicBezTo>
                  <a:cubicBezTo>
                    <a:pt x="479" y="613"/>
                    <a:pt x="479" y="613"/>
                    <a:pt x="479" y="613"/>
                  </a:cubicBezTo>
                  <a:cubicBezTo>
                    <a:pt x="493" y="613"/>
                    <a:pt x="503" y="634"/>
                    <a:pt x="519" y="628"/>
                  </a:cubicBezTo>
                  <a:cubicBezTo>
                    <a:pt x="555" y="615"/>
                    <a:pt x="571" y="591"/>
                    <a:pt x="571" y="565"/>
                  </a:cubicBezTo>
                  <a:cubicBezTo>
                    <a:pt x="571" y="529"/>
                    <a:pt x="525" y="512"/>
                    <a:pt x="478" y="512"/>
                  </a:cubicBezTo>
                  <a:cubicBezTo>
                    <a:pt x="478" y="478"/>
                    <a:pt x="478" y="478"/>
                    <a:pt x="478" y="478"/>
                  </a:cubicBezTo>
                  <a:cubicBezTo>
                    <a:pt x="531" y="470"/>
                    <a:pt x="566" y="485"/>
                    <a:pt x="587" y="502"/>
                  </a:cubicBezTo>
                  <a:cubicBezTo>
                    <a:pt x="588" y="503"/>
                    <a:pt x="590" y="504"/>
                    <a:pt x="591" y="506"/>
                  </a:cubicBezTo>
                  <a:cubicBezTo>
                    <a:pt x="644" y="538"/>
                    <a:pt x="663" y="405"/>
                    <a:pt x="664" y="319"/>
                  </a:cubicBezTo>
                  <a:cubicBezTo>
                    <a:pt x="580" y="314"/>
                    <a:pt x="531" y="271"/>
                    <a:pt x="478" y="235"/>
                  </a:cubicBezTo>
                  <a:lnTo>
                    <a:pt x="478" y="16"/>
                  </a:lnTo>
                  <a:close/>
                  <a:moveTo>
                    <a:pt x="253" y="143"/>
                  </a:moveTo>
                  <a:cubicBezTo>
                    <a:pt x="281" y="83"/>
                    <a:pt x="325" y="38"/>
                    <a:pt x="395" y="35"/>
                  </a:cubicBezTo>
                  <a:cubicBezTo>
                    <a:pt x="408" y="31"/>
                    <a:pt x="422" y="27"/>
                    <a:pt x="437" y="25"/>
                  </a:cubicBezTo>
                  <a:cubicBezTo>
                    <a:pt x="451" y="21"/>
                    <a:pt x="465" y="18"/>
                    <a:pt x="478" y="16"/>
                  </a:cubicBezTo>
                  <a:cubicBezTo>
                    <a:pt x="478" y="235"/>
                    <a:pt x="478" y="235"/>
                    <a:pt x="478" y="235"/>
                  </a:cubicBezTo>
                  <a:cubicBezTo>
                    <a:pt x="461" y="223"/>
                    <a:pt x="444" y="212"/>
                    <a:pt x="425" y="204"/>
                  </a:cubicBezTo>
                  <a:cubicBezTo>
                    <a:pt x="378" y="183"/>
                    <a:pt x="333" y="179"/>
                    <a:pt x="316" y="207"/>
                  </a:cubicBezTo>
                  <a:cubicBezTo>
                    <a:pt x="303" y="228"/>
                    <a:pt x="296" y="254"/>
                    <a:pt x="294" y="284"/>
                  </a:cubicBezTo>
                  <a:cubicBezTo>
                    <a:pt x="294" y="285"/>
                    <a:pt x="294" y="287"/>
                    <a:pt x="294" y="289"/>
                  </a:cubicBezTo>
                  <a:cubicBezTo>
                    <a:pt x="290" y="370"/>
                    <a:pt x="303" y="542"/>
                    <a:pt x="362" y="506"/>
                  </a:cubicBezTo>
                  <a:cubicBezTo>
                    <a:pt x="364" y="504"/>
                    <a:pt x="365" y="503"/>
                    <a:pt x="367" y="502"/>
                  </a:cubicBezTo>
                  <a:cubicBezTo>
                    <a:pt x="388" y="485"/>
                    <a:pt x="423" y="469"/>
                    <a:pt x="477" y="478"/>
                  </a:cubicBezTo>
                  <a:cubicBezTo>
                    <a:pt x="478" y="478"/>
                    <a:pt x="478" y="478"/>
                    <a:pt x="478" y="478"/>
                  </a:cubicBezTo>
                  <a:cubicBezTo>
                    <a:pt x="478" y="512"/>
                    <a:pt x="478" y="512"/>
                    <a:pt x="478" y="512"/>
                  </a:cubicBezTo>
                  <a:cubicBezTo>
                    <a:pt x="432" y="512"/>
                    <a:pt x="384" y="529"/>
                    <a:pt x="382" y="561"/>
                  </a:cubicBezTo>
                  <a:cubicBezTo>
                    <a:pt x="380" y="588"/>
                    <a:pt x="400" y="615"/>
                    <a:pt x="438" y="628"/>
                  </a:cubicBezTo>
                  <a:cubicBezTo>
                    <a:pt x="454" y="634"/>
                    <a:pt x="464" y="613"/>
                    <a:pt x="478" y="613"/>
                  </a:cubicBezTo>
                  <a:cubicBezTo>
                    <a:pt x="478" y="709"/>
                    <a:pt x="478" y="709"/>
                    <a:pt x="478" y="709"/>
                  </a:cubicBezTo>
                  <a:cubicBezTo>
                    <a:pt x="477" y="709"/>
                    <a:pt x="475" y="709"/>
                    <a:pt x="472" y="709"/>
                  </a:cubicBezTo>
                  <a:cubicBezTo>
                    <a:pt x="444" y="709"/>
                    <a:pt x="405" y="692"/>
                    <a:pt x="370" y="665"/>
                  </a:cubicBezTo>
                  <a:cubicBezTo>
                    <a:pt x="357" y="704"/>
                    <a:pt x="334" y="737"/>
                    <a:pt x="298" y="751"/>
                  </a:cubicBezTo>
                  <a:cubicBezTo>
                    <a:pt x="358" y="841"/>
                    <a:pt x="407" y="878"/>
                    <a:pt x="478" y="901"/>
                  </a:cubicBezTo>
                  <a:cubicBezTo>
                    <a:pt x="478" y="901"/>
                    <a:pt x="478" y="901"/>
                    <a:pt x="478" y="901"/>
                  </a:cubicBezTo>
                  <a:cubicBezTo>
                    <a:pt x="478" y="916"/>
                    <a:pt x="478" y="916"/>
                    <a:pt x="478" y="916"/>
                  </a:cubicBezTo>
                  <a:cubicBezTo>
                    <a:pt x="471" y="916"/>
                    <a:pt x="466" y="923"/>
                    <a:pt x="466" y="930"/>
                  </a:cubicBezTo>
                  <a:cubicBezTo>
                    <a:pt x="466" y="938"/>
                    <a:pt x="471" y="944"/>
                    <a:pt x="478" y="945"/>
                  </a:cubicBezTo>
                  <a:cubicBezTo>
                    <a:pt x="478" y="955"/>
                    <a:pt x="478" y="955"/>
                    <a:pt x="478" y="955"/>
                  </a:cubicBezTo>
                  <a:cubicBezTo>
                    <a:pt x="471" y="956"/>
                    <a:pt x="466" y="962"/>
                    <a:pt x="466" y="969"/>
                  </a:cubicBezTo>
                  <a:cubicBezTo>
                    <a:pt x="466" y="977"/>
                    <a:pt x="471" y="983"/>
                    <a:pt x="478" y="984"/>
                  </a:cubicBezTo>
                  <a:cubicBezTo>
                    <a:pt x="478" y="1020"/>
                    <a:pt x="478" y="1020"/>
                    <a:pt x="478" y="1020"/>
                  </a:cubicBezTo>
                  <a:cubicBezTo>
                    <a:pt x="253" y="1020"/>
                    <a:pt x="253" y="1020"/>
                    <a:pt x="253" y="1020"/>
                  </a:cubicBezTo>
                  <a:cubicBezTo>
                    <a:pt x="253" y="730"/>
                    <a:pt x="253" y="730"/>
                    <a:pt x="253" y="730"/>
                  </a:cubicBezTo>
                  <a:cubicBezTo>
                    <a:pt x="260" y="728"/>
                    <a:pt x="266" y="726"/>
                    <a:pt x="272" y="723"/>
                  </a:cubicBezTo>
                  <a:cubicBezTo>
                    <a:pt x="317" y="704"/>
                    <a:pt x="336" y="675"/>
                    <a:pt x="342" y="640"/>
                  </a:cubicBezTo>
                  <a:cubicBezTo>
                    <a:pt x="322" y="619"/>
                    <a:pt x="304" y="595"/>
                    <a:pt x="293" y="569"/>
                  </a:cubicBezTo>
                  <a:cubicBezTo>
                    <a:pt x="282" y="554"/>
                    <a:pt x="273" y="537"/>
                    <a:pt x="265" y="519"/>
                  </a:cubicBezTo>
                  <a:cubicBezTo>
                    <a:pt x="261" y="517"/>
                    <a:pt x="257" y="516"/>
                    <a:pt x="253" y="513"/>
                  </a:cubicBezTo>
                  <a:cubicBezTo>
                    <a:pt x="253" y="477"/>
                    <a:pt x="253" y="477"/>
                    <a:pt x="253" y="477"/>
                  </a:cubicBezTo>
                  <a:cubicBezTo>
                    <a:pt x="260" y="485"/>
                    <a:pt x="269" y="491"/>
                    <a:pt x="278" y="494"/>
                  </a:cubicBezTo>
                  <a:cubicBezTo>
                    <a:pt x="283" y="431"/>
                    <a:pt x="283" y="374"/>
                    <a:pt x="276" y="341"/>
                  </a:cubicBezTo>
                  <a:cubicBezTo>
                    <a:pt x="271" y="317"/>
                    <a:pt x="262" y="308"/>
                    <a:pt x="253" y="310"/>
                  </a:cubicBezTo>
                  <a:lnTo>
                    <a:pt x="253" y="143"/>
                  </a:lnTo>
                  <a:close/>
                  <a:moveTo>
                    <a:pt x="214" y="313"/>
                  </a:moveTo>
                  <a:cubicBezTo>
                    <a:pt x="214" y="313"/>
                    <a:pt x="214" y="313"/>
                    <a:pt x="214" y="313"/>
                  </a:cubicBezTo>
                  <a:cubicBezTo>
                    <a:pt x="218" y="258"/>
                    <a:pt x="229" y="195"/>
                    <a:pt x="253" y="143"/>
                  </a:cubicBezTo>
                  <a:cubicBezTo>
                    <a:pt x="253" y="310"/>
                    <a:pt x="253" y="310"/>
                    <a:pt x="253" y="310"/>
                  </a:cubicBezTo>
                  <a:cubicBezTo>
                    <a:pt x="246" y="312"/>
                    <a:pt x="238" y="323"/>
                    <a:pt x="233" y="339"/>
                  </a:cubicBezTo>
                  <a:cubicBezTo>
                    <a:pt x="217" y="383"/>
                    <a:pt x="226" y="445"/>
                    <a:pt x="253" y="477"/>
                  </a:cubicBezTo>
                  <a:cubicBezTo>
                    <a:pt x="253" y="513"/>
                    <a:pt x="253" y="513"/>
                    <a:pt x="253" y="513"/>
                  </a:cubicBezTo>
                  <a:cubicBezTo>
                    <a:pt x="243" y="508"/>
                    <a:pt x="235" y="500"/>
                    <a:pt x="227" y="490"/>
                  </a:cubicBezTo>
                  <a:cubicBezTo>
                    <a:pt x="214" y="473"/>
                    <a:pt x="206" y="452"/>
                    <a:pt x="201" y="428"/>
                  </a:cubicBezTo>
                  <a:cubicBezTo>
                    <a:pt x="196" y="406"/>
                    <a:pt x="195" y="381"/>
                    <a:pt x="199" y="359"/>
                  </a:cubicBezTo>
                  <a:cubicBezTo>
                    <a:pt x="202" y="342"/>
                    <a:pt x="206" y="326"/>
                    <a:pt x="214" y="313"/>
                  </a:cubicBezTo>
                  <a:moveTo>
                    <a:pt x="253" y="1020"/>
                  </a:moveTo>
                  <a:cubicBezTo>
                    <a:pt x="35" y="1020"/>
                    <a:pt x="35" y="1020"/>
                    <a:pt x="35" y="1020"/>
                  </a:cubicBezTo>
                  <a:cubicBezTo>
                    <a:pt x="16" y="988"/>
                    <a:pt x="4" y="956"/>
                    <a:pt x="3" y="925"/>
                  </a:cubicBezTo>
                  <a:cubicBezTo>
                    <a:pt x="0" y="791"/>
                    <a:pt x="142" y="772"/>
                    <a:pt x="253" y="730"/>
                  </a:cubicBezTo>
                  <a:lnTo>
                    <a:pt x="253" y="1020"/>
                  </a:lnTo>
                  <a:close/>
                </a:path>
              </a:pathLst>
            </a:custGeom>
            <a:solidFill>
              <a:schemeClr val="bg1">
                <a:lumMod val="65000"/>
              </a:schemeClr>
            </a:solidFill>
            <a:ln>
              <a:noFill/>
            </a:ln>
          </p:spPr>
          <p:txBody>
            <a:bodyPr lIns="162560" tIns="81280" rIns="162560" bIns="81280"/>
            <a:lstStyle/>
            <a:p>
              <a:pPr eaLnBrk="1" fontAlgn="auto" hangingPunct="1">
                <a:spcBef>
                  <a:spcPts val="0"/>
                </a:spcBef>
                <a:spcAft>
                  <a:spcPts val="0"/>
                </a:spcAft>
                <a:defRPr/>
              </a:pPr>
              <a:endParaRPr lang="id-ID" sz="3200" dirty="0">
                <a:latin typeface="Roboto Thin" charset="0"/>
                <a:ea typeface="+mn-ea"/>
              </a:endParaRPr>
            </a:p>
          </p:txBody>
        </p:sp>
        <p:sp>
          <p:nvSpPr>
            <p:cNvPr id="16" name="Freeform 26"/>
            <p:cNvSpPr>
              <a:spLocks noEditPoints="1"/>
            </p:cNvSpPr>
            <p:nvPr/>
          </p:nvSpPr>
          <p:spPr bwMode="auto">
            <a:xfrm flipH="1">
              <a:off x="8912470" y="4148043"/>
              <a:ext cx="953667" cy="1117070"/>
            </a:xfrm>
            <a:custGeom>
              <a:avLst/>
              <a:gdLst>
                <a:gd name="T0" fmla="*/ 565 w 631"/>
                <a:gd name="T1" fmla="*/ 585 h 741"/>
                <a:gd name="T2" fmla="*/ 545 w 631"/>
                <a:gd name="T3" fmla="*/ 531 h 741"/>
                <a:gd name="T4" fmla="*/ 567 w 631"/>
                <a:gd name="T5" fmla="*/ 470 h 741"/>
                <a:gd name="T6" fmla="*/ 568 w 631"/>
                <a:gd name="T7" fmla="*/ 407 h 741"/>
                <a:gd name="T8" fmla="*/ 568 w 631"/>
                <a:gd name="T9" fmla="*/ 345 h 741"/>
                <a:gd name="T10" fmla="*/ 535 w 631"/>
                <a:gd name="T11" fmla="*/ 208 h 741"/>
                <a:gd name="T12" fmla="*/ 476 w 631"/>
                <a:gd name="T13" fmla="*/ 107 h 741"/>
                <a:gd name="T14" fmla="*/ 270 w 631"/>
                <a:gd name="T15" fmla="*/ 60 h 741"/>
                <a:gd name="T16" fmla="*/ 146 w 631"/>
                <a:gd name="T17" fmla="*/ 128 h 741"/>
                <a:gd name="T18" fmla="*/ 102 w 631"/>
                <a:gd name="T19" fmla="*/ 207 h 741"/>
                <a:gd name="T20" fmla="*/ 63 w 631"/>
                <a:gd name="T21" fmla="*/ 310 h 741"/>
                <a:gd name="T22" fmla="*/ 64 w 631"/>
                <a:gd name="T23" fmla="*/ 390 h 741"/>
                <a:gd name="T24" fmla="*/ 69 w 631"/>
                <a:gd name="T25" fmla="*/ 482 h 741"/>
                <a:gd name="T26" fmla="*/ 83 w 631"/>
                <a:gd name="T27" fmla="*/ 539 h 741"/>
                <a:gd name="T28" fmla="*/ 67 w 631"/>
                <a:gd name="T29" fmla="*/ 585 h 741"/>
                <a:gd name="T30" fmla="*/ 2 w 631"/>
                <a:gd name="T31" fmla="*/ 678 h 741"/>
                <a:gd name="T32" fmla="*/ 23 w 631"/>
                <a:gd name="T33" fmla="*/ 741 h 741"/>
                <a:gd name="T34" fmla="*/ 609 w 631"/>
                <a:gd name="T35" fmla="*/ 741 h 741"/>
                <a:gd name="T36" fmla="*/ 630 w 631"/>
                <a:gd name="T37" fmla="*/ 678 h 741"/>
                <a:gd name="T38" fmla="*/ 565 w 631"/>
                <a:gd name="T39" fmla="*/ 585 h 741"/>
                <a:gd name="T40" fmla="*/ 454 w 631"/>
                <a:gd name="T41" fmla="*/ 282 h 741"/>
                <a:gd name="T42" fmla="*/ 452 w 631"/>
                <a:gd name="T43" fmla="*/ 281 h 741"/>
                <a:gd name="T44" fmla="*/ 482 w 631"/>
                <a:gd name="T45" fmla="*/ 305 h 741"/>
                <a:gd name="T46" fmla="*/ 470 w 631"/>
                <a:gd name="T47" fmla="*/ 374 h 741"/>
                <a:gd name="T48" fmla="*/ 460 w 631"/>
                <a:gd name="T49" fmla="*/ 373 h 741"/>
                <a:gd name="T50" fmla="*/ 454 w 631"/>
                <a:gd name="T51" fmla="*/ 282 h 741"/>
                <a:gd name="T52" fmla="*/ 150 w 631"/>
                <a:gd name="T53" fmla="*/ 302 h 741"/>
                <a:gd name="T54" fmla="*/ 184 w 631"/>
                <a:gd name="T55" fmla="*/ 292 h 741"/>
                <a:gd name="T56" fmla="*/ 194 w 631"/>
                <a:gd name="T57" fmla="*/ 284 h 741"/>
                <a:gd name="T58" fmla="*/ 211 w 631"/>
                <a:gd name="T59" fmla="*/ 198 h 741"/>
                <a:gd name="T60" fmla="*/ 213 w 631"/>
                <a:gd name="T61" fmla="*/ 195 h 741"/>
                <a:gd name="T62" fmla="*/ 316 w 631"/>
                <a:gd name="T63" fmla="*/ 252 h 741"/>
                <a:gd name="T64" fmla="*/ 329 w 631"/>
                <a:gd name="T65" fmla="*/ 253 h 741"/>
                <a:gd name="T66" fmla="*/ 394 w 631"/>
                <a:gd name="T67" fmla="*/ 315 h 741"/>
                <a:gd name="T68" fmla="*/ 410 w 631"/>
                <a:gd name="T69" fmla="*/ 360 h 741"/>
                <a:gd name="T70" fmla="*/ 435 w 631"/>
                <a:gd name="T71" fmla="*/ 412 h 741"/>
                <a:gd name="T72" fmla="*/ 316 w 631"/>
                <a:gd name="T73" fmla="*/ 493 h 741"/>
                <a:gd name="T74" fmla="*/ 316 w 631"/>
                <a:gd name="T75" fmla="*/ 493 h 741"/>
                <a:gd name="T76" fmla="*/ 188 w 631"/>
                <a:gd name="T77" fmla="*/ 394 h 741"/>
                <a:gd name="T78" fmla="*/ 150 w 631"/>
                <a:gd name="T79" fmla="*/ 302 h 741"/>
                <a:gd name="T80" fmla="*/ 114 w 631"/>
                <a:gd name="T81" fmla="*/ 589 h 741"/>
                <a:gd name="T82" fmla="*/ 200 w 631"/>
                <a:gd name="T83" fmla="*/ 563 h 741"/>
                <a:gd name="T84" fmla="*/ 240 w 631"/>
                <a:gd name="T85" fmla="*/ 493 h 741"/>
                <a:gd name="T86" fmla="*/ 316 w 631"/>
                <a:gd name="T87" fmla="*/ 515 h 741"/>
                <a:gd name="T88" fmla="*/ 316 w 631"/>
                <a:gd name="T89" fmla="*/ 515 h 741"/>
                <a:gd name="T90" fmla="*/ 391 w 631"/>
                <a:gd name="T91" fmla="*/ 493 h 741"/>
                <a:gd name="T92" fmla="*/ 431 w 631"/>
                <a:gd name="T93" fmla="*/ 563 h 741"/>
                <a:gd name="T94" fmla="*/ 519 w 631"/>
                <a:gd name="T95" fmla="*/ 590 h 741"/>
                <a:gd name="T96" fmla="*/ 316 w 631"/>
                <a:gd name="T97" fmla="*/ 661 h 741"/>
                <a:gd name="T98" fmla="*/ 114 w 631"/>
                <a:gd name="T99" fmla="*/ 589 h 741"/>
                <a:gd name="T100" fmla="*/ 318 w 631"/>
                <a:gd name="T101" fmla="*/ 722 h 741"/>
                <a:gd name="T102" fmla="*/ 316 w 631"/>
                <a:gd name="T103" fmla="*/ 722 h 741"/>
                <a:gd name="T104" fmla="*/ 46 w 631"/>
                <a:gd name="T105" fmla="*/ 621 h 741"/>
                <a:gd name="T106" fmla="*/ 67 w 631"/>
                <a:gd name="T107" fmla="*/ 606 h 741"/>
                <a:gd name="T108" fmla="*/ 316 w 631"/>
                <a:gd name="T109" fmla="*/ 697 h 741"/>
                <a:gd name="T110" fmla="*/ 318 w 631"/>
                <a:gd name="T111" fmla="*/ 697 h 741"/>
                <a:gd name="T112" fmla="*/ 564 w 631"/>
                <a:gd name="T113" fmla="*/ 608 h 741"/>
                <a:gd name="T114" fmla="*/ 585 w 631"/>
                <a:gd name="T115" fmla="*/ 624 h 741"/>
                <a:gd name="T116" fmla="*/ 318 w 631"/>
                <a:gd name="T117" fmla="*/ 72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31" h="741">
                  <a:moveTo>
                    <a:pt x="565" y="585"/>
                  </a:moveTo>
                  <a:cubicBezTo>
                    <a:pt x="577" y="562"/>
                    <a:pt x="566" y="543"/>
                    <a:pt x="545" y="531"/>
                  </a:cubicBezTo>
                  <a:cubicBezTo>
                    <a:pt x="517" y="515"/>
                    <a:pt x="536" y="486"/>
                    <a:pt x="567" y="470"/>
                  </a:cubicBezTo>
                  <a:cubicBezTo>
                    <a:pt x="597" y="454"/>
                    <a:pt x="607" y="426"/>
                    <a:pt x="568" y="407"/>
                  </a:cubicBezTo>
                  <a:cubicBezTo>
                    <a:pt x="530" y="387"/>
                    <a:pt x="532" y="381"/>
                    <a:pt x="568" y="345"/>
                  </a:cubicBezTo>
                  <a:cubicBezTo>
                    <a:pt x="604" y="308"/>
                    <a:pt x="586" y="222"/>
                    <a:pt x="535" y="208"/>
                  </a:cubicBezTo>
                  <a:cubicBezTo>
                    <a:pt x="484" y="194"/>
                    <a:pt x="497" y="166"/>
                    <a:pt x="476" y="107"/>
                  </a:cubicBezTo>
                  <a:cubicBezTo>
                    <a:pt x="456" y="51"/>
                    <a:pt x="319" y="0"/>
                    <a:pt x="270" y="60"/>
                  </a:cubicBezTo>
                  <a:cubicBezTo>
                    <a:pt x="236" y="23"/>
                    <a:pt x="161" y="73"/>
                    <a:pt x="146" y="128"/>
                  </a:cubicBezTo>
                  <a:cubicBezTo>
                    <a:pt x="131" y="184"/>
                    <a:pt x="142" y="199"/>
                    <a:pt x="102" y="207"/>
                  </a:cubicBezTo>
                  <a:cubicBezTo>
                    <a:pt x="62" y="215"/>
                    <a:pt x="37" y="273"/>
                    <a:pt x="63" y="310"/>
                  </a:cubicBezTo>
                  <a:cubicBezTo>
                    <a:pt x="89" y="346"/>
                    <a:pt x="101" y="363"/>
                    <a:pt x="64" y="390"/>
                  </a:cubicBezTo>
                  <a:cubicBezTo>
                    <a:pt x="27" y="417"/>
                    <a:pt x="34" y="465"/>
                    <a:pt x="69" y="482"/>
                  </a:cubicBezTo>
                  <a:cubicBezTo>
                    <a:pt x="104" y="498"/>
                    <a:pt x="111" y="523"/>
                    <a:pt x="83" y="539"/>
                  </a:cubicBezTo>
                  <a:cubicBezTo>
                    <a:pt x="63" y="551"/>
                    <a:pt x="53" y="568"/>
                    <a:pt x="67" y="585"/>
                  </a:cubicBezTo>
                  <a:cubicBezTo>
                    <a:pt x="29" y="603"/>
                    <a:pt x="0" y="629"/>
                    <a:pt x="2" y="678"/>
                  </a:cubicBezTo>
                  <a:cubicBezTo>
                    <a:pt x="2" y="699"/>
                    <a:pt x="10" y="720"/>
                    <a:pt x="23" y="741"/>
                  </a:cubicBezTo>
                  <a:cubicBezTo>
                    <a:pt x="609" y="741"/>
                    <a:pt x="609" y="741"/>
                    <a:pt x="609" y="741"/>
                  </a:cubicBezTo>
                  <a:cubicBezTo>
                    <a:pt x="621" y="720"/>
                    <a:pt x="629" y="699"/>
                    <a:pt x="630" y="678"/>
                  </a:cubicBezTo>
                  <a:cubicBezTo>
                    <a:pt x="631" y="629"/>
                    <a:pt x="603" y="603"/>
                    <a:pt x="565" y="585"/>
                  </a:cubicBezTo>
                  <a:close/>
                  <a:moveTo>
                    <a:pt x="454" y="282"/>
                  </a:moveTo>
                  <a:cubicBezTo>
                    <a:pt x="453" y="281"/>
                    <a:pt x="452" y="281"/>
                    <a:pt x="452" y="281"/>
                  </a:cubicBezTo>
                  <a:cubicBezTo>
                    <a:pt x="467" y="252"/>
                    <a:pt x="479" y="289"/>
                    <a:pt x="482" y="305"/>
                  </a:cubicBezTo>
                  <a:cubicBezTo>
                    <a:pt x="486" y="328"/>
                    <a:pt x="481" y="355"/>
                    <a:pt x="470" y="374"/>
                  </a:cubicBezTo>
                  <a:cubicBezTo>
                    <a:pt x="467" y="373"/>
                    <a:pt x="464" y="373"/>
                    <a:pt x="460" y="373"/>
                  </a:cubicBezTo>
                  <a:cubicBezTo>
                    <a:pt x="411" y="378"/>
                    <a:pt x="527" y="312"/>
                    <a:pt x="454" y="282"/>
                  </a:cubicBezTo>
                  <a:close/>
                  <a:moveTo>
                    <a:pt x="150" y="302"/>
                  </a:moveTo>
                  <a:cubicBezTo>
                    <a:pt x="156" y="273"/>
                    <a:pt x="172" y="265"/>
                    <a:pt x="184" y="292"/>
                  </a:cubicBezTo>
                  <a:cubicBezTo>
                    <a:pt x="194" y="314"/>
                    <a:pt x="196" y="325"/>
                    <a:pt x="194" y="284"/>
                  </a:cubicBezTo>
                  <a:cubicBezTo>
                    <a:pt x="193" y="256"/>
                    <a:pt x="199" y="226"/>
                    <a:pt x="211" y="198"/>
                  </a:cubicBezTo>
                  <a:cubicBezTo>
                    <a:pt x="212" y="197"/>
                    <a:pt x="212" y="196"/>
                    <a:pt x="213" y="195"/>
                  </a:cubicBezTo>
                  <a:cubicBezTo>
                    <a:pt x="232" y="223"/>
                    <a:pt x="270" y="249"/>
                    <a:pt x="316" y="252"/>
                  </a:cubicBezTo>
                  <a:cubicBezTo>
                    <a:pt x="321" y="252"/>
                    <a:pt x="325" y="253"/>
                    <a:pt x="329" y="253"/>
                  </a:cubicBezTo>
                  <a:cubicBezTo>
                    <a:pt x="417" y="251"/>
                    <a:pt x="322" y="306"/>
                    <a:pt x="394" y="315"/>
                  </a:cubicBezTo>
                  <a:cubicBezTo>
                    <a:pt x="446" y="322"/>
                    <a:pt x="436" y="331"/>
                    <a:pt x="410" y="360"/>
                  </a:cubicBezTo>
                  <a:cubicBezTo>
                    <a:pt x="392" y="380"/>
                    <a:pt x="397" y="406"/>
                    <a:pt x="435" y="412"/>
                  </a:cubicBezTo>
                  <a:cubicBezTo>
                    <a:pt x="410" y="459"/>
                    <a:pt x="370" y="493"/>
                    <a:pt x="316" y="493"/>
                  </a:cubicBezTo>
                  <a:cubicBezTo>
                    <a:pt x="316" y="493"/>
                    <a:pt x="316" y="493"/>
                    <a:pt x="316" y="493"/>
                  </a:cubicBezTo>
                  <a:cubicBezTo>
                    <a:pt x="256" y="493"/>
                    <a:pt x="212" y="451"/>
                    <a:pt x="188" y="394"/>
                  </a:cubicBezTo>
                  <a:cubicBezTo>
                    <a:pt x="157" y="389"/>
                    <a:pt x="143" y="339"/>
                    <a:pt x="150" y="302"/>
                  </a:cubicBezTo>
                  <a:close/>
                  <a:moveTo>
                    <a:pt x="114" y="589"/>
                  </a:moveTo>
                  <a:cubicBezTo>
                    <a:pt x="141" y="580"/>
                    <a:pt x="171" y="573"/>
                    <a:pt x="200" y="563"/>
                  </a:cubicBezTo>
                  <a:cubicBezTo>
                    <a:pt x="234" y="550"/>
                    <a:pt x="241" y="524"/>
                    <a:pt x="240" y="493"/>
                  </a:cubicBezTo>
                  <a:cubicBezTo>
                    <a:pt x="262" y="507"/>
                    <a:pt x="287" y="515"/>
                    <a:pt x="316" y="515"/>
                  </a:cubicBezTo>
                  <a:cubicBezTo>
                    <a:pt x="316" y="515"/>
                    <a:pt x="316" y="515"/>
                    <a:pt x="316" y="515"/>
                  </a:cubicBezTo>
                  <a:cubicBezTo>
                    <a:pt x="344" y="515"/>
                    <a:pt x="369" y="507"/>
                    <a:pt x="391" y="493"/>
                  </a:cubicBezTo>
                  <a:cubicBezTo>
                    <a:pt x="390" y="524"/>
                    <a:pt x="397" y="550"/>
                    <a:pt x="431" y="563"/>
                  </a:cubicBezTo>
                  <a:cubicBezTo>
                    <a:pt x="461" y="574"/>
                    <a:pt x="492" y="581"/>
                    <a:pt x="519" y="590"/>
                  </a:cubicBezTo>
                  <a:cubicBezTo>
                    <a:pt x="501" y="642"/>
                    <a:pt x="408" y="662"/>
                    <a:pt x="316" y="661"/>
                  </a:cubicBezTo>
                  <a:cubicBezTo>
                    <a:pt x="210" y="660"/>
                    <a:pt x="105" y="630"/>
                    <a:pt x="114" y="589"/>
                  </a:cubicBezTo>
                  <a:close/>
                  <a:moveTo>
                    <a:pt x="318" y="722"/>
                  </a:moveTo>
                  <a:cubicBezTo>
                    <a:pt x="316" y="722"/>
                    <a:pt x="316" y="722"/>
                    <a:pt x="316" y="722"/>
                  </a:cubicBezTo>
                  <a:cubicBezTo>
                    <a:pt x="184" y="722"/>
                    <a:pt x="70" y="685"/>
                    <a:pt x="46" y="621"/>
                  </a:cubicBezTo>
                  <a:cubicBezTo>
                    <a:pt x="52" y="616"/>
                    <a:pt x="59" y="611"/>
                    <a:pt x="67" y="606"/>
                  </a:cubicBezTo>
                  <a:cubicBezTo>
                    <a:pt x="78" y="664"/>
                    <a:pt x="187" y="697"/>
                    <a:pt x="316" y="697"/>
                  </a:cubicBezTo>
                  <a:cubicBezTo>
                    <a:pt x="318" y="697"/>
                    <a:pt x="318" y="697"/>
                    <a:pt x="318" y="697"/>
                  </a:cubicBezTo>
                  <a:cubicBezTo>
                    <a:pt x="448" y="697"/>
                    <a:pt x="551" y="665"/>
                    <a:pt x="564" y="608"/>
                  </a:cubicBezTo>
                  <a:cubicBezTo>
                    <a:pt x="572" y="613"/>
                    <a:pt x="578" y="618"/>
                    <a:pt x="585" y="624"/>
                  </a:cubicBezTo>
                  <a:cubicBezTo>
                    <a:pt x="559" y="687"/>
                    <a:pt x="451" y="722"/>
                    <a:pt x="318" y="722"/>
                  </a:cubicBezTo>
                  <a:close/>
                </a:path>
              </a:pathLst>
            </a:custGeom>
            <a:solidFill>
              <a:schemeClr val="bg1">
                <a:lumMod val="85000"/>
              </a:schemeClr>
            </a:solidFill>
            <a:ln>
              <a:noFill/>
            </a:ln>
          </p:spPr>
          <p:txBody>
            <a:bodyPr lIns="162560" tIns="81280" rIns="162560" bIns="81280"/>
            <a:lstStyle/>
            <a:p>
              <a:pPr eaLnBrk="1" fontAlgn="auto" hangingPunct="1">
                <a:spcBef>
                  <a:spcPts val="0"/>
                </a:spcBef>
                <a:spcAft>
                  <a:spcPts val="0"/>
                </a:spcAft>
                <a:defRPr/>
              </a:pPr>
              <a:endParaRPr lang="id-ID" sz="3200">
                <a:latin typeface="Roboto Thin" charset="0"/>
                <a:ea typeface="+mn-ea"/>
              </a:endParaRPr>
            </a:p>
          </p:txBody>
        </p:sp>
        <p:sp>
          <p:nvSpPr>
            <p:cNvPr id="17" name="Freeform 6"/>
            <p:cNvSpPr>
              <a:spLocks noEditPoints="1"/>
            </p:cNvSpPr>
            <p:nvPr/>
          </p:nvSpPr>
          <p:spPr bwMode="auto">
            <a:xfrm flipH="1">
              <a:off x="7988749" y="4148043"/>
              <a:ext cx="1053871" cy="1123980"/>
            </a:xfrm>
            <a:custGeom>
              <a:avLst/>
              <a:gdLst>
                <a:gd name="T0" fmla="*/ 743 w 957"/>
                <a:gd name="T1" fmla="*/ 313 h 1020"/>
                <a:gd name="T2" fmla="*/ 756 w 957"/>
                <a:gd name="T3" fmla="*/ 428 h 1020"/>
                <a:gd name="T4" fmla="*/ 704 w 957"/>
                <a:gd name="T5" fmla="*/ 513 h 1020"/>
                <a:gd name="T6" fmla="*/ 724 w 957"/>
                <a:gd name="T7" fmla="*/ 341 h 1020"/>
                <a:gd name="T8" fmla="*/ 704 w 957"/>
                <a:gd name="T9" fmla="*/ 152 h 1020"/>
                <a:gd name="T10" fmla="*/ 953 w 957"/>
                <a:gd name="T11" fmla="*/ 925 h 1020"/>
                <a:gd name="T12" fmla="*/ 704 w 957"/>
                <a:gd name="T13" fmla="*/ 1020 h 1020"/>
                <a:gd name="T14" fmla="*/ 478 w 957"/>
                <a:gd name="T15" fmla="*/ 16 h 1020"/>
                <a:gd name="T16" fmla="*/ 704 w 957"/>
                <a:gd name="T17" fmla="*/ 308 h 1020"/>
                <a:gd name="T18" fmla="*/ 679 w 957"/>
                <a:gd name="T19" fmla="*/ 494 h 1020"/>
                <a:gd name="T20" fmla="*/ 704 w 957"/>
                <a:gd name="T21" fmla="*/ 513 h 1020"/>
                <a:gd name="T22" fmla="*/ 665 w 957"/>
                <a:gd name="T23" fmla="*/ 566 h 1020"/>
                <a:gd name="T24" fmla="*/ 684 w 957"/>
                <a:gd name="T25" fmla="*/ 723 h 1020"/>
                <a:gd name="T26" fmla="*/ 704 w 957"/>
                <a:gd name="T27" fmla="*/ 1020 h 1020"/>
                <a:gd name="T28" fmla="*/ 478 w 957"/>
                <a:gd name="T29" fmla="*/ 984 h 1020"/>
                <a:gd name="T30" fmla="*/ 493 w 957"/>
                <a:gd name="T31" fmla="*/ 969 h 1020"/>
                <a:gd name="T32" fmla="*/ 478 w 957"/>
                <a:gd name="T33" fmla="*/ 955 h 1020"/>
                <a:gd name="T34" fmla="*/ 480 w 957"/>
                <a:gd name="T35" fmla="*/ 945 h 1020"/>
                <a:gd name="T36" fmla="*/ 480 w 957"/>
                <a:gd name="T37" fmla="*/ 916 h 1020"/>
                <a:gd name="T38" fmla="*/ 478 w 957"/>
                <a:gd name="T39" fmla="*/ 901 h 1020"/>
                <a:gd name="T40" fmla="*/ 589 w 957"/>
                <a:gd name="T41" fmla="*/ 663 h 1020"/>
                <a:gd name="T42" fmla="*/ 479 w 957"/>
                <a:gd name="T43" fmla="*/ 709 h 1020"/>
                <a:gd name="T44" fmla="*/ 478 w 957"/>
                <a:gd name="T45" fmla="*/ 613 h 1020"/>
                <a:gd name="T46" fmla="*/ 519 w 957"/>
                <a:gd name="T47" fmla="*/ 628 h 1020"/>
                <a:gd name="T48" fmla="*/ 478 w 957"/>
                <a:gd name="T49" fmla="*/ 512 h 1020"/>
                <a:gd name="T50" fmla="*/ 587 w 957"/>
                <a:gd name="T51" fmla="*/ 502 h 1020"/>
                <a:gd name="T52" fmla="*/ 664 w 957"/>
                <a:gd name="T53" fmla="*/ 319 h 1020"/>
                <a:gd name="T54" fmla="*/ 478 w 957"/>
                <a:gd name="T55" fmla="*/ 16 h 1020"/>
                <a:gd name="T56" fmla="*/ 395 w 957"/>
                <a:gd name="T57" fmla="*/ 35 h 1020"/>
                <a:gd name="T58" fmla="*/ 478 w 957"/>
                <a:gd name="T59" fmla="*/ 16 h 1020"/>
                <a:gd name="T60" fmla="*/ 425 w 957"/>
                <a:gd name="T61" fmla="*/ 204 h 1020"/>
                <a:gd name="T62" fmla="*/ 294 w 957"/>
                <a:gd name="T63" fmla="*/ 284 h 1020"/>
                <a:gd name="T64" fmla="*/ 362 w 957"/>
                <a:gd name="T65" fmla="*/ 506 h 1020"/>
                <a:gd name="T66" fmla="*/ 477 w 957"/>
                <a:gd name="T67" fmla="*/ 478 h 1020"/>
                <a:gd name="T68" fmla="*/ 478 w 957"/>
                <a:gd name="T69" fmla="*/ 512 h 1020"/>
                <a:gd name="T70" fmla="*/ 438 w 957"/>
                <a:gd name="T71" fmla="*/ 628 h 1020"/>
                <a:gd name="T72" fmla="*/ 478 w 957"/>
                <a:gd name="T73" fmla="*/ 709 h 1020"/>
                <a:gd name="T74" fmla="*/ 370 w 957"/>
                <a:gd name="T75" fmla="*/ 665 h 1020"/>
                <a:gd name="T76" fmla="*/ 478 w 957"/>
                <a:gd name="T77" fmla="*/ 901 h 1020"/>
                <a:gd name="T78" fmla="*/ 478 w 957"/>
                <a:gd name="T79" fmla="*/ 916 h 1020"/>
                <a:gd name="T80" fmla="*/ 478 w 957"/>
                <a:gd name="T81" fmla="*/ 945 h 1020"/>
                <a:gd name="T82" fmla="*/ 466 w 957"/>
                <a:gd name="T83" fmla="*/ 969 h 1020"/>
                <a:gd name="T84" fmla="*/ 478 w 957"/>
                <a:gd name="T85" fmla="*/ 1020 h 1020"/>
                <a:gd name="T86" fmla="*/ 253 w 957"/>
                <a:gd name="T87" fmla="*/ 730 h 1020"/>
                <a:gd name="T88" fmla="*/ 342 w 957"/>
                <a:gd name="T89" fmla="*/ 640 h 1020"/>
                <a:gd name="T90" fmla="*/ 265 w 957"/>
                <a:gd name="T91" fmla="*/ 519 h 1020"/>
                <a:gd name="T92" fmla="*/ 253 w 957"/>
                <a:gd name="T93" fmla="*/ 477 h 1020"/>
                <a:gd name="T94" fmla="*/ 276 w 957"/>
                <a:gd name="T95" fmla="*/ 341 h 1020"/>
                <a:gd name="T96" fmla="*/ 253 w 957"/>
                <a:gd name="T97" fmla="*/ 143 h 1020"/>
                <a:gd name="T98" fmla="*/ 214 w 957"/>
                <a:gd name="T99" fmla="*/ 313 h 1020"/>
                <a:gd name="T100" fmla="*/ 253 w 957"/>
                <a:gd name="T101" fmla="*/ 310 h 1020"/>
                <a:gd name="T102" fmla="*/ 253 w 957"/>
                <a:gd name="T103" fmla="*/ 477 h 1020"/>
                <a:gd name="T104" fmla="*/ 227 w 957"/>
                <a:gd name="T105" fmla="*/ 490 h 1020"/>
                <a:gd name="T106" fmla="*/ 199 w 957"/>
                <a:gd name="T107" fmla="*/ 359 h 1020"/>
                <a:gd name="T108" fmla="*/ 253 w 957"/>
                <a:gd name="T109" fmla="*/ 1020 h 1020"/>
                <a:gd name="T110" fmla="*/ 3 w 957"/>
                <a:gd name="T111" fmla="*/ 925 h 1020"/>
                <a:gd name="T112" fmla="*/ 253 w 957"/>
                <a:gd name="T113" fmla="*/ 102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57" h="1020">
                  <a:moveTo>
                    <a:pt x="704" y="152"/>
                  </a:moveTo>
                  <a:cubicBezTo>
                    <a:pt x="723" y="197"/>
                    <a:pt x="736" y="251"/>
                    <a:pt x="743" y="313"/>
                  </a:cubicBezTo>
                  <a:cubicBezTo>
                    <a:pt x="750" y="327"/>
                    <a:pt x="755" y="342"/>
                    <a:pt x="757" y="359"/>
                  </a:cubicBezTo>
                  <a:cubicBezTo>
                    <a:pt x="761" y="381"/>
                    <a:pt x="760" y="406"/>
                    <a:pt x="756" y="428"/>
                  </a:cubicBezTo>
                  <a:cubicBezTo>
                    <a:pt x="751" y="452"/>
                    <a:pt x="742" y="473"/>
                    <a:pt x="729" y="490"/>
                  </a:cubicBezTo>
                  <a:cubicBezTo>
                    <a:pt x="722" y="500"/>
                    <a:pt x="713" y="508"/>
                    <a:pt x="704" y="513"/>
                  </a:cubicBezTo>
                  <a:cubicBezTo>
                    <a:pt x="704" y="476"/>
                    <a:pt x="704" y="476"/>
                    <a:pt x="704" y="476"/>
                  </a:cubicBezTo>
                  <a:cubicBezTo>
                    <a:pt x="730" y="445"/>
                    <a:pt x="739" y="384"/>
                    <a:pt x="724" y="341"/>
                  </a:cubicBezTo>
                  <a:cubicBezTo>
                    <a:pt x="718" y="320"/>
                    <a:pt x="710" y="310"/>
                    <a:pt x="704" y="308"/>
                  </a:cubicBezTo>
                  <a:lnTo>
                    <a:pt x="704" y="152"/>
                  </a:lnTo>
                  <a:close/>
                  <a:moveTo>
                    <a:pt x="704" y="731"/>
                  </a:moveTo>
                  <a:cubicBezTo>
                    <a:pt x="815" y="772"/>
                    <a:pt x="957" y="791"/>
                    <a:pt x="953" y="925"/>
                  </a:cubicBezTo>
                  <a:cubicBezTo>
                    <a:pt x="952" y="956"/>
                    <a:pt x="940" y="988"/>
                    <a:pt x="921" y="1020"/>
                  </a:cubicBezTo>
                  <a:cubicBezTo>
                    <a:pt x="704" y="1020"/>
                    <a:pt x="704" y="1020"/>
                    <a:pt x="704" y="1020"/>
                  </a:cubicBezTo>
                  <a:lnTo>
                    <a:pt x="704" y="731"/>
                  </a:lnTo>
                  <a:close/>
                  <a:moveTo>
                    <a:pt x="478" y="16"/>
                  </a:moveTo>
                  <a:cubicBezTo>
                    <a:pt x="588" y="0"/>
                    <a:pt x="661" y="52"/>
                    <a:pt x="704" y="152"/>
                  </a:cubicBezTo>
                  <a:cubicBezTo>
                    <a:pt x="704" y="308"/>
                    <a:pt x="704" y="308"/>
                    <a:pt x="704" y="308"/>
                  </a:cubicBezTo>
                  <a:cubicBezTo>
                    <a:pt x="693" y="305"/>
                    <a:pt x="684" y="321"/>
                    <a:pt x="680" y="350"/>
                  </a:cubicBezTo>
                  <a:cubicBezTo>
                    <a:pt x="675" y="381"/>
                    <a:pt x="674" y="429"/>
                    <a:pt x="679" y="494"/>
                  </a:cubicBezTo>
                  <a:cubicBezTo>
                    <a:pt x="688" y="491"/>
                    <a:pt x="697" y="484"/>
                    <a:pt x="704" y="476"/>
                  </a:cubicBezTo>
                  <a:cubicBezTo>
                    <a:pt x="704" y="513"/>
                    <a:pt x="704" y="513"/>
                    <a:pt x="704" y="513"/>
                  </a:cubicBezTo>
                  <a:cubicBezTo>
                    <a:pt x="700" y="515"/>
                    <a:pt x="696" y="517"/>
                    <a:pt x="692" y="519"/>
                  </a:cubicBezTo>
                  <a:cubicBezTo>
                    <a:pt x="684" y="535"/>
                    <a:pt x="675" y="552"/>
                    <a:pt x="665" y="566"/>
                  </a:cubicBezTo>
                  <a:cubicBezTo>
                    <a:pt x="654" y="594"/>
                    <a:pt x="635" y="619"/>
                    <a:pt x="614" y="640"/>
                  </a:cubicBezTo>
                  <a:cubicBezTo>
                    <a:pt x="621" y="675"/>
                    <a:pt x="640" y="705"/>
                    <a:pt x="684" y="723"/>
                  </a:cubicBezTo>
                  <a:cubicBezTo>
                    <a:pt x="690" y="726"/>
                    <a:pt x="697" y="728"/>
                    <a:pt x="704" y="731"/>
                  </a:cubicBezTo>
                  <a:cubicBezTo>
                    <a:pt x="704" y="1020"/>
                    <a:pt x="704" y="1020"/>
                    <a:pt x="704" y="1020"/>
                  </a:cubicBezTo>
                  <a:cubicBezTo>
                    <a:pt x="478" y="1020"/>
                    <a:pt x="478" y="1020"/>
                    <a:pt x="478" y="1020"/>
                  </a:cubicBezTo>
                  <a:cubicBezTo>
                    <a:pt x="478" y="984"/>
                    <a:pt x="478" y="984"/>
                    <a:pt x="478" y="984"/>
                  </a:cubicBezTo>
                  <a:cubicBezTo>
                    <a:pt x="479" y="984"/>
                    <a:pt x="479" y="984"/>
                    <a:pt x="480" y="984"/>
                  </a:cubicBezTo>
                  <a:cubicBezTo>
                    <a:pt x="487" y="984"/>
                    <a:pt x="493" y="977"/>
                    <a:pt x="493" y="969"/>
                  </a:cubicBezTo>
                  <a:cubicBezTo>
                    <a:pt x="493" y="961"/>
                    <a:pt x="487" y="955"/>
                    <a:pt x="480" y="955"/>
                  </a:cubicBezTo>
                  <a:cubicBezTo>
                    <a:pt x="479" y="955"/>
                    <a:pt x="479" y="955"/>
                    <a:pt x="478" y="955"/>
                  </a:cubicBezTo>
                  <a:cubicBezTo>
                    <a:pt x="478" y="945"/>
                    <a:pt x="478" y="945"/>
                    <a:pt x="478" y="945"/>
                  </a:cubicBezTo>
                  <a:cubicBezTo>
                    <a:pt x="479" y="945"/>
                    <a:pt x="479" y="945"/>
                    <a:pt x="480" y="945"/>
                  </a:cubicBezTo>
                  <a:cubicBezTo>
                    <a:pt x="487" y="945"/>
                    <a:pt x="493" y="938"/>
                    <a:pt x="493" y="930"/>
                  </a:cubicBezTo>
                  <a:cubicBezTo>
                    <a:pt x="493" y="922"/>
                    <a:pt x="487" y="916"/>
                    <a:pt x="480" y="916"/>
                  </a:cubicBezTo>
                  <a:cubicBezTo>
                    <a:pt x="479" y="916"/>
                    <a:pt x="479" y="916"/>
                    <a:pt x="478" y="916"/>
                  </a:cubicBezTo>
                  <a:cubicBezTo>
                    <a:pt x="478" y="901"/>
                    <a:pt x="478" y="901"/>
                    <a:pt x="478" y="901"/>
                  </a:cubicBezTo>
                  <a:cubicBezTo>
                    <a:pt x="556" y="871"/>
                    <a:pt x="598" y="831"/>
                    <a:pt x="661" y="751"/>
                  </a:cubicBezTo>
                  <a:cubicBezTo>
                    <a:pt x="625" y="737"/>
                    <a:pt x="602" y="703"/>
                    <a:pt x="589" y="663"/>
                  </a:cubicBezTo>
                  <a:cubicBezTo>
                    <a:pt x="553" y="691"/>
                    <a:pt x="514" y="709"/>
                    <a:pt x="485" y="709"/>
                  </a:cubicBezTo>
                  <a:cubicBezTo>
                    <a:pt x="483" y="709"/>
                    <a:pt x="481" y="709"/>
                    <a:pt x="479" y="709"/>
                  </a:cubicBezTo>
                  <a:cubicBezTo>
                    <a:pt x="478" y="709"/>
                    <a:pt x="478" y="709"/>
                    <a:pt x="478" y="709"/>
                  </a:cubicBezTo>
                  <a:cubicBezTo>
                    <a:pt x="478" y="613"/>
                    <a:pt x="478" y="613"/>
                    <a:pt x="478" y="613"/>
                  </a:cubicBezTo>
                  <a:cubicBezTo>
                    <a:pt x="479" y="613"/>
                    <a:pt x="479" y="613"/>
                    <a:pt x="479" y="613"/>
                  </a:cubicBezTo>
                  <a:cubicBezTo>
                    <a:pt x="493" y="613"/>
                    <a:pt x="503" y="634"/>
                    <a:pt x="519" y="628"/>
                  </a:cubicBezTo>
                  <a:cubicBezTo>
                    <a:pt x="555" y="615"/>
                    <a:pt x="571" y="591"/>
                    <a:pt x="571" y="565"/>
                  </a:cubicBezTo>
                  <a:cubicBezTo>
                    <a:pt x="571" y="529"/>
                    <a:pt x="525" y="512"/>
                    <a:pt x="478" y="512"/>
                  </a:cubicBezTo>
                  <a:cubicBezTo>
                    <a:pt x="478" y="478"/>
                    <a:pt x="478" y="478"/>
                    <a:pt x="478" y="478"/>
                  </a:cubicBezTo>
                  <a:cubicBezTo>
                    <a:pt x="531" y="470"/>
                    <a:pt x="566" y="485"/>
                    <a:pt x="587" y="502"/>
                  </a:cubicBezTo>
                  <a:cubicBezTo>
                    <a:pt x="588" y="503"/>
                    <a:pt x="590" y="504"/>
                    <a:pt x="591" y="506"/>
                  </a:cubicBezTo>
                  <a:cubicBezTo>
                    <a:pt x="644" y="538"/>
                    <a:pt x="663" y="405"/>
                    <a:pt x="664" y="319"/>
                  </a:cubicBezTo>
                  <a:cubicBezTo>
                    <a:pt x="580" y="314"/>
                    <a:pt x="531" y="271"/>
                    <a:pt x="478" y="235"/>
                  </a:cubicBezTo>
                  <a:lnTo>
                    <a:pt x="478" y="16"/>
                  </a:lnTo>
                  <a:close/>
                  <a:moveTo>
                    <a:pt x="253" y="143"/>
                  </a:moveTo>
                  <a:cubicBezTo>
                    <a:pt x="281" y="83"/>
                    <a:pt x="325" y="38"/>
                    <a:pt x="395" y="35"/>
                  </a:cubicBezTo>
                  <a:cubicBezTo>
                    <a:pt x="408" y="31"/>
                    <a:pt x="422" y="27"/>
                    <a:pt x="437" y="25"/>
                  </a:cubicBezTo>
                  <a:cubicBezTo>
                    <a:pt x="451" y="21"/>
                    <a:pt x="465" y="18"/>
                    <a:pt x="478" y="16"/>
                  </a:cubicBezTo>
                  <a:cubicBezTo>
                    <a:pt x="478" y="235"/>
                    <a:pt x="478" y="235"/>
                    <a:pt x="478" y="235"/>
                  </a:cubicBezTo>
                  <a:cubicBezTo>
                    <a:pt x="461" y="223"/>
                    <a:pt x="444" y="212"/>
                    <a:pt x="425" y="204"/>
                  </a:cubicBezTo>
                  <a:cubicBezTo>
                    <a:pt x="378" y="183"/>
                    <a:pt x="333" y="179"/>
                    <a:pt x="316" y="207"/>
                  </a:cubicBezTo>
                  <a:cubicBezTo>
                    <a:pt x="303" y="228"/>
                    <a:pt x="296" y="254"/>
                    <a:pt x="294" y="284"/>
                  </a:cubicBezTo>
                  <a:cubicBezTo>
                    <a:pt x="294" y="285"/>
                    <a:pt x="294" y="287"/>
                    <a:pt x="294" y="289"/>
                  </a:cubicBezTo>
                  <a:cubicBezTo>
                    <a:pt x="290" y="370"/>
                    <a:pt x="303" y="542"/>
                    <a:pt x="362" y="506"/>
                  </a:cubicBezTo>
                  <a:cubicBezTo>
                    <a:pt x="364" y="504"/>
                    <a:pt x="365" y="503"/>
                    <a:pt x="367" y="502"/>
                  </a:cubicBezTo>
                  <a:cubicBezTo>
                    <a:pt x="388" y="485"/>
                    <a:pt x="423" y="469"/>
                    <a:pt x="477" y="478"/>
                  </a:cubicBezTo>
                  <a:cubicBezTo>
                    <a:pt x="478" y="478"/>
                    <a:pt x="478" y="478"/>
                    <a:pt x="478" y="478"/>
                  </a:cubicBezTo>
                  <a:cubicBezTo>
                    <a:pt x="478" y="512"/>
                    <a:pt x="478" y="512"/>
                    <a:pt x="478" y="512"/>
                  </a:cubicBezTo>
                  <a:cubicBezTo>
                    <a:pt x="432" y="512"/>
                    <a:pt x="384" y="529"/>
                    <a:pt x="382" y="561"/>
                  </a:cubicBezTo>
                  <a:cubicBezTo>
                    <a:pt x="380" y="588"/>
                    <a:pt x="400" y="615"/>
                    <a:pt x="438" y="628"/>
                  </a:cubicBezTo>
                  <a:cubicBezTo>
                    <a:pt x="454" y="634"/>
                    <a:pt x="464" y="613"/>
                    <a:pt x="478" y="613"/>
                  </a:cubicBezTo>
                  <a:cubicBezTo>
                    <a:pt x="478" y="709"/>
                    <a:pt x="478" y="709"/>
                    <a:pt x="478" y="709"/>
                  </a:cubicBezTo>
                  <a:cubicBezTo>
                    <a:pt x="477" y="709"/>
                    <a:pt x="475" y="709"/>
                    <a:pt x="472" y="709"/>
                  </a:cubicBezTo>
                  <a:cubicBezTo>
                    <a:pt x="444" y="709"/>
                    <a:pt x="405" y="692"/>
                    <a:pt x="370" y="665"/>
                  </a:cubicBezTo>
                  <a:cubicBezTo>
                    <a:pt x="357" y="704"/>
                    <a:pt x="334" y="737"/>
                    <a:pt x="298" y="751"/>
                  </a:cubicBezTo>
                  <a:cubicBezTo>
                    <a:pt x="358" y="841"/>
                    <a:pt x="407" y="878"/>
                    <a:pt x="478" y="901"/>
                  </a:cubicBezTo>
                  <a:cubicBezTo>
                    <a:pt x="478" y="901"/>
                    <a:pt x="478" y="901"/>
                    <a:pt x="478" y="901"/>
                  </a:cubicBezTo>
                  <a:cubicBezTo>
                    <a:pt x="478" y="916"/>
                    <a:pt x="478" y="916"/>
                    <a:pt x="478" y="916"/>
                  </a:cubicBezTo>
                  <a:cubicBezTo>
                    <a:pt x="471" y="916"/>
                    <a:pt x="466" y="923"/>
                    <a:pt x="466" y="930"/>
                  </a:cubicBezTo>
                  <a:cubicBezTo>
                    <a:pt x="466" y="938"/>
                    <a:pt x="471" y="944"/>
                    <a:pt x="478" y="945"/>
                  </a:cubicBezTo>
                  <a:cubicBezTo>
                    <a:pt x="478" y="955"/>
                    <a:pt x="478" y="955"/>
                    <a:pt x="478" y="955"/>
                  </a:cubicBezTo>
                  <a:cubicBezTo>
                    <a:pt x="471" y="956"/>
                    <a:pt x="466" y="962"/>
                    <a:pt x="466" y="969"/>
                  </a:cubicBezTo>
                  <a:cubicBezTo>
                    <a:pt x="466" y="977"/>
                    <a:pt x="471" y="983"/>
                    <a:pt x="478" y="984"/>
                  </a:cubicBezTo>
                  <a:cubicBezTo>
                    <a:pt x="478" y="1020"/>
                    <a:pt x="478" y="1020"/>
                    <a:pt x="478" y="1020"/>
                  </a:cubicBezTo>
                  <a:cubicBezTo>
                    <a:pt x="253" y="1020"/>
                    <a:pt x="253" y="1020"/>
                    <a:pt x="253" y="1020"/>
                  </a:cubicBezTo>
                  <a:cubicBezTo>
                    <a:pt x="253" y="730"/>
                    <a:pt x="253" y="730"/>
                    <a:pt x="253" y="730"/>
                  </a:cubicBezTo>
                  <a:cubicBezTo>
                    <a:pt x="260" y="728"/>
                    <a:pt x="266" y="726"/>
                    <a:pt x="272" y="723"/>
                  </a:cubicBezTo>
                  <a:cubicBezTo>
                    <a:pt x="317" y="704"/>
                    <a:pt x="336" y="675"/>
                    <a:pt x="342" y="640"/>
                  </a:cubicBezTo>
                  <a:cubicBezTo>
                    <a:pt x="322" y="619"/>
                    <a:pt x="304" y="595"/>
                    <a:pt x="293" y="569"/>
                  </a:cubicBezTo>
                  <a:cubicBezTo>
                    <a:pt x="282" y="554"/>
                    <a:pt x="273" y="537"/>
                    <a:pt x="265" y="519"/>
                  </a:cubicBezTo>
                  <a:cubicBezTo>
                    <a:pt x="261" y="517"/>
                    <a:pt x="257" y="516"/>
                    <a:pt x="253" y="513"/>
                  </a:cubicBezTo>
                  <a:cubicBezTo>
                    <a:pt x="253" y="477"/>
                    <a:pt x="253" y="477"/>
                    <a:pt x="253" y="477"/>
                  </a:cubicBezTo>
                  <a:cubicBezTo>
                    <a:pt x="260" y="485"/>
                    <a:pt x="269" y="491"/>
                    <a:pt x="278" y="494"/>
                  </a:cubicBezTo>
                  <a:cubicBezTo>
                    <a:pt x="283" y="431"/>
                    <a:pt x="283" y="374"/>
                    <a:pt x="276" y="341"/>
                  </a:cubicBezTo>
                  <a:cubicBezTo>
                    <a:pt x="271" y="317"/>
                    <a:pt x="262" y="308"/>
                    <a:pt x="253" y="310"/>
                  </a:cubicBezTo>
                  <a:lnTo>
                    <a:pt x="253" y="143"/>
                  </a:lnTo>
                  <a:close/>
                  <a:moveTo>
                    <a:pt x="214" y="313"/>
                  </a:moveTo>
                  <a:cubicBezTo>
                    <a:pt x="214" y="313"/>
                    <a:pt x="214" y="313"/>
                    <a:pt x="214" y="313"/>
                  </a:cubicBezTo>
                  <a:cubicBezTo>
                    <a:pt x="218" y="258"/>
                    <a:pt x="229" y="195"/>
                    <a:pt x="253" y="143"/>
                  </a:cubicBezTo>
                  <a:cubicBezTo>
                    <a:pt x="253" y="310"/>
                    <a:pt x="253" y="310"/>
                    <a:pt x="253" y="310"/>
                  </a:cubicBezTo>
                  <a:cubicBezTo>
                    <a:pt x="246" y="312"/>
                    <a:pt x="238" y="323"/>
                    <a:pt x="233" y="339"/>
                  </a:cubicBezTo>
                  <a:cubicBezTo>
                    <a:pt x="217" y="383"/>
                    <a:pt x="226" y="445"/>
                    <a:pt x="253" y="477"/>
                  </a:cubicBezTo>
                  <a:cubicBezTo>
                    <a:pt x="253" y="513"/>
                    <a:pt x="253" y="513"/>
                    <a:pt x="253" y="513"/>
                  </a:cubicBezTo>
                  <a:cubicBezTo>
                    <a:pt x="243" y="508"/>
                    <a:pt x="235" y="500"/>
                    <a:pt x="227" y="490"/>
                  </a:cubicBezTo>
                  <a:cubicBezTo>
                    <a:pt x="214" y="473"/>
                    <a:pt x="206" y="452"/>
                    <a:pt x="201" y="428"/>
                  </a:cubicBezTo>
                  <a:cubicBezTo>
                    <a:pt x="196" y="406"/>
                    <a:pt x="195" y="381"/>
                    <a:pt x="199" y="359"/>
                  </a:cubicBezTo>
                  <a:cubicBezTo>
                    <a:pt x="202" y="342"/>
                    <a:pt x="206" y="326"/>
                    <a:pt x="214" y="313"/>
                  </a:cubicBezTo>
                  <a:moveTo>
                    <a:pt x="253" y="1020"/>
                  </a:moveTo>
                  <a:cubicBezTo>
                    <a:pt x="35" y="1020"/>
                    <a:pt x="35" y="1020"/>
                    <a:pt x="35" y="1020"/>
                  </a:cubicBezTo>
                  <a:cubicBezTo>
                    <a:pt x="16" y="988"/>
                    <a:pt x="4" y="956"/>
                    <a:pt x="3" y="925"/>
                  </a:cubicBezTo>
                  <a:cubicBezTo>
                    <a:pt x="0" y="791"/>
                    <a:pt x="142" y="772"/>
                    <a:pt x="253" y="730"/>
                  </a:cubicBezTo>
                  <a:lnTo>
                    <a:pt x="253" y="1020"/>
                  </a:lnTo>
                  <a:close/>
                </a:path>
              </a:pathLst>
            </a:custGeom>
            <a:solidFill>
              <a:schemeClr val="bg1">
                <a:lumMod val="75000"/>
              </a:schemeClr>
            </a:solidFill>
            <a:ln>
              <a:noFill/>
            </a:ln>
          </p:spPr>
          <p:txBody>
            <a:bodyPr lIns="162560" tIns="81280" rIns="162560" bIns="81280"/>
            <a:lstStyle/>
            <a:p>
              <a:pPr eaLnBrk="1" fontAlgn="auto" hangingPunct="1">
                <a:spcBef>
                  <a:spcPts val="0"/>
                </a:spcBef>
                <a:spcAft>
                  <a:spcPts val="0"/>
                </a:spcAft>
                <a:defRPr/>
              </a:pPr>
              <a:endParaRPr lang="id-ID" sz="3200" dirty="0">
                <a:latin typeface="Roboto Thin" charset="0"/>
                <a:ea typeface="+mn-ea"/>
              </a:endParaRPr>
            </a:p>
          </p:txBody>
        </p:sp>
        <p:sp>
          <p:nvSpPr>
            <p:cNvPr id="18" name="Freeform 6"/>
            <p:cNvSpPr>
              <a:spLocks noEditPoints="1"/>
            </p:cNvSpPr>
            <p:nvPr/>
          </p:nvSpPr>
          <p:spPr bwMode="auto">
            <a:xfrm flipH="1">
              <a:off x="9722166" y="4148043"/>
              <a:ext cx="1052719" cy="1123980"/>
            </a:xfrm>
            <a:custGeom>
              <a:avLst/>
              <a:gdLst>
                <a:gd name="T0" fmla="*/ 743 w 957"/>
                <a:gd name="T1" fmla="*/ 313 h 1020"/>
                <a:gd name="T2" fmla="*/ 756 w 957"/>
                <a:gd name="T3" fmla="*/ 428 h 1020"/>
                <a:gd name="T4" fmla="*/ 704 w 957"/>
                <a:gd name="T5" fmla="*/ 513 h 1020"/>
                <a:gd name="T6" fmla="*/ 724 w 957"/>
                <a:gd name="T7" fmla="*/ 341 h 1020"/>
                <a:gd name="T8" fmla="*/ 704 w 957"/>
                <a:gd name="T9" fmla="*/ 152 h 1020"/>
                <a:gd name="T10" fmla="*/ 953 w 957"/>
                <a:gd name="T11" fmla="*/ 925 h 1020"/>
                <a:gd name="T12" fmla="*/ 704 w 957"/>
                <a:gd name="T13" fmla="*/ 1020 h 1020"/>
                <a:gd name="T14" fmla="*/ 478 w 957"/>
                <a:gd name="T15" fmla="*/ 16 h 1020"/>
                <a:gd name="T16" fmla="*/ 704 w 957"/>
                <a:gd name="T17" fmla="*/ 308 h 1020"/>
                <a:gd name="T18" fmla="*/ 679 w 957"/>
                <a:gd name="T19" fmla="*/ 494 h 1020"/>
                <a:gd name="T20" fmla="*/ 704 w 957"/>
                <a:gd name="T21" fmla="*/ 513 h 1020"/>
                <a:gd name="T22" fmla="*/ 665 w 957"/>
                <a:gd name="T23" fmla="*/ 566 h 1020"/>
                <a:gd name="T24" fmla="*/ 684 w 957"/>
                <a:gd name="T25" fmla="*/ 723 h 1020"/>
                <a:gd name="T26" fmla="*/ 704 w 957"/>
                <a:gd name="T27" fmla="*/ 1020 h 1020"/>
                <a:gd name="T28" fmla="*/ 478 w 957"/>
                <a:gd name="T29" fmla="*/ 984 h 1020"/>
                <a:gd name="T30" fmla="*/ 493 w 957"/>
                <a:gd name="T31" fmla="*/ 969 h 1020"/>
                <a:gd name="T32" fmla="*/ 478 w 957"/>
                <a:gd name="T33" fmla="*/ 955 h 1020"/>
                <a:gd name="T34" fmla="*/ 480 w 957"/>
                <a:gd name="T35" fmla="*/ 945 h 1020"/>
                <a:gd name="T36" fmla="*/ 480 w 957"/>
                <a:gd name="T37" fmla="*/ 916 h 1020"/>
                <a:gd name="T38" fmla="*/ 478 w 957"/>
                <a:gd name="T39" fmla="*/ 901 h 1020"/>
                <a:gd name="T40" fmla="*/ 589 w 957"/>
                <a:gd name="T41" fmla="*/ 663 h 1020"/>
                <a:gd name="T42" fmla="*/ 479 w 957"/>
                <a:gd name="T43" fmla="*/ 709 h 1020"/>
                <a:gd name="T44" fmla="*/ 478 w 957"/>
                <a:gd name="T45" fmla="*/ 613 h 1020"/>
                <a:gd name="T46" fmla="*/ 519 w 957"/>
                <a:gd name="T47" fmla="*/ 628 h 1020"/>
                <a:gd name="T48" fmla="*/ 478 w 957"/>
                <a:gd name="T49" fmla="*/ 512 h 1020"/>
                <a:gd name="T50" fmla="*/ 587 w 957"/>
                <a:gd name="T51" fmla="*/ 502 h 1020"/>
                <a:gd name="T52" fmla="*/ 664 w 957"/>
                <a:gd name="T53" fmla="*/ 319 h 1020"/>
                <a:gd name="T54" fmla="*/ 478 w 957"/>
                <a:gd name="T55" fmla="*/ 16 h 1020"/>
                <a:gd name="T56" fmla="*/ 395 w 957"/>
                <a:gd name="T57" fmla="*/ 35 h 1020"/>
                <a:gd name="T58" fmla="*/ 478 w 957"/>
                <a:gd name="T59" fmla="*/ 16 h 1020"/>
                <a:gd name="T60" fmla="*/ 425 w 957"/>
                <a:gd name="T61" fmla="*/ 204 h 1020"/>
                <a:gd name="T62" fmla="*/ 294 w 957"/>
                <a:gd name="T63" fmla="*/ 284 h 1020"/>
                <a:gd name="T64" fmla="*/ 362 w 957"/>
                <a:gd name="T65" fmla="*/ 506 h 1020"/>
                <a:gd name="T66" fmla="*/ 477 w 957"/>
                <a:gd name="T67" fmla="*/ 478 h 1020"/>
                <a:gd name="T68" fmla="*/ 478 w 957"/>
                <a:gd name="T69" fmla="*/ 512 h 1020"/>
                <a:gd name="T70" fmla="*/ 438 w 957"/>
                <a:gd name="T71" fmla="*/ 628 h 1020"/>
                <a:gd name="T72" fmla="*/ 478 w 957"/>
                <a:gd name="T73" fmla="*/ 709 h 1020"/>
                <a:gd name="T74" fmla="*/ 370 w 957"/>
                <a:gd name="T75" fmla="*/ 665 h 1020"/>
                <a:gd name="T76" fmla="*/ 478 w 957"/>
                <a:gd name="T77" fmla="*/ 901 h 1020"/>
                <a:gd name="T78" fmla="*/ 478 w 957"/>
                <a:gd name="T79" fmla="*/ 916 h 1020"/>
                <a:gd name="T80" fmla="*/ 478 w 957"/>
                <a:gd name="T81" fmla="*/ 945 h 1020"/>
                <a:gd name="T82" fmla="*/ 466 w 957"/>
                <a:gd name="T83" fmla="*/ 969 h 1020"/>
                <a:gd name="T84" fmla="*/ 478 w 957"/>
                <a:gd name="T85" fmla="*/ 1020 h 1020"/>
                <a:gd name="T86" fmla="*/ 253 w 957"/>
                <a:gd name="T87" fmla="*/ 730 h 1020"/>
                <a:gd name="T88" fmla="*/ 342 w 957"/>
                <a:gd name="T89" fmla="*/ 640 h 1020"/>
                <a:gd name="T90" fmla="*/ 265 w 957"/>
                <a:gd name="T91" fmla="*/ 519 h 1020"/>
                <a:gd name="T92" fmla="*/ 253 w 957"/>
                <a:gd name="T93" fmla="*/ 477 h 1020"/>
                <a:gd name="T94" fmla="*/ 276 w 957"/>
                <a:gd name="T95" fmla="*/ 341 h 1020"/>
                <a:gd name="T96" fmla="*/ 253 w 957"/>
                <a:gd name="T97" fmla="*/ 143 h 1020"/>
                <a:gd name="T98" fmla="*/ 214 w 957"/>
                <a:gd name="T99" fmla="*/ 313 h 1020"/>
                <a:gd name="T100" fmla="*/ 253 w 957"/>
                <a:gd name="T101" fmla="*/ 310 h 1020"/>
                <a:gd name="T102" fmla="*/ 253 w 957"/>
                <a:gd name="T103" fmla="*/ 477 h 1020"/>
                <a:gd name="T104" fmla="*/ 227 w 957"/>
                <a:gd name="T105" fmla="*/ 490 h 1020"/>
                <a:gd name="T106" fmla="*/ 199 w 957"/>
                <a:gd name="T107" fmla="*/ 359 h 1020"/>
                <a:gd name="T108" fmla="*/ 253 w 957"/>
                <a:gd name="T109" fmla="*/ 1020 h 1020"/>
                <a:gd name="T110" fmla="*/ 3 w 957"/>
                <a:gd name="T111" fmla="*/ 925 h 1020"/>
                <a:gd name="T112" fmla="*/ 253 w 957"/>
                <a:gd name="T113" fmla="*/ 102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57" h="1020">
                  <a:moveTo>
                    <a:pt x="704" y="152"/>
                  </a:moveTo>
                  <a:cubicBezTo>
                    <a:pt x="723" y="197"/>
                    <a:pt x="736" y="251"/>
                    <a:pt x="743" y="313"/>
                  </a:cubicBezTo>
                  <a:cubicBezTo>
                    <a:pt x="750" y="327"/>
                    <a:pt x="755" y="342"/>
                    <a:pt x="757" y="359"/>
                  </a:cubicBezTo>
                  <a:cubicBezTo>
                    <a:pt x="761" y="381"/>
                    <a:pt x="760" y="406"/>
                    <a:pt x="756" y="428"/>
                  </a:cubicBezTo>
                  <a:cubicBezTo>
                    <a:pt x="751" y="452"/>
                    <a:pt x="742" y="473"/>
                    <a:pt x="729" y="490"/>
                  </a:cubicBezTo>
                  <a:cubicBezTo>
                    <a:pt x="722" y="500"/>
                    <a:pt x="713" y="508"/>
                    <a:pt x="704" y="513"/>
                  </a:cubicBezTo>
                  <a:cubicBezTo>
                    <a:pt x="704" y="476"/>
                    <a:pt x="704" y="476"/>
                    <a:pt x="704" y="476"/>
                  </a:cubicBezTo>
                  <a:cubicBezTo>
                    <a:pt x="730" y="445"/>
                    <a:pt x="739" y="384"/>
                    <a:pt x="724" y="341"/>
                  </a:cubicBezTo>
                  <a:cubicBezTo>
                    <a:pt x="718" y="320"/>
                    <a:pt x="710" y="310"/>
                    <a:pt x="704" y="308"/>
                  </a:cubicBezTo>
                  <a:lnTo>
                    <a:pt x="704" y="152"/>
                  </a:lnTo>
                  <a:close/>
                  <a:moveTo>
                    <a:pt x="704" y="731"/>
                  </a:moveTo>
                  <a:cubicBezTo>
                    <a:pt x="815" y="772"/>
                    <a:pt x="957" y="791"/>
                    <a:pt x="953" y="925"/>
                  </a:cubicBezTo>
                  <a:cubicBezTo>
                    <a:pt x="952" y="956"/>
                    <a:pt x="940" y="988"/>
                    <a:pt x="921" y="1020"/>
                  </a:cubicBezTo>
                  <a:cubicBezTo>
                    <a:pt x="704" y="1020"/>
                    <a:pt x="704" y="1020"/>
                    <a:pt x="704" y="1020"/>
                  </a:cubicBezTo>
                  <a:lnTo>
                    <a:pt x="704" y="731"/>
                  </a:lnTo>
                  <a:close/>
                  <a:moveTo>
                    <a:pt x="478" y="16"/>
                  </a:moveTo>
                  <a:cubicBezTo>
                    <a:pt x="588" y="0"/>
                    <a:pt x="661" y="52"/>
                    <a:pt x="704" y="152"/>
                  </a:cubicBezTo>
                  <a:cubicBezTo>
                    <a:pt x="704" y="308"/>
                    <a:pt x="704" y="308"/>
                    <a:pt x="704" y="308"/>
                  </a:cubicBezTo>
                  <a:cubicBezTo>
                    <a:pt x="693" y="305"/>
                    <a:pt x="684" y="321"/>
                    <a:pt x="680" y="350"/>
                  </a:cubicBezTo>
                  <a:cubicBezTo>
                    <a:pt x="675" y="381"/>
                    <a:pt x="674" y="429"/>
                    <a:pt x="679" y="494"/>
                  </a:cubicBezTo>
                  <a:cubicBezTo>
                    <a:pt x="688" y="491"/>
                    <a:pt x="697" y="484"/>
                    <a:pt x="704" y="476"/>
                  </a:cubicBezTo>
                  <a:cubicBezTo>
                    <a:pt x="704" y="513"/>
                    <a:pt x="704" y="513"/>
                    <a:pt x="704" y="513"/>
                  </a:cubicBezTo>
                  <a:cubicBezTo>
                    <a:pt x="700" y="515"/>
                    <a:pt x="696" y="517"/>
                    <a:pt x="692" y="519"/>
                  </a:cubicBezTo>
                  <a:cubicBezTo>
                    <a:pt x="684" y="535"/>
                    <a:pt x="675" y="552"/>
                    <a:pt x="665" y="566"/>
                  </a:cubicBezTo>
                  <a:cubicBezTo>
                    <a:pt x="654" y="594"/>
                    <a:pt x="635" y="619"/>
                    <a:pt x="614" y="640"/>
                  </a:cubicBezTo>
                  <a:cubicBezTo>
                    <a:pt x="621" y="675"/>
                    <a:pt x="640" y="705"/>
                    <a:pt x="684" y="723"/>
                  </a:cubicBezTo>
                  <a:cubicBezTo>
                    <a:pt x="690" y="726"/>
                    <a:pt x="697" y="728"/>
                    <a:pt x="704" y="731"/>
                  </a:cubicBezTo>
                  <a:cubicBezTo>
                    <a:pt x="704" y="1020"/>
                    <a:pt x="704" y="1020"/>
                    <a:pt x="704" y="1020"/>
                  </a:cubicBezTo>
                  <a:cubicBezTo>
                    <a:pt x="478" y="1020"/>
                    <a:pt x="478" y="1020"/>
                    <a:pt x="478" y="1020"/>
                  </a:cubicBezTo>
                  <a:cubicBezTo>
                    <a:pt x="478" y="984"/>
                    <a:pt x="478" y="984"/>
                    <a:pt x="478" y="984"/>
                  </a:cubicBezTo>
                  <a:cubicBezTo>
                    <a:pt x="479" y="984"/>
                    <a:pt x="479" y="984"/>
                    <a:pt x="480" y="984"/>
                  </a:cubicBezTo>
                  <a:cubicBezTo>
                    <a:pt x="487" y="984"/>
                    <a:pt x="493" y="977"/>
                    <a:pt x="493" y="969"/>
                  </a:cubicBezTo>
                  <a:cubicBezTo>
                    <a:pt x="493" y="961"/>
                    <a:pt x="487" y="955"/>
                    <a:pt x="480" y="955"/>
                  </a:cubicBezTo>
                  <a:cubicBezTo>
                    <a:pt x="479" y="955"/>
                    <a:pt x="479" y="955"/>
                    <a:pt x="478" y="955"/>
                  </a:cubicBezTo>
                  <a:cubicBezTo>
                    <a:pt x="478" y="945"/>
                    <a:pt x="478" y="945"/>
                    <a:pt x="478" y="945"/>
                  </a:cubicBezTo>
                  <a:cubicBezTo>
                    <a:pt x="479" y="945"/>
                    <a:pt x="479" y="945"/>
                    <a:pt x="480" y="945"/>
                  </a:cubicBezTo>
                  <a:cubicBezTo>
                    <a:pt x="487" y="945"/>
                    <a:pt x="493" y="938"/>
                    <a:pt x="493" y="930"/>
                  </a:cubicBezTo>
                  <a:cubicBezTo>
                    <a:pt x="493" y="922"/>
                    <a:pt x="487" y="916"/>
                    <a:pt x="480" y="916"/>
                  </a:cubicBezTo>
                  <a:cubicBezTo>
                    <a:pt x="479" y="916"/>
                    <a:pt x="479" y="916"/>
                    <a:pt x="478" y="916"/>
                  </a:cubicBezTo>
                  <a:cubicBezTo>
                    <a:pt x="478" y="901"/>
                    <a:pt x="478" y="901"/>
                    <a:pt x="478" y="901"/>
                  </a:cubicBezTo>
                  <a:cubicBezTo>
                    <a:pt x="556" y="871"/>
                    <a:pt x="598" y="831"/>
                    <a:pt x="661" y="751"/>
                  </a:cubicBezTo>
                  <a:cubicBezTo>
                    <a:pt x="625" y="737"/>
                    <a:pt x="602" y="703"/>
                    <a:pt x="589" y="663"/>
                  </a:cubicBezTo>
                  <a:cubicBezTo>
                    <a:pt x="553" y="691"/>
                    <a:pt x="514" y="709"/>
                    <a:pt x="485" y="709"/>
                  </a:cubicBezTo>
                  <a:cubicBezTo>
                    <a:pt x="483" y="709"/>
                    <a:pt x="481" y="709"/>
                    <a:pt x="479" y="709"/>
                  </a:cubicBezTo>
                  <a:cubicBezTo>
                    <a:pt x="478" y="709"/>
                    <a:pt x="478" y="709"/>
                    <a:pt x="478" y="709"/>
                  </a:cubicBezTo>
                  <a:cubicBezTo>
                    <a:pt x="478" y="613"/>
                    <a:pt x="478" y="613"/>
                    <a:pt x="478" y="613"/>
                  </a:cubicBezTo>
                  <a:cubicBezTo>
                    <a:pt x="479" y="613"/>
                    <a:pt x="479" y="613"/>
                    <a:pt x="479" y="613"/>
                  </a:cubicBezTo>
                  <a:cubicBezTo>
                    <a:pt x="493" y="613"/>
                    <a:pt x="503" y="634"/>
                    <a:pt x="519" y="628"/>
                  </a:cubicBezTo>
                  <a:cubicBezTo>
                    <a:pt x="555" y="615"/>
                    <a:pt x="571" y="591"/>
                    <a:pt x="571" y="565"/>
                  </a:cubicBezTo>
                  <a:cubicBezTo>
                    <a:pt x="571" y="529"/>
                    <a:pt x="525" y="512"/>
                    <a:pt x="478" y="512"/>
                  </a:cubicBezTo>
                  <a:cubicBezTo>
                    <a:pt x="478" y="478"/>
                    <a:pt x="478" y="478"/>
                    <a:pt x="478" y="478"/>
                  </a:cubicBezTo>
                  <a:cubicBezTo>
                    <a:pt x="531" y="470"/>
                    <a:pt x="566" y="485"/>
                    <a:pt x="587" y="502"/>
                  </a:cubicBezTo>
                  <a:cubicBezTo>
                    <a:pt x="588" y="503"/>
                    <a:pt x="590" y="504"/>
                    <a:pt x="591" y="506"/>
                  </a:cubicBezTo>
                  <a:cubicBezTo>
                    <a:pt x="644" y="538"/>
                    <a:pt x="663" y="405"/>
                    <a:pt x="664" y="319"/>
                  </a:cubicBezTo>
                  <a:cubicBezTo>
                    <a:pt x="580" y="314"/>
                    <a:pt x="531" y="271"/>
                    <a:pt x="478" y="235"/>
                  </a:cubicBezTo>
                  <a:lnTo>
                    <a:pt x="478" y="16"/>
                  </a:lnTo>
                  <a:close/>
                  <a:moveTo>
                    <a:pt x="253" y="143"/>
                  </a:moveTo>
                  <a:cubicBezTo>
                    <a:pt x="281" y="83"/>
                    <a:pt x="325" y="38"/>
                    <a:pt x="395" y="35"/>
                  </a:cubicBezTo>
                  <a:cubicBezTo>
                    <a:pt x="408" y="31"/>
                    <a:pt x="422" y="27"/>
                    <a:pt x="437" y="25"/>
                  </a:cubicBezTo>
                  <a:cubicBezTo>
                    <a:pt x="451" y="21"/>
                    <a:pt x="465" y="18"/>
                    <a:pt x="478" y="16"/>
                  </a:cubicBezTo>
                  <a:cubicBezTo>
                    <a:pt x="478" y="235"/>
                    <a:pt x="478" y="235"/>
                    <a:pt x="478" y="235"/>
                  </a:cubicBezTo>
                  <a:cubicBezTo>
                    <a:pt x="461" y="223"/>
                    <a:pt x="444" y="212"/>
                    <a:pt x="425" y="204"/>
                  </a:cubicBezTo>
                  <a:cubicBezTo>
                    <a:pt x="378" y="183"/>
                    <a:pt x="333" y="179"/>
                    <a:pt x="316" y="207"/>
                  </a:cubicBezTo>
                  <a:cubicBezTo>
                    <a:pt x="303" y="228"/>
                    <a:pt x="296" y="254"/>
                    <a:pt x="294" y="284"/>
                  </a:cubicBezTo>
                  <a:cubicBezTo>
                    <a:pt x="294" y="285"/>
                    <a:pt x="294" y="287"/>
                    <a:pt x="294" y="289"/>
                  </a:cubicBezTo>
                  <a:cubicBezTo>
                    <a:pt x="290" y="370"/>
                    <a:pt x="303" y="542"/>
                    <a:pt x="362" y="506"/>
                  </a:cubicBezTo>
                  <a:cubicBezTo>
                    <a:pt x="364" y="504"/>
                    <a:pt x="365" y="503"/>
                    <a:pt x="367" y="502"/>
                  </a:cubicBezTo>
                  <a:cubicBezTo>
                    <a:pt x="388" y="485"/>
                    <a:pt x="423" y="469"/>
                    <a:pt x="477" y="478"/>
                  </a:cubicBezTo>
                  <a:cubicBezTo>
                    <a:pt x="478" y="478"/>
                    <a:pt x="478" y="478"/>
                    <a:pt x="478" y="478"/>
                  </a:cubicBezTo>
                  <a:cubicBezTo>
                    <a:pt x="478" y="512"/>
                    <a:pt x="478" y="512"/>
                    <a:pt x="478" y="512"/>
                  </a:cubicBezTo>
                  <a:cubicBezTo>
                    <a:pt x="432" y="512"/>
                    <a:pt x="384" y="529"/>
                    <a:pt x="382" y="561"/>
                  </a:cubicBezTo>
                  <a:cubicBezTo>
                    <a:pt x="380" y="588"/>
                    <a:pt x="400" y="615"/>
                    <a:pt x="438" y="628"/>
                  </a:cubicBezTo>
                  <a:cubicBezTo>
                    <a:pt x="454" y="634"/>
                    <a:pt x="464" y="613"/>
                    <a:pt x="478" y="613"/>
                  </a:cubicBezTo>
                  <a:cubicBezTo>
                    <a:pt x="478" y="709"/>
                    <a:pt x="478" y="709"/>
                    <a:pt x="478" y="709"/>
                  </a:cubicBezTo>
                  <a:cubicBezTo>
                    <a:pt x="477" y="709"/>
                    <a:pt x="475" y="709"/>
                    <a:pt x="472" y="709"/>
                  </a:cubicBezTo>
                  <a:cubicBezTo>
                    <a:pt x="444" y="709"/>
                    <a:pt x="405" y="692"/>
                    <a:pt x="370" y="665"/>
                  </a:cubicBezTo>
                  <a:cubicBezTo>
                    <a:pt x="357" y="704"/>
                    <a:pt x="334" y="737"/>
                    <a:pt x="298" y="751"/>
                  </a:cubicBezTo>
                  <a:cubicBezTo>
                    <a:pt x="358" y="841"/>
                    <a:pt x="407" y="878"/>
                    <a:pt x="478" y="901"/>
                  </a:cubicBezTo>
                  <a:cubicBezTo>
                    <a:pt x="478" y="901"/>
                    <a:pt x="478" y="901"/>
                    <a:pt x="478" y="901"/>
                  </a:cubicBezTo>
                  <a:cubicBezTo>
                    <a:pt x="478" y="916"/>
                    <a:pt x="478" y="916"/>
                    <a:pt x="478" y="916"/>
                  </a:cubicBezTo>
                  <a:cubicBezTo>
                    <a:pt x="471" y="916"/>
                    <a:pt x="466" y="923"/>
                    <a:pt x="466" y="930"/>
                  </a:cubicBezTo>
                  <a:cubicBezTo>
                    <a:pt x="466" y="938"/>
                    <a:pt x="471" y="944"/>
                    <a:pt x="478" y="945"/>
                  </a:cubicBezTo>
                  <a:cubicBezTo>
                    <a:pt x="478" y="955"/>
                    <a:pt x="478" y="955"/>
                    <a:pt x="478" y="955"/>
                  </a:cubicBezTo>
                  <a:cubicBezTo>
                    <a:pt x="471" y="956"/>
                    <a:pt x="466" y="962"/>
                    <a:pt x="466" y="969"/>
                  </a:cubicBezTo>
                  <a:cubicBezTo>
                    <a:pt x="466" y="977"/>
                    <a:pt x="471" y="983"/>
                    <a:pt x="478" y="984"/>
                  </a:cubicBezTo>
                  <a:cubicBezTo>
                    <a:pt x="478" y="1020"/>
                    <a:pt x="478" y="1020"/>
                    <a:pt x="478" y="1020"/>
                  </a:cubicBezTo>
                  <a:cubicBezTo>
                    <a:pt x="253" y="1020"/>
                    <a:pt x="253" y="1020"/>
                    <a:pt x="253" y="1020"/>
                  </a:cubicBezTo>
                  <a:cubicBezTo>
                    <a:pt x="253" y="730"/>
                    <a:pt x="253" y="730"/>
                    <a:pt x="253" y="730"/>
                  </a:cubicBezTo>
                  <a:cubicBezTo>
                    <a:pt x="260" y="728"/>
                    <a:pt x="266" y="726"/>
                    <a:pt x="272" y="723"/>
                  </a:cubicBezTo>
                  <a:cubicBezTo>
                    <a:pt x="317" y="704"/>
                    <a:pt x="336" y="675"/>
                    <a:pt x="342" y="640"/>
                  </a:cubicBezTo>
                  <a:cubicBezTo>
                    <a:pt x="322" y="619"/>
                    <a:pt x="304" y="595"/>
                    <a:pt x="293" y="569"/>
                  </a:cubicBezTo>
                  <a:cubicBezTo>
                    <a:pt x="282" y="554"/>
                    <a:pt x="273" y="537"/>
                    <a:pt x="265" y="519"/>
                  </a:cubicBezTo>
                  <a:cubicBezTo>
                    <a:pt x="261" y="517"/>
                    <a:pt x="257" y="516"/>
                    <a:pt x="253" y="513"/>
                  </a:cubicBezTo>
                  <a:cubicBezTo>
                    <a:pt x="253" y="477"/>
                    <a:pt x="253" y="477"/>
                    <a:pt x="253" y="477"/>
                  </a:cubicBezTo>
                  <a:cubicBezTo>
                    <a:pt x="260" y="485"/>
                    <a:pt x="269" y="491"/>
                    <a:pt x="278" y="494"/>
                  </a:cubicBezTo>
                  <a:cubicBezTo>
                    <a:pt x="283" y="431"/>
                    <a:pt x="283" y="374"/>
                    <a:pt x="276" y="341"/>
                  </a:cubicBezTo>
                  <a:cubicBezTo>
                    <a:pt x="271" y="317"/>
                    <a:pt x="262" y="308"/>
                    <a:pt x="253" y="310"/>
                  </a:cubicBezTo>
                  <a:lnTo>
                    <a:pt x="253" y="143"/>
                  </a:lnTo>
                  <a:close/>
                  <a:moveTo>
                    <a:pt x="214" y="313"/>
                  </a:moveTo>
                  <a:cubicBezTo>
                    <a:pt x="214" y="313"/>
                    <a:pt x="214" y="313"/>
                    <a:pt x="214" y="313"/>
                  </a:cubicBezTo>
                  <a:cubicBezTo>
                    <a:pt x="218" y="258"/>
                    <a:pt x="229" y="195"/>
                    <a:pt x="253" y="143"/>
                  </a:cubicBezTo>
                  <a:cubicBezTo>
                    <a:pt x="253" y="310"/>
                    <a:pt x="253" y="310"/>
                    <a:pt x="253" y="310"/>
                  </a:cubicBezTo>
                  <a:cubicBezTo>
                    <a:pt x="246" y="312"/>
                    <a:pt x="238" y="323"/>
                    <a:pt x="233" y="339"/>
                  </a:cubicBezTo>
                  <a:cubicBezTo>
                    <a:pt x="217" y="383"/>
                    <a:pt x="226" y="445"/>
                    <a:pt x="253" y="477"/>
                  </a:cubicBezTo>
                  <a:cubicBezTo>
                    <a:pt x="253" y="513"/>
                    <a:pt x="253" y="513"/>
                    <a:pt x="253" y="513"/>
                  </a:cubicBezTo>
                  <a:cubicBezTo>
                    <a:pt x="243" y="508"/>
                    <a:pt x="235" y="500"/>
                    <a:pt x="227" y="490"/>
                  </a:cubicBezTo>
                  <a:cubicBezTo>
                    <a:pt x="214" y="473"/>
                    <a:pt x="206" y="452"/>
                    <a:pt x="201" y="428"/>
                  </a:cubicBezTo>
                  <a:cubicBezTo>
                    <a:pt x="196" y="406"/>
                    <a:pt x="195" y="381"/>
                    <a:pt x="199" y="359"/>
                  </a:cubicBezTo>
                  <a:cubicBezTo>
                    <a:pt x="202" y="342"/>
                    <a:pt x="206" y="326"/>
                    <a:pt x="214" y="313"/>
                  </a:cubicBezTo>
                  <a:moveTo>
                    <a:pt x="253" y="1020"/>
                  </a:moveTo>
                  <a:cubicBezTo>
                    <a:pt x="35" y="1020"/>
                    <a:pt x="35" y="1020"/>
                    <a:pt x="35" y="1020"/>
                  </a:cubicBezTo>
                  <a:cubicBezTo>
                    <a:pt x="16" y="988"/>
                    <a:pt x="4" y="956"/>
                    <a:pt x="3" y="925"/>
                  </a:cubicBezTo>
                  <a:cubicBezTo>
                    <a:pt x="0" y="791"/>
                    <a:pt x="142" y="772"/>
                    <a:pt x="253" y="730"/>
                  </a:cubicBezTo>
                  <a:lnTo>
                    <a:pt x="253" y="1020"/>
                  </a:lnTo>
                  <a:close/>
                </a:path>
              </a:pathLst>
            </a:custGeom>
            <a:solidFill>
              <a:schemeClr val="bg1">
                <a:lumMod val="85000"/>
              </a:schemeClr>
            </a:solidFill>
            <a:ln>
              <a:noFill/>
            </a:ln>
          </p:spPr>
          <p:txBody>
            <a:bodyPr lIns="162560" tIns="81280" rIns="162560" bIns="81280"/>
            <a:lstStyle/>
            <a:p>
              <a:pPr eaLnBrk="1" fontAlgn="auto" hangingPunct="1">
                <a:spcBef>
                  <a:spcPts val="0"/>
                </a:spcBef>
                <a:spcAft>
                  <a:spcPts val="0"/>
                </a:spcAft>
                <a:defRPr/>
              </a:pPr>
              <a:endParaRPr lang="id-ID" sz="3200" dirty="0">
                <a:latin typeface="Roboto Thin" charset="0"/>
                <a:ea typeface="+mn-ea"/>
              </a:endParaRPr>
            </a:p>
          </p:txBody>
        </p:sp>
      </p:grpSp>
      <p:sp>
        <p:nvSpPr>
          <p:cNvPr id="2" name="Content Placeholder 1"/>
          <p:cNvSpPr>
            <a:spLocks noGrp="1"/>
          </p:cNvSpPr>
          <p:nvPr>
            <p:ph sz="quarter" idx="13"/>
          </p:nvPr>
        </p:nvSpPr>
        <p:spPr>
          <a:xfrm>
            <a:off x="611560" y="1916832"/>
            <a:ext cx="7920880" cy="2837460"/>
          </a:xfrm>
        </p:spPr>
        <p:txBody>
          <a:bodyPr vert="horz" lIns="91440" tIns="45720" rIns="91440" bIns="45720" rtlCol="0">
            <a:normAutofit fontScale="92500" lnSpcReduction="10000"/>
          </a:bodyPr>
          <a:lstStyle/>
          <a:p>
            <a:pPr marL="400050" indent="-285750" eaLnBrk="1" hangingPunct="1">
              <a:lnSpc>
                <a:spcPct val="90000"/>
              </a:lnSpc>
              <a:spcBef>
                <a:spcPts val="600"/>
              </a:spcBef>
              <a:spcAft>
                <a:spcPts val="600"/>
              </a:spcAft>
              <a:buClr>
                <a:schemeClr val="tx2"/>
              </a:buClr>
              <a:buFont typeface="Arial"/>
              <a:buChar char="•"/>
            </a:pPr>
            <a:endParaRPr lang="en-GB" altLang="en-US" sz="1400" dirty="0">
              <a:latin typeface="+mn-lt"/>
              <a:ea typeface="+mn-ea"/>
              <a:cs typeface="+mn-cs"/>
            </a:endParaRPr>
          </a:p>
          <a:p>
            <a:pPr marL="400050" indent="-285750" eaLnBrk="1" hangingPunct="1">
              <a:lnSpc>
                <a:spcPct val="90000"/>
              </a:lnSpc>
              <a:spcBef>
                <a:spcPts val="600"/>
              </a:spcBef>
              <a:spcAft>
                <a:spcPts val="600"/>
              </a:spcAft>
              <a:buClr>
                <a:schemeClr val="tx2"/>
              </a:buClr>
              <a:buFont typeface="Arial"/>
              <a:buChar char="•"/>
            </a:pPr>
            <a:r>
              <a:rPr lang="en-GB" altLang="en-US" sz="1400" dirty="0">
                <a:latin typeface="+mn-lt"/>
                <a:ea typeface="+mn-ea"/>
                <a:cs typeface="+mn-cs"/>
              </a:rPr>
              <a:t>Issuers who have a large portfolio of green assets and projects against which they plan to issue multiple bonds over a period of multiple years.</a:t>
            </a:r>
          </a:p>
          <a:p>
            <a:pPr marL="400050" indent="-285750" eaLnBrk="1" hangingPunct="1">
              <a:lnSpc>
                <a:spcPct val="90000"/>
              </a:lnSpc>
              <a:spcBef>
                <a:spcPts val="600"/>
              </a:spcBef>
              <a:spcAft>
                <a:spcPts val="600"/>
              </a:spcAft>
              <a:buClr>
                <a:schemeClr val="tx2"/>
              </a:buClr>
              <a:buFont typeface="Arial"/>
              <a:buChar char="•"/>
            </a:pPr>
            <a:r>
              <a:rPr lang="en-GB" altLang="en-US" sz="1400" dirty="0">
                <a:latin typeface="+mn-lt"/>
                <a:ea typeface="+mn-ea"/>
                <a:cs typeface="+mn-cs"/>
              </a:rPr>
              <a:t>This includes sovereigns and sub sovereigns, banks, large corporations, public authorities, municipalities and other private companies in areas such as transport, energy, water and waste.</a:t>
            </a:r>
          </a:p>
          <a:p>
            <a:pPr marL="400050" indent="-285750" eaLnBrk="1" hangingPunct="1">
              <a:lnSpc>
                <a:spcPct val="90000"/>
              </a:lnSpc>
              <a:spcBef>
                <a:spcPts val="600"/>
              </a:spcBef>
              <a:spcAft>
                <a:spcPts val="600"/>
              </a:spcAft>
              <a:buClr>
                <a:schemeClr val="tx2"/>
              </a:buClr>
              <a:buFont typeface="Arial"/>
              <a:buChar char="•"/>
            </a:pPr>
            <a:r>
              <a:rPr lang="en-GB" altLang="en-US" sz="1400" dirty="0">
                <a:latin typeface="+mn-lt"/>
                <a:ea typeface="+mn-ea"/>
                <a:cs typeface="+mn-cs"/>
              </a:rPr>
              <a:t>The Issuer needs to identify the list of assets and projects at the beginning of the programme, which will be Verified during the pre-issuance Certification</a:t>
            </a:r>
          </a:p>
          <a:p>
            <a:pPr marL="400050" indent="-285750" eaLnBrk="1" hangingPunct="1">
              <a:lnSpc>
                <a:spcPct val="90000"/>
              </a:lnSpc>
              <a:spcBef>
                <a:spcPts val="600"/>
              </a:spcBef>
              <a:spcAft>
                <a:spcPts val="600"/>
              </a:spcAft>
              <a:buClr>
                <a:schemeClr val="tx2"/>
              </a:buClr>
              <a:buFont typeface="Arial"/>
              <a:buChar char="•"/>
            </a:pPr>
            <a:r>
              <a:rPr lang="en-GB" altLang="en-US" sz="1400" dirty="0">
                <a:latin typeface="+mn-lt"/>
                <a:ea typeface="+mn-ea"/>
                <a:cs typeface="+mn-cs"/>
              </a:rPr>
              <a:t>Some of the existing issuers who have adopted this process are: </a:t>
            </a:r>
            <a:r>
              <a:rPr lang="en-GB" altLang="en-US" sz="1400" b="1" dirty="0">
                <a:latin typeface="+mn-lt"/>
              </a:rPr>
              <a:t>Bay Area Rapid Transit (BART), </a:t>
            </a:r>
            <a:r>
              <a:rPr lang="en-GB" sz="1400" b="1" dirty="0">
                <a:latin typeface="+mn-lt"/>
              </a:rPr>
              <a:t>City and County of San Francisco, </a:t>
            </a:r>
            <a:r>
              <a:rPr lang="en-GB" altLang="en-US" sz="1400" b="1" dirty="0">
                <a:latin typeface="+mn-lt"/>
              </a:rPr>
              <a:t>Contact Energy, </a:t>
            </a:r>
            <a:r>
              <a:rPr lang="en-GB" sz="1400" b="1" dirty="0">
                <a:latin typeface="+mn-lt"/>
              </a:rPr>
              <a:t> DNB Boligkreditt AS, Japan Railway Construction, Transport and Technology Agency (JRTT),</a:t>
            </a:r>
            <a:r>
              <a:rPr lang="en-GB" altLang="en-US" sz="1400" b="1" dirty="0">
                <a:latin typeface="+mn-lt"/>
              </a:rPr>
              <a:t> </a:t>
            </a:r>
            <a:r>
              <a:rPr lang="en-GB" sz="1400" b="1" dirty="0" err="1">
                <a:latin typeface="+mn-lt"/>
              </a:rPr>
              <a:t>Landesbank</a:t>
            </a:r>
            <a:r>
              <a:rPr lang="en-GB" sz="1400" b="1" dirty="0">
                <a:latin typeface="+mn-lt"/>
              </a:rPr>
              <a:t> Baden Württemberg (LBBW), </a:t>
            </a:r>
            <a:r>
              <a:rPr lang="en-GB" altLang="en-US" sz="1400" b="1" dirty="0">
                <a:latin typeface="+mn-lt"/>
              </a:rPr>
              <a:t>Los Angeles MTA, National Bank of Australia, New York HFA, New York MTA, </a:t>
            </a:r>
            <a:r>
              <a:rPr lang="en-GB" sz="1400" b="1" dirty="0">
                <a:latin typeface="+mn-lt"/>
              </a:rPr>
              <a:t>Queensland Treasury Corp, </a:t>
            </a:r>
            <a:r>
              <a:rPr lang="fr-FR" altLang="en-US" sz="1400" b="1" dirty="0">
                <a:latin typeface="+mn-lt"/>
              </a:rPr>
              <a:t> </a:t>
            </a:r>
            <a:r>
              <a:rPr lang="en-GB" altLang="en-US" sz="1400" b="1" dirty="0">
                <a:latin typeface="+mn-lt"/>
              </a:rPr>
              <a:t>San Francisco Public Utilities Commission, Société du Grand Paris, SNCF </a:t>
            </a:r>
            <a:r>
              <a:rPr lang="fr-FR" altLang="en-US" sz="1400" b="1" dirty="0">
                <a:latin typeface="+mn-lt"/>
              </a:rPr>
              <a:t>Réseau</a:t>
            </a:r>
            <a:r>
              <a:rPr lang="en-GB" altLang="en-US" sz="1400" b="1" dirty="0">
                <a:latin typeface="+mn-lt"/>
              </a:rPr>
              <a:t>, </a:t>
            </a:r>
            <a:r>
              <a:rPr lang="en-GB" sz="1400" b="1" dirty="0">
                <a:latin typeface="+mn-lt"/>
              </a:rPr>
              <a:t>TCorp (New South Wales) </a:t>
            </a:r>
            <a:r>
              <a:rPr lang="en-GB" altLang="en-US" sz="1400" b="1" dirty="0">
                <a:latin typeface="+mn-lt"/>
              </a:rPr>
              <a:t>and Westpac.</a:t>
            </a:r>
          </a:p>
        </p:txBody>
      </p:sp>
      <p:cxnSp>
        <p:nvCxnSpPr>
          <p:cNvPr id="19" name="Straight Connector 18">
            <a:extLst>
              <a:ext uri="{FF2B5EF4-FFF2-40B4-BE49-F238E27FC236}">
                <a16:creationId xmlns:a16="http://schemas.microsoft.com/office/drawing/2014/main" id="{0B14C25D-7D26-B04E-BC31-CE0BC7425FDD}"/>
              </a:ext>
            </a:extLst>
          </p:cNvPr>
          <p:cNvCxnSpPr>
            <a:cxnSpLocks/>
          </p:cNvCxnSpPr>
          <p:nvPr/>
        </p:nvCxnSpPr>
        <p:spPr>
          <a:xfrm>
            <a:off x="720075" y="1772816"/>
            <a:ext cx="7812365"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91916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1" name="Title 2"/>
          <p:cNvSpPr>
            <a:spLocks noGrp="1"/>
          </p:cNvSpPr>
          <p:nvPr>
            <p:ph type="title"/>
          </p:nvPr>
        </p:nvSpPr>
        <p:spPr>
          <a:xfrm>
            <a:off x="720075" y="978102"/>
            <a:ext cx="7941325" cy="1062644"/>
          </a:xfrm>
        </p:spPr>
        <p:txBody>
          <a:bodyPr vert="horz" lIns="91440" tIns="45720" rIns="91440" bIns="45720" numCol="1" rtlCol="0" anchor="b" anchorCtr="0" compatLnSpc="1">
            <a:prstTxWarp prst="textNoShape">
              <a:avLst/>
            </a:prstTxWarp>
            <a:normAutofit/>
          </a:bodyPr>
          <a:lstStyle/>
          <a:p>
            <a:pPr eaLnBrk="1" hangingPunct="1">
              <a:lnSpc>
                <a:spcPct val="90000"/>
              </a:lnSpc>
            </a:pPr>
            <a:r>
              <a:rPr lang="en-US" altLang="en-US" sz="3700" dirty="0">
                <a:solidFill>
                  <a:schemeClr val="tx1"/>
                </a:solidFill>
                <a:latin typeface="+mj-lt"/>
                <a:ea typeface="+mj-ea"/>
                <a:cs typeface="+mj-cs"/>
              </a:rPr>
              <a:t>How Programmatic Certification Works</a:t>
            </a:r>
          </a:p>
        </p:txBody>
      </p:sp>
      <p:cxnSp>
        <p:nvCxnSpPr>
          <p:cNvPr id="136" name="Straight Connector 135">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718" y="2265037"/>
            <a:ext cx="7593759"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sz="quarter" idx="13"/>
          </p:nvPr>
        </p:nvSpPr>
        <p:spPr>
          <a:xfrm>
            <a:off x="2627784" y="2466411"/>
            <a:ext cx="6033616" cy="3770901"/>
          </a:xfrm>
        </p:spPr>
        <p:txBody>
          <a:bodyPr vert="horz" lIns="91440" tIns="45720" rIns="91440" bIns="45720" rtlCol="0">
            <a:noAutofit/>
          </a:bodyPr>
          <a:lstStyle/>
          <a:p>
            <a:pPr marL="457191" indent="-228600" eaLnBrk="1" hangingPunct="1">
              <a:lnSpc>
                <a:spcPct val="90000"/>
              </a:lnSpc>
              <a:spcBef>
                <a:spcPts val="600"/>
              </a:spcBef>
              <a:spcAft>
                <a:spcPts val="600"/>
              </a:spcAft>
              <a:buFont typeface="+mj-lt"/>
              <a:buAutoNum type="arabicPeriod"/>
            </a:pPr>
            <a:r>
              <a:rPr lang="en-GB" sz="1400" dirty="0">
                <a:latin typeface="+mn-lt"/>
                <a:ea typeface="+mn-ea"/>
                <a:cs typeface="+mn-cs"/>
              </a:rPr>
              <a:t>Before the first green bond is issued, the Issuer engages a Verifier to review the first bond for pre-issuance, as in the regular process for Certification. The assets and projects to be used over the future bond programme are verified as part of this process. </a:t>
            </a:r>
          </a:p>
          <a:p>
            <a:pPr marL="457191" indent="-228600" eaLnBrk="1" hangingPunct="1">
              <a:lnSpc>
                <a:spcPct val="90000"/>
              </a:lnSpc>
              <a:spcBef>
                <a:spcPts val="600"/>
              </a:spcBef>
              <a:spcAft>
                <a:spcPts val="600"/>
              </a:spcAft>
              <a:buFont typeface="+mj-lt"/>
              <a:buAutoNum type="arabicPeriod"/>
            </a:pPr>
            <a:r>
              <a:rPr lang="en-GB" sz="1400" dirty="0">
                <a:latin typeface="+mn-lt"/>
                <a:ea typeface="+mn-ea"/>
                <a:cs typeface="+mn-cs"/>
              </a:rPr>
              <a:t>When the Issuer issues the second bond, it can simply get Certified without requiring involvement of the Verifier before the issuance.</a:t>
            </a:r>
          </a:p>
          <a:p>
            <a:pPr marL="457191" indent="-228600" eaLnBrk="1" hangingPunct="1">
              <a:lnSpc>
                <a:spcPct val="90000"/>
              </a:lnSpc>
              <a:spcBef>
                <a:spcPts val="600"/>
              </a:spcBef>
              <a:spcAft>
                <a:spcPts val="600"/>
              </a:spcAft>
              <a:buFont typeface="+mj-lt"/>
              <a:buAutoNum type="arabicPeriod"/>
            </a:pPr>
            <a:r>
              <a:rPr lang="en-GB" sz="1400" dirty="0">
                <a:latin typeface="+mn-lt"/>
                <a:ea typeface="+mn-ea"/>
                <a:cs typeface="+mn-cs"/>
              </a:rPr>
              <a:t>After the issuance of the first bond, once a year, the Issuer must engage a Verifier to perform post-issuance verification of the bonds issued within that year and the overall programme. The annual verification can be part of an existing cycle of external audit for the issuer.</a:t>
            </a:r>
          </a:p>
          <a:p>
            <a:pPr eaLnBrk="1" hangingPunct="1">
              <a:lnSpc>
                <a:spcPct val="90000"/>
              </a:lnSpc>
              <a:spcBef>
                <a:spcPts val="600"/>
              </a:spcBef>
              <a:spcAft>
                <a:spcPts val="600"/>
              </a:spcAft>
            </a:pPr>
            <a:r>
              <a:rPr lang="en-GB" sz="1400" dirty="0">
                <a:latin typeface="+mn-lt"/>
                <a:ea typeface="+mn-ea"/>
                <a:cs typeface="+mn-cs"/>
              </a:rPr>
              <a:t>Programmatic certification is also available for issuers who have already issued a Certified Climate Bond and wish to issue more bonds in the near future. As we have confidence of their disclosure and compliance structures, we would very much welcome them to continue issuing Certified Bonds under this streamlined process. They can engage a Verifier to verify the proposed portfolio of eligible assets and projects.</a:t>
            </a:r>
          </a:p>
          <a:p>
            <a:pPr indent="-228600" eaLnBrk="1" hangingPunct="1">
              <a:lnSpc>
                <a:spcPct val="90000"/>
              </a:lnSpc>
              <a:buFont typeface="Arial" panose="020B0604020202020204" pitchFamily="34" charset="0"/>
              <a:buChar char="•"/>
            </a:pPr>
            <a:endParaRPr lang="en-US" altLang="en-US" sz="1400" dirty="0">
              <a:latin typeface="+mn-lt"/>
              <a:ea typeface="+mn-ea"/>
              <a:cs typeface="+mn-cs"/>
            </a:endParaRPr>
          </a:p>
        </p:txBody>
      </p:sp>
      <p:pic>
        <p:nvPicPr>
          <p:cNvPr id="6" name="Graphic 5" descr="Gears">
            <a:extLst>
              <a:ext uri="{FF2B5EF4-FFF2-40B4-BE49-F238E27FC236}">
                <a16:creationId xmlns:a16="http://schemas.microsoft.com/office/drawing/2014/main" id="{79069878-F68E-D747-BE69-8F96EA266F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18" y="2924944"/>
            <a:ext cx="1986082" cy="1986082"/>
          </a:xfrm>
          <a:prstGeom prst="rect">
            <a:avLst/>
          </a:prstGeom>
        </p:spPr>
      </p:pic>
    </p:spTree>
    <p:extLst>
      <p:ext uri="{BB962C8B-B14F-4D97-AF65-F5344CB8AC3E}">
        <p14:creationId xmlns:p14="http://schemas.microsoft.com/office/powerpoint/2010/main" val="1025651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82014" y="1646855"/>
            <a:ext cx="4193534" cy="234745"/>
          </a:xfrm>
          <a:prstGeom prst="rect">
            <a:avLst/>
          </a:prstGeom>
        </p:spPr>
        <p:txBody>
          <a:bodyPr vert="horz" wrap="square" lIns="0" tIns="10860" rIns="0" bIns="0" rtlCol="0">
            <a:spAutoFit/>
          </a:bodyPr>
          <a:lstStyle/>
          <a:p>
            <a:pPr marL="10860">
              <a:spcBef>
                <a:spcPts val="86"/>
              </a:spcBef>
            </a:pPr>
            <a:r>
              <a:rPr sz="1454" spc="-9" dirty="0">
                <a:solidFill>
                  <a:srgbClr val="2F68A5"/>
                </a:solidFill>
                <a:latin typeface="Whitney-Book"/>
                <a:cs typeface="Whitney-Book"/>
              </a:rPr>
              <a:t>Programmatic </a:t>
            </a:r>
            <a:r>
              <a:rPr sz="1454" spc="-4" dirty="0">
                <a:solidFill>
                  <a:srgbClr val="2F68A5"/>
                </a:solidFill>
                <a:latin typeface="Whitney-Book"/>
                <a:cs typeface="Whitney-Book"/>
              </a:rPr>
              <a:t>Certification </a:t>
            </a:r>
            <a:r>
              <a:rPr sz="1454" spc="-9" dirty="0">
                <a:solidFill>
                  <a:srgbClr val="2F68A5"/>
                </a:solidFill>
                <a:latin typeface="Whitney-Book"/>
                <a:cs typeface="Whitney-Book"/>
              </a:rPr>
              <a:t>for </a:t>
            </a:r>
            <a:r>
              <a:rPr sz="1454" dirty="0">
                <a:solidFill>
                  <a:srgbClr val="2F68A5"/>
                </a:solidFill>
                <a:latin typeface="Whitney-Book"/>
                <a:cs typeface="Whitney-Book"/>
              </a:rPr>
              <a:t>multiple </a:t>
            </a:r>
            <a:r>
              <a:rPr sz="1454" spc="-9" dirty="0">
                <a:solidFill>
                  <a:srgbClr val="2F68A5"/>
                </a:solidFill>
                <a:latin typeface="Whitney-Book"/>
                <a:cs typeface="Whitney-Book"/>
              </a:rPr>
              <a:t>green</a:t>
            </a:r>
            <a:r>
              <a:rPr sz="1454" spc="34" dirty="0">
                <a:solidFill>
                  <a:srgbClr val="2F68A5"/>
                </a:solidFill>
                <a:latin typeface="Whitney-Book"/>
                <a:cs typeface="Whitney-Book"/>
              </a:rPr>
              <a:t> </a:t>
            </a:r>
            <a:r>
              <a:rPr sz="1454" spc="-4" dirty="0">
                <a:solidFill>
                  <a:srgbClr val="2F68A5"/>
                </a:solidFill>
                <a:latin typeface="Whitney-Book"/>
                <a:cs typeface="Whitney-Book"/>
              </a:rPr>
              <a:t>issuance</a:t>
            </a:r>
            <a:endParaRPr sz="1454">
              <a:latin typeface="Whitney-Book"/>
              <a:cs typeface="Whitney-Book"/>
            </a:endParaRPr>
          </a:p>
        </p:txBody>
      </p:sp>
      <p:sp>
        <p:nvSpPr>
          <p:cNvPr id="3" name="object 3"/>
          <p:cNvSpPr txBox="1">
            <a:spLocks noGrp="1"/>
          </p:cNvSpPr>
          <p:nvPr>
            <p:ph type="title"/>
          </p:nvPr>
        </p:nvSpPr>
        <p:spPr>
          <a:xfrm>
            <a:off x="2082441" y="666946"/>
            <a:ext cx="2654692" cy="689025"/>
          </a:xfrm>
          <a:prstGeom prst="rect">
            <a:avLst/>
          </a:prstGeom>
        </p:spPr>
        <p:txBody>
          <a:bodyPr vert="horz" wrap="square" lIns="0" tIns="72761" rIns="0" bIns="0" numCol="1" rtlCol="0" anchor="ctr" anchorCtr="0" compatLnSpc="1">
            <a:prstTxWarp prst="textNoShape">
              <a:avLst/>
            </a:prstTxWarp>
            <a:spAutoFit/>
          </a:bodyPr>
          <a:lstStyle/>
          <a:p>
            <a:pPr marL="10860" marR="4344">
              <a:lnSpc>
                <a:spcPts val="2420"/>
              </a:lnSpc>
              <a:spcBef>
                <a:spcPts val="573"/>
              </a:spcBef>
            </a:pPr>
            <a:r>
              <a:rPr spc="9" dirty="0"/>
              <a:t>Green </a:t>
            </a:r>
            <a:r>
              <a:rPr spc="17" dirty="0"/>
              <a:t>Bond  </a:t>
            </a:r>
            <a:r>
              <a:rPr spc="9" dirty="0"/>
              <a:t>Certification</a:t>
            </a:r>
            <a:r>
              <a:rPr spc="-51" dirty="0"/>
              <a:t> </a:t>
            </a:r>
            <a:r>
              <a:rPr spc="4" dirty="0"/>
              <a:t>Routes</a:t>
            </a:r>
          </a:p>
        </p:txBody>
      </p:sp>
      <p:sp>
        <p:nvSpPr>
          <p:cNvPr id="4" name="object 4"/>
          <p:cNvSpPr txBox="1"/>
          <p:nvPr/>
        </p:nvSpPr>
        <p:spPr>
          <a:xfrm>
            <a:off x="1182014" y="4232698"/>
            <a:ext cx="3626649" cy="234745"/>
          </a:xfrm>
          <a:prstGeom prst="rect">
            <a:avLst/>
          </a:prstGeom>
        </p:spPr>
        <p:txBody>
          <a:bodyPr vert="horz" wrap="square" lIns="0" tIns="10860" rIns="0" bIns="0" rtlCol="0">
            <a:spAutoFit/>
          </a:bodyPr>
          <a:lstStyle/>
          <a:p>
            <a:pPr marL="10860">
              <a:spcBef>
                <a:spcPts val="86"/>
              </a:spcBef>
            </a:pPr>
            <a:r>
              <a:rPr sz="1454" dirty="0">
                <a:solidFill>
                  <a:srgbClr val="2F68A5"/>
                </a:solidFill>
                <a:latin typeface="Whitney-Book"/>
                <a:cs typeface="Whitney-Book"/>
              </a:rPr>
              <a:t>Basic </a:t>
            </a:r>
            <a:r>
              <a:rPr sz="1454" spc="-4" dirty="0">
                <a:solidFill>
                  <a:srgbClr val="2F68A5"/>
                </a:solidFill>
                <a:latin typeface="Whitney-Book"/>
                <a:cs typeface="Whitney-Book"/>
              </a:rPr>
              <a:t>Certification </a:t>
            </a:r>
            <a:r>
              <a:rPr sz="1454" spc="-9" dirty="0">
                <a:solidFill>
                  <a:srgbClr val="2F68A5"/>
                </a:solidFill>
                <a:latin typeface="Whitney-Book"/>
                <a:cs typeface="Whitney-Book"/>
              </a:rPr>
              <a:t>for </a:t>
            </a:r>
            <a:r>
              <a:rPr sz="1454" spc="-4" dirty="0">
                <a:solidFill>
                  <a:srgbClr val="2F68A5"/>
                </a:solidFill>
                <a:latin typeface="Whitney-Book"/>
                <a:cs typeface="Whitney-Book"/>
              </a:rPr>
              <a:t>individual </a:t>
            </a:r>
            <a:r>
              <a:rPr sz="1454" spc="-9" dirty="0">
                <a:solidFill>
                  <a:srgbClr val="2F68A5"/>
                </a:solidFill>
                <a:latin typeface="Whitney-Book"/>
                <a:cs typeface="Whitney-Book"/>
              </a:rPr>
              <a:t>green</a:t>
            </a:r>
            <a:r>
              <a:rPr sz="1454" spc="47" dirty="0">
                <a:solidFill>
                  <a:srgbClr val="2F68A5"/>
                </a:solidFill>
                <a:latin typeface="Whitney-Book"/>
                <a:cs typeface="Whitney-Book"/>
              </a:rPr>
              <a:t> </a:t>
            </a:r>
            <a:r>
              <a:rPr sz="1454" spc="-4" dirty="0">
                <a:solidFill>
                  <a:srgbClr val="2F68A5"/>
                </a:solidFill>
                <a:latin typeface="Whitney-Book"/>
                <a:cs typeface="Whitney-Book"/>
              </a:rPr>
              <a:t>issuance</a:t>
            </a:r>
            <a:endParaRPr sz="1454">
              <a:latin typeface="Whitney-Book"/>
              <a:cs typeface="Whitney-Book"/>
            </a:endParaRPr>
          </a:p>
        </p:txBody>
      </p:sp>
      <p:sp>
        <p:nvSpPr>
          <p:cNvPr id="5" name="object 5"/>
          <p:cNvSpPr txBox="1"/>
          <p:nvPr/>
        </p:nvSpPr>
        <p:spPr>
          <a:xfrm>
            <a:off x="6503065" y="1954693"/>
            <a:ext cx="1044175" cy="681108"/>
          </a:xfrm>
          <a:prstGeom prst="rect">
            <a:avLst/>
          </a:prstGeom>
        </p:spPr>
        <p:txBody>
          <a:bodyPr vert="horz" wrap="square" lIns="0" tIns="35838" rIns="0" bIns="0" rtlCol="0">
            <a:spAutoFit/>
          </a:bodyPr>
          <a:lstStyle/>
          <a:p>
            <a:pPr marL="10860" marR="4344">
              <a:lnSpc>
                <a:spcPts val="966"/>
              </a:lnSpc>
              <a:spcBef>
                <a:spcPts val="282"/>
              </a:spcBef>
            </a:pPr>
            <a:r>
              <a:rPr sz="941" b="1" spc="13" dirty="0">
                <a:solidFill>
                  <a:srgbClr val="FFFFFF"/>
                </a:solidFill>
                <a:latin typeface="Whitney"/>
                <a:cs typeface="Whitney"/>
              </a:rPr>
              <a:t>Annual</a:t>
            </a:r>
            <a:r>
              <a:rPr sz="941" b="1" spc="-47" dirty="0">
                <a:solidFill>
                  <a:srgbClr val="FFFFFF"/>
                </a:solidFill>
                <a:latin typeface="Whitney"/>
                <a:cs typeface="Whitney"/>
              </a:rPr>
              <a:t> </a:t>
            </a:r>
            <a:r>
              <a:rPr sz="941" b="1" spc="4" dirty="0">
                <a:solidFill>
                  <a:srgbClr val="FFFFFF"/>
                </a:solidFill>
                <a:latin typeface="Whitney"/>
                <a:cs typeface="Whitney"/>
              </a:rPr>
              <a:t>Verification  </a:t>
            </a:r>
            <a:r>
              <a:rPr sz="941" b="1" spc="9" dirty="0">
                <a:solidFill>
                  <a:srgbClr val="FFFFFF"/>
                </a:solidFill>
                <a:latin typeface="Whitney"/>
                <a:cs typeface="Whitney"/>
              </a:rPr>
              <a:t>for </a:t>
            </a:r>
            <a:r>
              <a:rPr sz="941" b="1" spc="13" dirty="0">
                <a:solidFill>
                  <a:srgbClr val="FFFFFF"/>
                </a:solidFill>
                <a:latin typeface="Whitney"/>
                <a:cs typeface="Whitney"/>
              </a:rPr>
              <a:t>the</a:t>
            </a:r>
            <a:r>
              <a:rPr sz="941" b="1" spc="-38" dirty="0">
                <a:solidFill>
                  <a:srgbClr val="FFFFFF"/>
                </a:solidFill>
                <a:latin typeface="Whitney"/>
                <a:cs typeface="Whitney"/>
              </a:rPr>
              <a:t> </a:t>
            </a:r>
            <a:r>
              <a:rPr sz="941" b="1" spc="9" dirty="0">
                <a:solidFill>
                  <a:srgbClr val="FFFFFF"/>
                </a:solidFill>
                <a:latin typeface="Whitney"/>
                <a:cs typeface="Whitney"/>
              </a:rPr>
              <a:t>Programme</a:t>
            </a:r>
            <a:endParaRPr sz="941">
              <a:latin typeface="Whitney"/>
              <a:cs typeface="Whitney"/>
            </a:endParaRPr>
          </a:p>
          <a:p>
            <a:pPr marL="10860" marR="82534">
              <a:lnSpc>
                <a:spcPts val="966"/>
              </a:lnSpc>
              <a:spcBef>
                <a:spcPts val="975"/>
              </a:spcBef>
            </a:pPr>
            <a:r>
              <a:rPr sz="941" b="1" spc="13" dirty="0">
                <a:solidFill>
                  <a:srgbClr val="FFFFFF"/>
                </a:solidFill>
                <a:latin typeface="Whitney"/>
                <a:cs typeface="Whitney"/>
              </a:rPr>
              <a:t>Annual </a:t>
            </a:r>
            <a:r>
              <a:rPr sz="941" b="1" spc="9" dirty="0">
                <a:solidFill>
                  <a:srgbClr val="FFFFFF"/>
                </a:solidFill>
                <a:latin typeface="Whitney"/>
                <a:cs typeface="Whitney"/>
              </a:rPr>
              <a:t>Report</a:t>
            </a:r>
            <a:r>
              <a:rPr sz="941" b="1" spc="-51" dirty="0">
                <a:solidFill>
                  <a:srgbClr val="FFFFFF"/>
                </a:solidFill>
                <a:latin typeface="Whitney"/>
                <a:cs typeface="Whitney"/>
              </a:rPr>
              <a:t> </a:t>
            </a:r>
            <a:r>
              <a:rPr sz="941" b="1" spc="9" dirty="0">
                <a:solidFill>
                  <a:srgbClr val="FFFFFF"/>
                </a:solidFill>
                <a:latin typeface="Whitney"/>
                <a:cs typeface="Whitney"/>
              </a:rPr>
              <a:t>for  all</a:t>
            </a:r>
            <a:r>
              <a:rPr sz="941" b="1" dirty="0">
                <a:solidFill>
                  <a:srgbClr val="FFFFFF"/>
                </a:solidFill>
                <a:latin typeface="Whitney"/>
                <a:cs typeface="Whitney"/>
              </a:rPr>
              <a:t> </a:t>
            </a:r>
            <a:r>
              <a:rPr sz="941" b="1" spc="13" dirty="0">
                <a:solidFill>
                  <a:srgbClr val="FFFFFF"/>
                </a:solidFill>
                <a:latin typeface="Whitney"/>
                <a:cs typeface="Whitney"/>
              </a:rPr>
              <a:t>bonds</a:t>
            </a:r>
            <a:endParaRPr sz="941">
              <a:latin typeface="Whitney"/>
              <a:cs typeface="Whitney"/>
            </a:endParaRPr>
          </a:p>
        </p:txBody>
      </p:sp>
      <p:sp>
        <p:nvSpPr>
          <p:cNvPr id="6" name="object 6"/>
          <p:cNvSpPr txBox="1"/>
          <p:nvPr/>
        </p:nvSpPr>
        <p:spPr>
          <a:xfrm>
            <a:off x="6503064" y="4786811"/>
            <a:ext cx="1101733" cy="296387"/>
          </a:xfrm>
          <a:prstGeom prst="rect">
            <a:avLst/>
          </a:prstGeom>
        </p:spPr>
        <p:txBody>
          <a:bodyPr vert="horz" wrap="square" lIns="0" tIns="35838" rIns="0" bIns="0" rtlCol="0">
            <a:spAutoFit/>
          </a:bodyPr>
          <a:lstStyle/>
          <a:p>
            <a:pPr marL="10860" marR="4344">
              <a:lnSpc>
                <a:spcPts val="966"/>
              </a:lnSpc>
              <a:spcBef>
                <a:spcPts val="282"/>
              </a:spcBef>
            </a:pPr>
            <a:r>
              <a:rPr sz="941" b="1" spc="13" dirty="0">
                <a:solidFill>
                  <a:srgbClr val="FFFFFF"/>
                </a:solidFill>
                <a:latin typeface="Whitney"/>
                <a:cs typeface="Whitney"/>
              </a:rPr>
              <a:t>Annual </a:t>
            </a:r>
            <a:r>
              <a:rPr sz="941" b="1" spc="9" dirty="0">
                <a:solidFill>
                  <a:srgbClr val="FFFFFF"/>
                </a:solidFill>
                <a:latin typeface="Whitney"/>
                <a:cs typeface="Whitney"/>
              </a:rPr>
              <a:t>Report until  maturity of </a:t>
            </a:r>
            <a:r>
              <a:rPr sz="941" b="1" spc="13" dirty="0">
                <a:solidFill>
                  <a:srgbClr val="FFFFFF"/>
                </a:solidFill>
                <a:latin typeface="Whitney"/>
                <a:cs typeface="Whitney"/>
              </a:rPr>
              <a:t>the</a:t>
            </a:r>
            <a:r>
              <a:rPr sz="941" b="1" spc="-43" dirty="0">
                <a:solidFill>
                  <a:srgbClr val="FFFFFF"/>
                </a:solidFill>
                <a:latin typeface="Whitney"/>
                <a:cs typeface="Whitney"/>
              </a:rPr>
              <a:t> </a:t>
            </a:r>
            <a:r>
              <a:rPr sz="941" b="1" spc="13" dirty="0">
                <a:solidFill>
                  <a:srgbClr val="FFFFFF"/>
                </a:solidFill>
                <a:latin typeface="Whitney"/>
                <a:cs typeface="Whitney"/>
              </a:rPr>
              <a:t>bond</a:t>
            </a:r>
            <a:endParaRPr sz="941">
              <a:latin typeface="Whitney"/>
              <a:cs typeface="Whitney"/>
            </a:endParaRPr>
          </a:p>
        </p:txBody>
      </p:sp>
      <p:sp>
        <p:nvSpPr>
          <p:cNvPr id="7" name="object 7"/>
          <p:cNvSpPr txBox="1"/>
          <p:nvPr/>
        </p:nvSpPr>
        <p:spPr>
          <a:xfrm>
            <a:off x="6503064" y="5279353"/>
            <a:ext cx="1101733" cy="296387"/>
          </a:xfrm>
          <a:prstGeom prst="rect">
            <a:avLst/>
          </a:prstGeom>
        </p:spPr>
        <p:txBody>
          <a:bodyPr vert="horz" wrap="square" lIns="0" tIns="35838" rIns="0" bIns="0" rtlCol="0">
            <a:spAutoFit/>
          </a:bodyPr>
          <a:lstStyle/>
          <a:p>
            <a:pPr marL="10860" marR="4344">
              <a:lnSpc>
                <a:spcPts val="966"/>
              </a:lnSpc>
              <a:spcBef>
                <a:spcPts val="282"/>
              </a:spcBef>
            </a:pPr>
            <a:r>
              <a:rPr sz="941" b="1" spc="13" dirty="0">
                <a:solidFill>
                  <a:srgbClr val="FFFFFF"/>
                </a:solidFill>
                <a:latin typeface="Whitney"/>
                <a:cs typeface="Whitney"/>
              </a:rPr>
              <a:t>Annual </a:t>
            </a:r>
            <a:r>
              <a:rPr sz="941" b="1" spc="9" dirty="0">
                <a:solidFill>
                  <a:srgbClr val="FFFFFF"/>
                </a:solidFill>
                <a:latin typeface="Whitney"/>
                <a:cs typeface="Whitney"/>
              </a:rPr>
              <a:t>Report until  maturity of </a:t>
            </a:r>
            <a:r>
              <a:rPr sz="941" b="1" spc="13" dirty="0">
                <a:solidFill>
                  <a:srgbClr val="FFFFFF"/>
                </a:solidFill>
                <a:latin typeface="Whitney"/>
                <a:cs typeface="Whitney"/>
              </a:rPr>
              <a:t>the</a:t>
            </a:r>
            <a:r>
              <a:rPr sz="941" b="1" spc="-43" dirty="0">
                <a:solidFill>
                  <a:srgbClr val="FFFFFF"/>
                </a:solidFill>
                <a:latin typeface="Whitney"/>
                <a:cs typeface="Whitney"/>
              </a:rPr>
              <a:t> </a:t>
            </a:r>
            <a:r>
              <a:rPr sz="941" b="1" spc="13" dirty="0">
                <a:solidFill>
                  <a:srgbClr val="FFFFFF"/>
                </a:solidFill>
                <a:latin typeface="Whitney"/>
                <a:cs typeface="Whitney"/>
              </a:rPr>
              <a:t>bond</a:t>
            </a:r>
            <a:endParaRPr sz="941">
              <a:latin typeface="Whitney"/>
              <a:cs typeface="Whitney"/>
            </a:endParaRPr>
          </a:p>
        </p:txBody>
      </p:sp>
      <p:sp>
        <p:nvSpPr>
          <p:cNvPr id="8" name="object 8"/>
          <p:cNvSpPr txBox="1"/>
          <p:nvPr/>
        </p:nvSpPr>
        <p:spPr>
          <a:xfrm>
            <a:off x="6503064" y="5771896"/>
            <a:ext cx="1101733" cy="296387"/>
          </a:xfrm>
          <a:prstGeom prst="rect">
            <a:avLst/>
          </a:prstGeom>
        </p:spPr>
        <p:txBody>
          <a:bodyPr vert="horz" wrap="square" lIns="0" tIns="35838" rIns="0" bIns="0" rtlCol="0">
            <a:spAutoFit/>
          </a:bodyPr>
          <a:lstStyle/>
          <a:p>
            <a:pPr marL="10860" marR="4344">
              <a:lnSpc>
                <a:spcPts val="966"/>
              </a:lnSpc>
              <a:spcBef>
                <a:spcPts val="282"/>
              </a:spcBef>
            </a:pPr>
            <a:r>
              <a:rPr sz="941" b="1" spc="13" dirty="0">
                <a:solidFill>
                  <a:srgbClr val="FFFFFF"/>
                </a:solidFill>
                <a:latin typeface="Whitney"/>
                <a:cs typeface="Whitney"/>
              </a:rPr>
              <a:t>Annual </a:t>
            </a:r>
            <a:r>
              <a:rPr sz="941" b="1" spc="9" dirty="0">
                <a:solidFill>
                  <a:srgbClr val="FFFFFF"/>
                </a:solidFill>
                <a:latin typeface="Whitney"/>
                <a:cs typeface="Whitney"/>
              </a:rPr>
              <a:t>Report until  maturity of </a:t>
            </a:r>
            <a:r>
              <a:rPr sz="941" b="1" spc="13" dirty="0">
                <a:solidFill>
                  <a:srgbClr val="FFFFFF"/>
                </a:solidFill>
                <a:latin typeface="Whitney"/>
                <a:cs typeface="Whitney"/>
              </a:rPr>
              <a:t>the</a:t>
            </a:r>
            <a:r>
              <a:rPr sz="941" b="1" spc="-43" dirty="0">
                <a:solidFill>
                  <a:srgbClr val="FFFFFF"/>
                </a:solidFill>
                <a:latin typeface="Whitney"/>
                <a:cs typeface="Whitney"/>
              </a:rPr>
              <a:t> </a:t>
            </a:r>
            <a:r>
              <a:rPr sz="941" b="1" spc="13" dirty="0">
                <a:solidFill>
                  <a:srgbClr val="FFFFFF"/>
                </a:solidFill>
                <a:latin typeface="Whitney"/>
                <a:cs typeface="Whitney"/>
              </a:rPr>
              <a:t>bond</a:t>
            </a:r>
            <a:endParaRPr sz="941">
              <a:latin typeface="Whitney"/>
              <a:cs typeface="Whitney"/>
            </a:endParaRPr>
          </a:p>
        </p:txBody>
      </p:sp>
      <p:sp>
        <p:nvSpPr>
          <p:cNvPr id="9" name="object 9"/>
          <p:cNvSpPr/>
          <p:nvPr/>
        </p:nvSpPr>
        <p:spPr>
          <a:xfrm>
            <a:off x="6212664" y="716207"/>
            <a:ext cx="1720201" cy="339914"/>
          </a:xfrm>
          <a:custGeom>
            <a:avLst/>
            <a:gdLst/>
            <a:ahLst/>
            <a:cxnLst/>
            <a:rect l="l" t="t" r="r" b="b"/>
            <a:pathLst>
              <a:path w="2011679" h="397509">
                <a:moveTo>
                  <a:pt x="0" y="397065"/>
                </a:moveTo>
                <a:lnTo>
                  <a:pt x="2011273" y="397065"/>
                </a:lnTo>
                <a:lnTo>
                  <a:pt x="2011273" y="0"/>
                </a:lnTo>
                <a:lnTo>
                  <a:pt x="0" y="0"/>
                </a:lnTo>
                <a:lnTo>
                  <a:pt x="0" y="397065"/>
                </a:lnTo>
                <a:close/>
              </a:path>
            </a:pathLst>
          </a:custGeom>
          <a:solidFill>
            <a:srgbClr val="2F68A5"/>
          </a:solidFill>
        </p:spPr>
        <p:txBody>
          <a:bodyPr wrap="square" lIns="0" tIns="0" rIns="0" bIns="0" rtlCol="0"/>
          <a:lstStyle/>
          <a:p>
            <a:endParaRPr sz="2052"/>
          </a:p>
        </p:txBody>
      </p:sp>
      <p:sp>
        <p:nvSpPr>
          <p:cNvPr id="10" name="object 10"/>
          <p:cNvSpPr/>
          <p:nvPr/>
        </p:nvSpPr>
        <p:spPr>
          <a:xfrm>
            <a:off x="6281001" y="794506"/>
            <a:ext cx="165613" cy="191676"/>
          </a:xfrm>
          <a:custGeom>
            <a:avLst/>
            <a:gdLst/>
            <a:ahLst/>
            <a:cxnLst/>
            <a:rect l="l" t="t" r="r" b="b"/>
            <a:pathLst>
              <a:path w="193675" h="224155">
                <a:moveTo>
                  <a:pt x="121196" y="0"/>
                </a:moveTo>
                <a:lnTo>
                  <a:pt x="73423" y="8761"/>
                </a:lnTo>
                <a:lnTo>
                  <a:pt x="34966" y="33066"/>
                </a:lnTo>
                <a:lnTo>
                  <a:pt x="9324" y="69946"/>
                </a:lnTo>
                <a:lnTo>
                  <a:pt x="0" y="116433"/>
                </a:lnTo>
                <a:lnTo>
                  <a:pt x="8647" y="159814"/>
                </a:lnTo>
                <a:lnTo>
                  <a:pt x="32394" y="193848"/>
                </a:lnTo>
                <a:lnTo>
                  <a:pt x="67947" y="216072"/>
                </a:lnTo>
                <a:lnTo>
                  <a:pt x="112014" y="224027"/>
                </a:lnTo>
                <a:lnTo>
                  <a:pt x="134860" y="222929"/>
                </a:lnTo>
                <a:lnTo>
                  <a:pt x="153616" y="219516"/>
                </a:lnTo>
                <a:lnTo>
                  <a:pt x="171900" y="213612"/>
                </a:lnTo>
                <a:lnTo>
                  <a:pt x="177517" y="211366"/>
                </a:lnTo>
                <a:lnTo>
                  <a:pt x="118656" y="211366"/>
                </a:lnTo>
                <a:lnTo>
                  <a:pt x="84667" y="201012"/>
                </a:lnTo>
                <a:lnTo>
                  <a:pt x="63881" y="174817"/>
                </a:lnTo>
                <a:lnTo>
                  <a:pt x="53476" y="140080"/>
                </a:lnTo>
                <a:lnTo>
                  <a:pt x="50634" y="104101"/>
                </a:lnTo>
                <a:lnTo>
                  <a:pt x="54465" y="73050"/>
                </a:lnTo>
                <a:lnTo>
                  <a:pt x="66333" y="42678"/>
                </a:lnTo>
                <a:lnTo>
                  <a:pt x="86805" y="19602"/>
                </a:lnTo>
                <a:lnTo>
                  <a:pt x="116446" y="10439"/>
                </a:lnTo>
                <a:lnTo>
                  <a:pt x="187572" y="10439"/>
                </a:lnTo>
                <a:lnTo>
                  <a:pt x="184500" y="9611"/>
                </a:lnTo>
                <a:lnTo>
                  <a:pt x="167659" y="5695"/>
                </a:lnTo>
                <a:lnTo>
                  <a:pt x="145064" y="1779"/>
                </a:lnTo>
                <a:lnTo>
                  <a:pt x="121196" y="0"/>
                </a:lnTo>
                <a:close/>
              </a:path>
              <a:path w="193675" h="224155">
                <a:moveTo>
                  <a:pt x="193332" y="158203"/>
                </a:moveTo>
                <a:lnTo>
                  <a:pt x="174980" y="158203"/>
                </a:lnTo>
                <a:lnTo>
                  <a:pt x="170228" y="176658"/>
                </a:lnTo>
                <a:lnTo>
                  <a:pt x="157614" y="193805"/>
                </a:lnTo>
                <a:lnTo>
                  <a:pt x="139602" y="206442"/>
                </a:lnTo>
                <a:lnTo>
                  <a:pt x="118656" y="211366"/>
                </a:lnTo>
                <a:lnTo>
                  <a:pt x="177517" y="211366"/>
                </a:lnTo>
                <a:lnTo>
                  <a:pt x="193332" y="205041"/>
                </a:lnTo>
                <a:lnTo>
                  <a:pt x="193332" y="158203"/>
                </a:lnTo>
                <a:close/>
              </a:path>
              <a:path w="193675" h="224155">
                <a:moveTo>
                  <a:pt x="187572" y="10439"/>
                </a:moveTo>
                <a:lnTo>
                  <a:pt x="116446" y="10439"/>
                </a:lnTo>
                <a:lnTo>
                  <a:pt x="136877" y="15112"/>
                </a:lnTo>
                <a:lnTo>
                  <a:pt x="154847" y="27646"/>
                </a:lnTo>
                <a:lnTo>
                  <a:pt x="168013" y="45817"/>
                </a:lnTo>
                <a:lnTo>
                  <a:pt x="174028" y="67398"/>
                </a:lnTo>
                <a:lnTo>
                  <a:pt x="191109" y="67398"/>
                </a:lnTo>
                <a:lnTo>
                  <a:pt x="191109" y="11391"/>
                </a:lnTo>
                <a:lnTo>
                  <a:pt x="187572" y="10439"/>
                </a:lnTo>
                <a:close/>
              </a:path>
            </a:pathLst>
          </a:custGeom>
          <a:solidFill>
            <a:srgbClr val="FFFFFF"/>
          </a:solidFill>
        </p:spPr>
        <p:txBody>
          <a:bodyPr wrap="square" lIns="0" tIns="0" rIns="0" bIns="0" rtlCol="0"/>
          <a:lstStyle/>
          <a:p>
            <a:endParaRPr sz="2052"/>
          </a:p>
        </p:txBody>
      </p:sp>
      <p:sp>
        <p:nvSpPr>
          <p:cNvPr id="11" name="object 11"/>
          <p:cNvSpPr/>
          <p:nvPr/>
        </p:nvSpPr>
        <p:spPr>
          <a:xfrm>
            <a:off x="6455520" y="791637"/>
            <a:ext cx="1403144" cy="194887"/>
          </a:xfrm>
          <a:prstGeom prst="rect">
            <a:avLst/>
          </a:prstGeom>
          <a:blipFill>
            <a:blip r:embed="rId2" cstate="print"/>
            <a:stretch>
              <a:fillRect/>
            </a:stretch>
          </a:blipFill>
        </p:spPr>
        <p:txBody>
          <a:bodyPr wrap="square" lIns="0" tIns="0" rIns="0" bIns="0" rtlCol="0"/>
          <a:lstStyle/>
          <a:p>
            <a:endParaRPr sz="2052"/>
          </a:p>
        </p:txBody>
      </p:sp>
      <p:sp>
        <p:nvSpPr>
          <p:cNvPr id="12" name="object 12"/>
          <p:cNvSpPr/>
          <p:nvPr/>
        </p:nvSpPr>
        <p:spPr>
          <a:xfrm>
            <a:off x="1314379" y="831149"/>
            <a:ext cx="479896" cy="479896"/>
          </a:xfrm>
          <a:prstGeom prst="rect">
            <a:avLst/>
          </a:prstGeom>
          <a:blipFill>
            <a:blip r:embed="rId3" cstate="print"/>
            <a:stretch>
              <a:fillRect/>
            </a:stretch>
          </a:blipFill>
        </p:spPr>
        <p:txBody>
          <a:bodyPr wrap="square" lIns="0" tIns="0" rIns="0" bIns="0" rtlCol="0"/>
          <a:lstStyle/>
          <a:p>
            <a:endParaRPr sz="2052"/>
          </a:p>
        </p:txBody>
      </p:sp>
      <p:sp>
        <p:nvSpPr>
          <p:cNvPr id="13" name="object 13"/>
          <p:cNvSpPr/>
          <p:nvPr/>
        </p:nvSpPr>
        <p:spPr>
          <a:xfrm>
            <a:off x="1161588" y="678200"/>
            <a:ext cx="784195" cy="783398"/>
          </a:xfrm>
          <a:prstGeom prst="rect">
            <a:avLst/>
          </a:prstGeom>
          <a:blipFill>
            <a:blip r:embed="rId4" cstate="print"/>
            <a:stretch>
              <a:fillRect/>
            </a:stretch>
          </a:blipFill>
        </p:spPr>
        <p:txBody>
          <a:bodyPr wrap="square" lIns="0" tIns="0" rIns="0" bIns="0" rtlCol="0"/>
          <a:lstStyle/>
          <a:p>
            <a:endParaRPr sz="2052"/>
          </a:p>
        </p:txBody>
      </p:sp>
      <p:sp>
        <p:nvSpPr>
          <p:cNvPr id="14" name="object 14"/>
          <p:cNvSpPr/>
          <p:nvPr/>
        </p:nvSpPr>
        <p:spPr>
          <a:xfrm>
            <a:off x="1198304" y="2258491"/>
            <a:ext cx="1474226" cy="1474226"/>
          </a:xfrm>
          <a:custGeom>
            <a:avLst/>
            <a:gdLst/>
            <a:ahLst/>
            <a:cxnLst/>
            <a:rect l="l" t="t" r="r" b="b"/>
            <a:pathLst>
              <a:path w="1724025" h="1724025">
                <a:moveTo>
                  <a:pt x="861898" y="0"/>
                </a:moveTo>
                <a:lnTo>
                  <a:pt x="812989" y="1364"/>
                </a:lnTo>
                <a:lnTo>
                  <a:pt x="764796" y="5408"/>
                </a:lnTo>
                <a:lnTo>
                  <a:pt x="717392" y="12061"/>
                </a:lnTo>
                <a:lnTo>
                  <a:pt x="670848" y="21247"/>
                </a:lnTo>
                <a:lnTo>
                  <a:pt x="625239" y="32896"/>
                </a:lnTo>
                <a:lnTo>
                  <a:pt x="580636" y="46934"/>
                </a:lnTo>
                <a:lnTo>
                  <a:pt x="537113" y="63289"/>
                </a:lnTo>
                <a:lnTo>
                  <a:pt x="494743" y="81887"/>
                </a:lnTo>
                <a:lnTo>
                  <a:pt x="453597" y="102656"/>
                </a:lnTo>
                <a:lnTo>
                  <a:pt x="413749" y="125523"/>
                </a:lnTo>
                <a:lnTo>
                  <a:pt x="375272" y="150416"/>
                </a:lnTo>
                <a:lnTo>
                  <a:pt x="338238" y="177261"/>
                </a:lnTo>
                <a:lnTo>
                  <a:pt x="302720" y="205987"/>
                </a:lnTo>
                <a:lnTo>
                  <a:pt x="268791" y="236519"/>
                </a:lnTo>
                <a:lnTo>
                  <a:pt x="236524" y="268786"/>
                </a:lnTo>
                <a:lnTo>
                  <a:pt x="205991" y="302715"/>
                </a:lnTo>
                <a:lnTo>
                  <a:pt x="177265" y="338233"/>
                </a:lnTo>
                <a:lnTo>
                  <a:pt x="150419" y="375266"/>
                </a:lnTo>
                <a:lnTo>
                  <a:pt x="125526" y="413744"/>
                </a:lnTo>
                <a:lnTo>
                  <a:pt x="102658" y="453591"/>
                </a:lnTo>
                <a:lnTo>
                  <a:pt x="81889" y="494737"/>
                </a:lnTo>
                <a:lnTo>
                  <a:pt x="63290" y="537108"/>
                </a:lnTo>
                <a:lnTo>
                  <a:pt x="46935" y="580632"/>
                </a:lnTo>
                <a:lnTo>
                  <a:pt x="32897" y="625234"/>
                </a:lnTo>
                <a:lnTo>
                  <a:pt x="21248" y="670844"/>
                </a:lnTo>
                <a:lnTo>
                  <a:pt x="12061" y="717388"/>
                </a:lnTo>
                <a:lnTo>
                  <a:pt x="5409" y="764794"/>
                </a:lnTo>
                <a:lnTo>
                  <a:pt x="1364" y="812988"/>
                </a:lnTo>
                <a:lnTo>
                  <a:pt x="0" y="861898"/>
                </a:lnTo>
                <a:lnTo>
                  <a:pt x="1364" y="910806"/>
                </a:lnTo>
                <a:lnTo>
                  <a:pt x="5409" y="958999"/>
                </a:lnTo>
                <a:lnTo>
                  <a:pt x="12061" y="1006404"/>
                </a:lnTo>
                <a:lnTo>
                  <a:pt x="21248" y="1052947"/>
                </a:lnTo>
                <a:lnTo>
                  <a:pt x="32897" y="1098556"/>
                </a:lnTo>
                <a:lnTo>
                  <a:pt x="46935" y="1143159"/>
                </a:lnTo>
                <a:lnTo>
                  <a:pt x="63290" y="1186682"/>
                </a:lnTo>
                <a:lnTo>
                  <a:pt x="81889" y="1229053"/>
                </a:lnTo>
                <a:lnTo>
                  <a:pt x="102658" y="1270198"/>
                </a:lnTo>
                <a:lnTo>
                  <a:pt x="125526" y="1310046"/>
                </a:lnTo>
                <a:lnTo>
                  <a:pt x="150419" y="1348523"/>
                </a:lnTo>
                <a:lnTo>
                  <a:pt x="177265" y="1385557"/>
                </a:lnTo>
                <a:lnTo>
                  <a:pt x="205991" y="1421075"/>
                </a:lnTo>
                <a:lnTo>
                  <a:pt x="236524" y="1455004"/>
                </a:lnTo>
                <a:lnTo>
                  <a:pt x="268791" y="1487271"/>
                </a:lnTo>
                <a:lnTo>
                  <a:pt x="302720" y="1517804"/>
                </a:lnTo>
                <a:lnTo>
                  <a:pt x="338238" y="1546530"/>
                </a:lnTo>
                <a:lnTo>
                  <a:pt x="375272" y="1573376"/>
                </a:lnTo>
                <a:lnTo>
                  <a:pt x="413749" y="1598269"/>
                </a:lnTo>
                <a:lnTo>
                  <a:pt x="453597" y="1621137"/>
                </a:lnTo>
                <a:lnTo>
                  <a:pt x="494743" y="1641907"/>
                </a:lnTo>
                <a:lnTo>
                  <a:pt x="537113" y="1660505"/>
                </a:lnTo>
                <a:lnTo>
                  <a:pt x="580636" y="1676860"/>
                </a:lnTo>
                <a:lnTo>
                  <a:pt x="625239" y="1690898"/>
                </a:lnTo>
                <a:lnTo>
                  <a:pt x="670848" y="1702547"/>
                </a:lnTo>
                <a:lnTo>
                  <a:pt x="717392" y="1711734"/>
                </a:lnTo>
                <a:lnTo>
                  <a:pt x="764796" y="1718387"/>
                </a:lnTo>
                <a:lnTo>
                  <a:pt x="812989" y="1722431"/>
                </a:lnTo>
                <a:lnTo>
                  <a:pt x="861898" y="1723796"/>
                </a:lnTo>
                <a:lnTo>
                  <a:pt x="910806" y="1722431"/>
                </a:lnTo>
                <a:lnTo>
                  <a:pt x="958999" y="1718387"/>
                </a:lnTo>
                <a:lnTo>
                  <a:pt x="1006404" y="1711734"/>
                </a:lnTo>
                <a:lnTo>
                  <a:pt x="1052947" y="1702547"/>
                </a:lnTo>
                <a:lnTo>
                  <a:pt x="1098556" y="1690898"/>
                </a:lnTo>
                <a:lnTo>
                  <a:pt x="1143159" y="1676860"/>
                </a:lnTo>
                <a:lnTo>
                  <a:pt x="1186682" y="1660505"/>
                </a:lnTo>
                <a:lnTo>
                  <a:pt x="1229053" y="1641907"/>
                </a:lnTo>
                <a:lnTo>
                  <a:pt x="1270198" y="1621137"/>
                </a:lnTo>
                <a:lnTo>
                  <a:pt x="1310046" y="1598269"/>
                </a:lnTo>
                <a:lnTo>
                  <a:pt x="1348523" y="1573376"/>
                </a:lnTo>
                <a:lnTo>
                  <a:pt x="1385557" y="1546530"/>
                </a:lnTo>
                <a:lnTo>
                  <a:pt x="1421075" y="1517804"/>
                </a:lnTo>
                <a:lnTo>
                  <a:pt x="1455004" y="1487271"/>
                </a:lnTo>
                <a:lnTo>
                  <a:pt x="1487271" y="1455004"/>
                </a:lnTo>
                <a:lnTo>
                  <a:pt x="1517804" y="1421075"/>
                </a:lnTo>
                <a:lnTo>
                  <a:pt x="1546530" y="1385557"/>
                </a:lnTo>
                <a:lnTo>
                  <a:pt x="1573376" y="1348523"/>
                </a:lnTo>
                <a:lnTo>
                  <a:pt x="1598269" y="1310046"/>
                </a:lnTo>
                <a:lnTo>
                  <a:pt x="1621137" y="1270198"/>
                </a:lnTo>
                <a:lnTo>
                  <a:pt x="1641907" y="1229053"/>
                </a:lnTo>
                <a:lnTo>
                  <a:pt x="1660505" y="1186682"/>
                </a:lnTo>
                <a:lnTo>
                  <a:pt x="1676860" y="1143159"/>
                </a:lnTo>
                <a:lnTo>
                  <a:pt x="1690898" y="1098556"/>
                </a:lnTo>
                <a:lnTo>
                  <a:pt x="1702547" y="1052947"/>
                </a:lnTo>
                <a:lnTo>
                  <a:pt x="1711734" y="1006404"/>
                </a:lnTo>
                <a:lnTo>
                  <a:pt x="1718387" y="958999"/>
                </a:lnTo>
                <a:lnTo>
                  <a:pt x="1722431" y="910806"/>
                </a:lnTo>
                <a:lnTo>
                  <a:pt x="1723796" y="861898"/>
                </a:lnTo>
                <a:lnTo>
                  <a:pt x="1722431" y="812988"/>
                </a:lnTo>
                <a:lnTo>
                  <a:pt x="1718387" y="764794"/>
                </a:lnTo>
                <a:lnTo>
                  <a:pt x="1711734" y="717388"/>
                </a:lnTo>
                <a:lnTo>
                  <a:pt x="1702547" y="670844"/>
                </a:lnTo>
                <a:lnTo>
                  <a:pt x="1690898" y="625234"/>
                </a:lnTo>
                <a:lnTo>
                  <a:pt x="1676860" y="580632"/>
                </a:lnTo>
                <a:lnTo>
                  <a:pt x="1660505" y="537108"/>
                </a:lnTo>
                <a:lnTo>
                  <a:pt x="1641907" y="494737"/>
                </a:lnTo>
                <a:lnTo>
                  <a:pt x="1621137" y="453591"/>
                </a:lnTo>
                <a:lnTo>
                  <a:pt x="1598269" y="413744"/>
                </a:lnTo>
                <a:lnTo>
                  <a:pt x="1573376" y="375266"/>
                </a:lnTo>
                <a:lnTo>
                  <a:pt x="1546530" y="338233"/>
                </a:lnTo>
                <a:lnTo>
                  <a:pt x="1517804" y="302715"/>
                </a:lnTo>
                <a:lnTo>
                  <a:pt x="1487271" y="268786"/>
                </a:lnTo>
                <a:lnTo>
                  <a:pt x="1455004" y="236519"/>
                </a:lnTo>
                <a:lnTo>
                  <a:pt x="1421075" y="205987"/>
                </a:lnTo>
                <a:lnTo>
                  <a:pt x="1385557" y="177261"/>
                </a:lnTo>
                <a:lnTo>
                  <a:pt x="1348523" y="150416"/>
                </a:lnTo>
                <a:lnTo>
                  <a:pt x="1310046" y="125523"/>
                </a:lnTo>
                <a:lnTo>
                  <a:pt x="1270198" y="102656"/>
                </a:lnTo>
                <a:lnTo>
                  <a:pt x="1229053" y="81887"/>
                </a:lnTo>
                <a:lnTo>
                  <a:pt x="1186682" y="63289"/>
                </a:lnTo>
                <a:lnTo>
                  <a:pt x="1143159" y="46934"/>
                </a:lnTo>
                <a:lnTo>
                  <a:pt x="1098556" y="32896"/>
                </a:lnTo>
                <a:lnTo>
                  <a:pt x="1052947" y="21247"/>
                </a:lnTo>
                <a:lnTo>
                  <a:pt x="1006404" y="12061"/>
                </a:lnTo>
                <a:lnTo>
                  <a:pt x="958999" y="5408"/>
                </a:lnTo>
                <a:lnTo>
                  <a:pt x="910806" y="1364"/>
                </a:lnTo>
                <a:lnTo>
                  <a:pt x="861898" y="0"/>
                </a:lnTo>
                <a:close/>
              </a:path>
            </a:pathLst>
          </a:custGeom>
          <a:solidFill>
            <a:srgbClr val="8DC63F"/>
          </a:solidFill>
        </p:spPr>
        <p:txBody>
          <a:bodyPr wrap="square" lIns="0" tIns="0" rIns="0" bIns="0" rtlCol="0"/>
          <a:lstStyle/>
          <a:p>
            <a:endParaRPr sz="2052"/>
          </a:p>
        </p:txBody>
      </p:sp>
      <p:sp>
        <p:nvSpPr>
          <p:cNvPr id="15" name="object 15"/>
          <p:cNvSpPr/>
          <p:nvPr/>
        </p:nvSpPr>
        <p:spPr>
          <a:xfrm>
            <a:off x="1198304" y="2258491"/>
            <a:ext cx="1474226" cy="1474226"/>
          </a:xfrm>
          <a:custGeom>
            <a:avLst/>
            <a:gdLst/>
            <a:ahLst/>
            <a:cxnLst/>
            <a:rect l="l" t="t" r="r" b="b"/>
            <a:pathLst>
              <a:path w="1724025" h="1724025">
                <a:moveTo>
                  <a:pt x="861898" y="1723796"/>
                </a:moveTo>
                <a:lnTo>
                  <a:pt x="910806" y="1722431"/>
                </a:lnTo>
                <a:lnTo>
                  <a:pt x="958999" y="1718387"/>
                </a:lnTo>
                <a:lnTo>
                  <a:pt x="1006404" y="1711734"/>
                </a:lnTo>
                <a:lnTo>
                  <a:pt x="1052947" y="1702547"/>
                </a:lnTo>
                <a:lnTo>
                  <a:pt x="1098556" y="1690898"/>
                </a:lnTo>
                <a:lnTo>
                  <a:pt x="1143159" y="1676860"/>
                </a:lnTo>
                <a:lnTo>
                  <a:pt x="1186682" y="1660505"/>
                </a:lnTo>
                <a:lnTo>
                  <a:pt x="1229053" y="1641907"/>
                </a:lnTo>
                <a:lnTo>
                  <a:pt x="1270198" y="1621137"/>
                </a:lnTo>
                <a:lnTo>
                  <a:pt x="1310046" y="1598269"/>
                </a:lnTo>
                <a:lnTo>
                  <a:pt x="1348523" y="1573376"/>
                </a:lnTo>
                <a:lnTo>
                  <a:pt x="1385557" y="1546530"/>
                </a:lnTo>
                <a:lnTo>
                  <a:pt x="1421075" y="1517804"/>
                </a:lnTo>
                <a:lnTo>
                  <a:pt x="1455004" y="1487271"/>
                </a:lnTo>
                <a:lnTo>
                  <a:pt x="1487271" y="1455004"/>
                </a:lnTo>
                <a:lnTo>
                  <a:pt x="1517804" y="1421075"/>
                </a:lnTo>
                <a:lnTo>
                  <a:pt x="1546530" y="1385557"/>
                </a:lnTo>
                <a:lnTo>
                  <a:pt x="1573376" y="1348523"/>
                </a:lnTo>
                <a:lnTo>
                  <a:pt x="1598269" y="1310046"/>
                </a:lnTo>
                <a:lnTo>
                  <a:pt x="1621137" y="1270198"/>
                </a:lnTo>
                <a:lnTo>
                  <a:pt x="1641907" y="1229053"/>
                </a:lnTo>
                <a:lnTo>
                  <a:pt x="1660505" y="1186682"/>
                </a:lnTo>
                <a:lnTo>
                  <a:pt x="1676860" y="1143159"/>
                </a:lnTo>
                <a:lnTo>
                  <a:pt x="1690898" y="1098556"/>
                </a:lnTo>
                <a:lnTo>
                  <a:pt x="1702547" y="1052947"/>
                </a:lnTo>
                <a:lnTo>
                  <a:pt x="1711734" y="1006404"/>
                </a:lnTo>
                <a:lnTo>
                  <a:pt x="1718387" y="958999"/>
                </a:lnTo>
                <a:lnTo>
                  <a:pt x="1722431" y="910806"/>
                </a:lnTo>
                <a:lnTo>
                  <a:pt x="1723796" y="861898"/>
                </a:lnTo>
                <a:lnTo>
                  <a:pt x="1722431" y="812988"/>
                </a:lnTo>
                <a:lnTo>
                  <a:pt x="1718387" y="764794"/>
                </a:lnTo>
                <a:lnTo>
                  <a:pt x="1711734" y="717388"/>
                </a:lnTo>
                <a:lnTo>
                  <a:pt x="1702547" y="670844"/>
                </a:lnTo>
                <a:lnTo>
                  <a:pt x="1690898" y="625234"/>
                </a:lnTo>
                <a:lnTo>
                  <a:pt x="1676860" y="580632"/>
                </a:lnTo>
                <a:lnTo>
                  <a:pt x="1660505" y="537108"/>
                </a:lnTo>
                <a:lnTo>
                  <a:pt x="1641907" y="494737"/>
                </a:lnTo>
                <a:lnTo>
                  <a:pt x="1621137" y="453591"/>
                </a:lnTo>
                <a:lnTo>
                  <a:pt x="1598269" y="413744"/>
                </a:lnTo>
                <a:lnTo>
                  <a:pt x="1573376" y="375266"/>
                </a:lnTo>
                <a:lnTo>
                  <a:pt x="1546530" y="338233"/>
                </a:lnTo>
                <a:lnTo>
                  <a:pt x="1517804" y="302715"/>
                </a:lnTo>
                <a:lnTo>
                  <a:pt x="1487271" y="268786"/>
                </a:lnTo>
                <a:lnTo>
                  <a:pt x="1455004" y="236519"/>
                </a:lnTo>
                <a:lnTo>
                  <a:pt x="1421075" y="205987"/>
                </a:lnTo>
                <a:lnTo>
                  <a:pt x="1385557" y="177261"/>
                </a:lnTo>
                <a:lnTo>
                  <a:pt x="1348523" y="150416"/>
                </a:lnTo>
                <a:lnTo>
                  <a:pt x="1310046" y="125523"/>
                </a:lnTo>
                <a:lnTo>
                  <a:pt x="1270198" y="102656"/>
                </a:lnTo>
                <a:lnTo>
                  <a:pt x="1229053" y="81887"/>
                </a:lnTo>
                <a:lnTo>
                  <a:pt x="1186682" y="63289"/>
                </a:lnTo>
                <a:lnTo>
                  <a:pt x="1143159" y="46934"/>
                </a:lnTo>
                <a:lnTo>
                  <a:pt x="1098556" y="32896"/>
                </a:lnTo>
                <a:lnTo>
                  <a:pt x="1052947" y="21247"/>
                </a:lnTo>
                <a:lnTo>
                  <a:pt x="1006404" y="12061"/>
                </a:lnTo>
                <a:lnTo>
                  <a:pt x="958999" y="5408"/>
                </a:lnTo>
                <a:lnTo>
                  <a:pt x="910806" y="1364"/>
                </a:lnTo>
                <a:lnTo>
                  <a:pt x="861898" y="0"/>
                </a:lnTo>
                <a:lnTo>
                  <a:pt x="812989" y="1364"/>
                </a:lnTo>
                <a:lnTo>
                  <a:pt x="764796" y="5408"/>
                </a:lnTo>
                <a:lnTo>
                  <a:pt x="717392" y="12061"/>
                </a:lnTo>
                <a:lnTo>
                  <a:pt x="670848" y="21247"/>
                </a:lnTo>
                <a:lnTo>
                  <a:pt x="625239" y="32896"/>
                </a:lnTo>
                <a:lnTo>
                  <a:pt x="580636" y="46934"/>
                </a:lnTo>
                <a:lnTo>
                  <a:pt x="537113" y="63289"/>
                </a:lnTo>
                <a:lnTo>
                  <a:pt x="494743" y="81887"/>
                </a:lnTo>
                <a:lnTo>
                  <a:pt x="453597" y="102656"/>
                </a:lnTo>
                <a:lnTo>
                  <a:pt x="413749" y="125523"/>
                </a:lnTo>
                <a:lnTo>
                  <a:pt x="375272" y="150416"/>
                </a:lnTo>
                <a:lnTo>
                  <a:pt x="338238" y="177261"/>
                </a:lnTo>
                <a:lnTo>
                  <a:pt x="302720" y="205987"/>
                </a:lnTo>
                <a:lnTo>
                  <a:pt x="268791" y="236519"/>
                </a:lnTo>
                <a:lnTo>
                  <a:pt x="236524" y="268786"/>
                </a:lnTo>
                <a:lnTo>
                  <a:pt x="205991" y="302715"/>
                </a:lnTo>
                <a:lnTo>
                  <a:pt x="177265" y="338233"/>
                </a:lnTo>
                <a:lnTo>
                  <a:pt x="150419" y="375266"/>
                </a:lnTo>
                <a:lnTo>
                  <a:pt x="125526" y="413744"/>
                </a:lnTo>
                <a:lnTo>
                  <a:pt x="102658" y="453591"/>
                </a:lnTo>
                <a:lnTo>
                  <a:pt x="81889" y="494737"/>
                </a:lnTo>
                <a:lnTo>
                  <a:pt x="63290" y="537108"/>
                </a:lnTo>
                <a:lnTo>
                  <a:pt x="46935" y="580632"/>
                </a:lnTo>
                <a:lnTo>
                  <a:pt x="32897" y="625234"/>
                </a:lnTo>
                <a:lnTo>
                  <a:pt x="21248" y="670844"/>
                </a:lnTo>
                <a:lnTo>
                  <a:pt x="12061" y="717388"/>
                </a:lnTo>
                <a:lnTo>
                  <a:pt x="5409" y="764794"/>
                </a:lnTo>
                <a:lnTo>
                  <a:pt x="1364" y="812988"/>
                </a:lnTo>
                <a:lnTo>
                  <a:pt x="0" y="861898"/>
                </a:lnTo>
                <a:lnTo>
                  <a:pt x="1364" y="910806"/>
                </a:lnTo>
                <a:lnTo>
                  <a:pt x="5409" y="958999"/>
                </a:lnTo>
                <a:lnTo>
                  <a:pt x="12061" y="1006404"/>
                </a:lnTo>
                <a:lnTo>
                  <a:pt x="21248" y="1052947"/>
                </a:lnTo>
                <a:lnTo>
                  <a:pt x="32897" y="1098556"/>
                </a:lnTo>
                <a:lnTo>
                  <a:pt x="46935" y="1143159"/>
                </a:lnTo>
                <a:lnTo>
                  <a:pt x="63290" y="1186682"/>
                </a:lnTo>
                <a:lnTo>
                  <a:pt x="81889" y="1229053"/>
                </a:lnTo>
                <a:lnTo>
                  <a:pt x="102658" y="1270198"/>
                </a:lnTo>
                <a:lnTo>
                  <a:pt x="125526" y="1310046"/>
                </a:lnTo>
                <a:lnTo>
                  <a:pt x="150419" y="1348523"/>
                </a:lnTo>
                <a:lnTo>
                  <a:pt x="177265" y="1385557"/>
                </a:lnTo>
                <a:lnTo>
                  <a:pt x="205991" y="1421075"/>
                </a:lnTo>
                <a:lnTo>
                  <a:pt x="236524" y="1455004"/>
                </a:lnTo>
                <a:lnTo>
                  <a:pt x="268791" y="1487271"/>
                </a:lnTo>
                <a:lnTo>
                  <a:pt x="302720" y="1517804"/>
                </a:lnTo>
                <a:lnTo>
                  <a:pt x="338238" y="1546530"/>
                </a:lnTo>
                <a:lnTo>
                  <a:pt x="375272" y="1573376"/>
                </a:lnTo>
                <a:lnTo>
                  <a:pt x="413749" y="1598269"/>
                </a:lnTo>
                <a:lnTo>
                  <a:pt x="453597" y="1621137"/>
                </a:lnTo>
                <a:lnTo>
                  <a:pt x="494743" y="1641907"/>
                </a:lnTo>
                <a:lnTo>
                  <a:pt x="537113" y="1660505"/>
                </a:lnTo>
                <a:lnTo>
                  <a:pt x="580636" y="1676860"/>
                </a:lnTo>
                <a:lnTo>
                  <a:pt x="625239" y="1690898"/>
                </a:lnTo>
                <a:lnTo>
                  <a:pt x="670848" y="1702547"/>
                </a:lnTo>
                <a:lnTo>
                  <a:pt x="717392" y="1711734"/>
                </a:lnTo>
                <a:lnTo>
                  <a:pt x="764796" y="1718387"/>
                </a:lnTo>
                <a:lnTo>
                  <a:pt x="812989" y="1722431"/>
                </a:lnTo>
                <a:lnTo>
                  <a:pt x="861898" y="1723796"/>
                </a:lnTo>
                <a:close/>
              </a:path>
            </a:pathLst>
          </a:custGeom>
          <a:ln w="76200">
            <a:solidFill>
              <a:srgbClr val="4EB4BE"/>
            </a:solidFill>
          </a:ln>
        </p:spPr>
        <p:txBody>
          <a:bodyPr wrap="square" lIns="0" tIns="0" rIns="0" bIns="0" rtlCol="0"/>
          <a:lstStyle/>
          <a:p>
            <a:endParaRPr sz="2052"/>
          </a:p>
        </p:txBody>
      </p:sp>
      <p:sp>
        <p:nvSpPr>
          <p:cNvPr id="16" name="object 16"/>
          <p:cNvSpPr/>
          <p:nvPr/>
        </p:nvSpPr>
        <p:spPr>
          <a:xfrm>
            <a:off x="1198304" y="4671759"/>
            <a:ext cx="1539385" cy="1539385"/>
          </a:xfrm>
          <a:custGeom>
            <a:avLst/>
            <a:gdLst/>
            <a:ahLst/>
            <a:cxnLst/>
            <a:rect l="l" t="t" r="r" b="b"/>
            <a:pathLst>
              <a:path w="1800225" h="1800225">
                <a:moveTo>
                  <a:pt x="899998" y="0"/>
                </a:moveTo>
                <a:lnTo>
                  <a:pt x="852200" y="1247"/>
                </a:lnTo>
                <a:lnTo>
                  <a:pt x="805052" y="4948"/>
                </a:lnTo>
                <a:lnTo>
                  <a:pt x="758616" y="11041"/>
                </a:lnTo>
                <a:lnTo>
                  <a:pt x="712954" y="19462"/>
                </a:lnTo>
                <a:lnTo>
                  <a:pt x="668129" y="30151"/>
                </a:lnTo>
                <a:lnTo>
                  <a:pt x="624202" y="43044"/>
                </a:lnTo>
                <a:lnTo>
                  <a:pt x="581236" y="58081"/>
                </a:lnTo>
                <a:lnTo>
                  <a:pt x="539292" y="75197"/>
                </a:lnTo>
                <a:lnTo>
                  <a:pt x="498434" y="94332"/>
                </a:lnTo>
                <a:lnTo>
                  <a:pt x="458724" y="115422"/>
                </a:lnTo>
                <a:lnTo>
                  <a:pt x="420223" y="138406"/>
                </a:lnTo>
                <a:lnTo>
                  <a:pt x="382993" y="163222"/>
                </a:lnTo>
                <a:lnTo>
                  <a:pt x="347098" y="189808"/>
                </a:lnTo>
                <a:lnTo>
                  <a:pt x="312599" y="218100"/>
                </a:lnTo>
                <a:lnTo>
                  <a:pt x="279558" y="248038"/>
                </a:lnTo>
                <a:lnTo>
                  <a:pt x="248038" y="279558"/>
                </a:lnTo>
                <a:lnTo>
                  <a:pt x="218100" y="312599"/>
                </a:lnTo>
                <a:lnTo>
                  <a:pt x="189808" y="347098"/>
                </a:lnTo>
                <a:lnTo>
                  <a:pt x="163222" y="382993"/>
                </a:lnTo>
                <a:lnTo>
                  <a:pt x="138406" y="420223"/>
                </a:lnTo>
                <a:lnTo>
                  <a:pt x="115422" y="458724"/>
                </a:lnTo>
                <a:lnTo>
                  <a:pt x="94332" y="498434"/>
                </a:lnTo>
                <a:lnTo>
                  <a:pt x="75197" y="539292"/>
                </a:lnTo>
                <a:lnTo>
                  <a:pt x="58081" y="581236"/>
                </a:lnTo>
                <a:lnTo>
                  <a:pt x="43044" y="624202"/>
                </a:lnTo>
                <a:lnTo>
                  <a:pt x="30151" y="668129"/>
                </a:lnTo>
                <a:lnTo>
                  <a:pt x="19462" y="712954"/>
                </a:lnTo>
                <a:lnTo>
                  <a:pt x="11041" y="758616"/>
                </a:lnTo>
                <a:lnTo>
                  <a:pt x="4948" y="805052"/>
                </a:lnTo>
                <a:lnTo>
                  <a:pt x="1247" y="852200"/>
                </a:lnTo>
                <a:lnTo>
                  <a:pt x="0" y="899998"/>
                </a:lnTo>
                <a:lnTo>
                  <a:pt x="1247" y="947795"/>
                </a:lnTo>
                <a:lnTo>
                  <a:pt x="4948" y="994943"/>
                </a:lnTo>
                <a:lnTo>
                  <a:pt x="11041" y="1041379"/>
                </a:lnTo>
                <a:lnTo>
                  <a:pt x="19462" y="1087041"/>
                </a:lnTo>
                <a:lnTo>
                  <a:pt x="30151" y="1131867"/>
                </a:lnTo>
                <a:lnTo>
                  <a:pt x="43044" y="1175794"/>
                </a:lnTo>
                <a:lnTo>
                  <a:pt x="58081" y="1218760"/>
                </a:lnTo>
                <a:lnTo>
                  <a:pt x="75197" y="1260703"/>
                </a:lnTo>
                <a:lnTo>
                  <a:pt x="94332" y="1301561"/>
                </a:lnTo>
                <a:lnTo>
                  <a:pt x="115422" y="1341272"/>
                </a:lnTo>
                <a:lnTo>
                  <a:pt x="138406" y="1379773"/>
                </a:lnTo>
                <a:lnTo>
                  <a:pt x="163222" y="1417002"/>
                </a:lnTo>
                <a:lnTo>
                  <a:pt x="189808" y="1452897"/>
                </a:lnTo>
                <a:lnTo>
                  <a:pt x="218100" y="1487397"/>
                </a:lnTo>
                <a:lnTo>
                  <a:pt x="248038" y="1520437"/>
                </a:lnTo>
                <a:lnTo>
                  <a:pt x="279558" y="1551958"/>
                </a:lnTo>
                <a:lnTo>
                  <a:pt x="312599" y="1581895"/>
                </a:lnTo>
                <a:lnTo>
                  <a:pt x="347098" y="1610188"/>
                </a:lnTo>
                <a:lnTo>
                  <a:pt x="382993" y="1636773"/>
                </a:lnTo>
                <a:lnTo>
                  <a:pt x="420223" y="1661589"/>
                </a:lnTo>
                <a:lnTo>
                  <a:pt x="458724" y="1684573"/>
                </a:lnTo>
                <a:lnTo>
                  <a:pt x="498434" y="1705664"/>
                </a:lnTo>
                <a:lnTo>
                  <a:pt x="539292" y="1724798"/>
                </a:lnTo>
                <a:lnTo>
                  <a:pt x="581236" y="1741915"/>
                </a:lnTo>
                <a:lnTo>
                  <a:pt x="624202" y="1756951"/>
                </a:lnTo>
                <a:lnTo>
                  <a:pt x="668129" y="1769844"/>
                </a:lnTo>
                <a:lnTo>
                  <a:pt x="712954" y="1780533"/>
                </a:lnTo>
                <a:lnTo>
                  <a:pt x="758616" y="1788955"/>
                </a:lnTo>
                <a:lnTo>
                  <a:pt x="805052" y="1795047"/>
                </a:lnTo>
                <a:lnTo>
                  <a:pt x="852200" y="1798748"/>
                </a:lnTo>
                <a:lnTo>
                  <a:pt x="899998" y="1799996"/>
                </a:lnTo>
                <a:lnTo>
                  <a:pt x="947795" y="1798748"/>
                </a:lnTo>
                <a:lnTo>
                  <a:pt x="994943" y="1795047"/>
                </a:lnTo>
                <a:lnTo>
                  <a:pt x="1041379" y="1788955"/>
                </a:lnTo>
                <a:lnTo>
                  <a:pt x="1087041" y="1780533"/>
                </a:lnTo>
                <a:lnTo>
                  <a:pt x="1131867" y="1769844"/>
                </a:lnTo>
                <a:lnTo>
                  <a:pt x="1175794" y="1756951"/>
                </a:lnTo>
                <a:lnTo>
                  <a:pt x="1218760" y="1741915"/>
                </a:lnTo>
                <a:lnTo>
                  <a:pt x="1260703" y="1724798"/>
                </a:lnTo>
                <a:lnTo>
                  <a:pt x="1301561" y="1705664"/>
                </a:lnTo>
                <a:lnTo>
                  <a:pt x="1341272" y="1684573"/>
                </a:lnTo>
                <a:lnTo>
                  <a:pt x="1379773" y="1661589"/>
                </a:lnTo>
                <a:lnTo>
                  <a:pt x="1417002" y="1636773"/>
                </a:lnTo>
                <a:lnTo>
                  <a:pt x="1452897" y="1610188"/>
                </a:lnTo>
                <a:lnTo>
                  <a:pt x="1487397" y="1581895"/>
                </a:lnTo>
                <a:lnTo>
                  <a:pt x="1520437" y="1551958"/>
                </a:lnTo>
                <a:lnTo>
                  <a:pt x="1551958" y="1520437"/>
                </a:lnTo>
                <a:lnTo>
                  <a:pt x="1581895" y="1487397"/>
                </a:lnTo>
                <a:lnTo>
                  <a:pt x="1610188" y="1452897"/>
                </a:lnTo>
                <a:lnTo>
                  <a:pt x="1636773" y="1417002"/>
                </a:lnTo>
                <a:lnTo>
                  <a:pt x="1661589" y="1379773"/>
                </a:lnTo>
                <a:lnTo>
                  <a:pt x="1684573" y="1341272"/>
                </a:lnTo>
                <a:lnTo>
                  <a:pt x="1705664" y="1301561"/>
                </a:lnTo>
                <a:lnTo>
                  <a:pt x="1724798" y="1260703"/>
                </a:lnTo>
                <a:lnTo>
                  <a:pt x="1741915" y="1218760"/>
                </a:lnTo>
                <a:lnTo>
                  <a:pt x="1756951" y="1175794"/>
                </a:lnTo>
                <a:lnTo>
                  <a:pt x="1769844" y="1131867"/>
                </a:lnTo>
                <a:lnTo>
                  <a:pt x="1780533" y="1087041"/>
                </a:lnTo>
                <a:lnTo>
                  <a:pt x="1788955" y="1041379"/>
                </a:lnTo>
                <a:lnTo>
                  <a:pt x="1795047" y="994943"/>
                </a:lnTo>
                <a:lnTo>
                  <a:pt x="1798748" y="947795"/>
                </a:lnTo>
                <a:lnTo>
                  <a:pt x="1799996" y="899998"/>
                </a:lnTo>
                <a:lnTo>
                  <a:pt x="1798748" y="852200"/>
                </a:lnTo>
                <a:lnTo>
                  <a:pt x="1795047" y="805052"/>
                </a:lnTo>
                <a:lnTo>
                  <a:pt x="1788955" y="758616"/>
                </a:lnTo>
                <a:lnTo>
                  <a:pt x="1780533" y="712954"/>
                </a:lnTo>
                <a:lnTo>
                  <a:pt x="1769844" y="668129"/>
                </a:lnTo>
                <a:lnTo>
                  <a:pt x="1756951" y="624202"/>
                </a:lnTo>
                <a:lnTo>
                  <a:pt x="1741915" y="581236"/>
                </a:lnTo>
                <a:lnTo>
                  <a:pt x="1724798" y="539292"/>
                </a:lnTo>
                <a:lnTo>
                  <a:pt x="1705664" y="498434"/>
                </a:lnTo>
                <a:lnTo>
                  <a:pt x="1684573" y="458724"/>
                </a:lnTo>
                <a:lnTo>
                  <a:pt x="1661589" y="420223"/>
                </a:lnTo>
                <a:lnTo>
                  <a:pt x="1636773" y="382993"/>
                </a:lnTo>
                <a:lnTo>
                  <a:pt x="1610188" y="347098"/>
                </a:lnTo>
                <a:lnTo>
                  <a:pt x="1581895" y="312599"/>
                </a:lnTo>
                <a:lnTo>
                  <a:pt x="1551958" y="279558"/>
                </a:lnTo>
                <a:lnTo>
                  <a:pt x="1520437" y="248038"/>
                </a:lnTo>
                <a:lnTo>
                  <a:pt x="1487397" y="218100"/>
                </a:lnTo>
                <a:lnTo>
                  <a:pt x="1452897" y="189808"/>
                </a:lnTo>
                <a:lnTo>
                  <a:pt x="1417002" y="163222"/>
                </a:lnTo>
                <a:lnTo>
                  <a:pt x="1379773" y="138406"/>
                </a:lnTo>
                <a:lnTo>
                  <a:pt x="1341272" y="115422"/>
                </a:lnTo>
                <a:lnTo>
                  <a:pt x="1301561" y="94332"/>
                </a:lnTo>
                <a:lnTo>
                  <a:pt x="1260703" y="75197"/>
                </a:lnTo>
                <a:lnTo>
                  <a:pt x="1218760" y="58081"/>
                </a:lnTo>
                <a:lnTo>
                  <a:pt x="1175794" y="43044"/>
                </a:lnTo>
                <a:lnTo>
                  <a:pt x="1131867" y="30151"/>
                </a:lnTo>
                <a:lnTo>
                  <a:pt x="1087041" y="19462"/>
                </a:lnTo>
                <a:lnTo>
                  <a:pt x="1041379" y="11041"/>
                </a:lnTo>
                <a:lnTo>
                  <a:pt x="994943" y="4948"/>
                </a:lnTo>
                <a:lnTo>
                  <a:pt x="947795" y="1247"/>
                </a:lnTo>
                <a:lnTo>
                  <a:pt x="899998" y="0"/>
                </a:lnTo>
                <a:close/>
              </a:path>
            </a:pathLst>
          </a:custGeom>
          <a:solidFill>
            <a:srgbClr val="8DC63F"/>
          </a:solidFill>
        </p:spPr>
        <p:txBody>
          <a:bodyPr wrap="square" lIns="0" tIns="0" rIns="0" bIns="0" rtlCol="0"/>
          <a:lstStyle/>
          <a:p>
            <a:endParaRPr sz="2052"/>
          </a:p>
        </p:txBody>
      </p:sp>
      <p:sp>
        <p:nvSpPr>
          <p:cNvPr id="17" name="object 17"/>
          <p:cNvSpPr/>
          <p:nvPr/>
        </p:nvSpPr>
        <p:spPr>
          <a:xfrm>
            <a:off x="1198304" y="4671759"/>
            <a:ext cx="1539385" cy="1539385"/>
          </a:xfrm>
          <a:custGeom>
            <a:avLst/>
            <a:gdLst/>
            <a:ahLst/>
            <a:cxnLst/>
            <a:rect l="l" t="t" r="r" b="b"/>
            <a:pathLst>
              <a:path w="1800225" h="1800225">
                <a:moveTo>
                  <a:pt x="899998" y="1799996"/>
                </a:moveTo>
                <a:lnTo>
                  <a:pt x="947795" y="1798748"/>
                </a:lnTo>
                <a:lnTo>
                  <a:pt x="994943" y="1795047"/>
                </a:lnTo>
                <a:lnTo>
                  <a:pt x="1041379" y="1788955"/>
                </a:lnTo>
                <a:lnTo>
                  <a:pt x="1087041" y="1780533"/>
                </a:lnTo>
                <a:lnTo>
                  <a:pt x="1131867" y="1769844"/>
                </a:lnTo>
                <a:lnTo>
                  <a:pt x="1175794" y="1756951"/>
                </a:lnTo>
                <a:lnTo>
                  <a:pt x="1218760" y="1741915"/>
                </a:lnTo>
                <a:lnTo>
                  <a:pt x="1260703" y="1724798"/>
                </a:lnTo>
                <a:lnTo>
                  <a:pt x="1301561" y="1705664"/>
                </a:lnTo>
                <a:lnTo>
                  <a:pt x="1341272" y="1684573"/>
                </a:lnTo>
                <a:lnTo>
                  <a:pt x="1379773" y="1661589"/>
                </a:lnTo>
                <a:lnTo>
                  <a:pt x="1417002" y="1636773"/>
                </a:lnTo>
                <a:lnTo>
                  <a:pt x="1452897" y="1610188"/>
                </a:lnTo>
                <a:lnTo>
                  <a:pt x="1487397" y="1581895"/>
                </a:lnTo>
                <a:lnTo>
                  <a:pt x="1520437" y="1551958"/>
                </a:lnTo>
                <a:lnTo>
                  <a:pt x="1551958" y="1520437"/>
                </a:lnTo>
                <a:lnTo>
                  <a:pt x="1581895" y="1487397"/>
                </a:lnTo>
                <a:lnTo>
                  <a:pt x="1610188" y="1452897"/>
                </a:lnTo>
                <a:lnTo>
                  <a:pt x="1636773" y="1417002"/>
                </a:lnTo>
                <a:lnTo>
                  <a:pt x="1661589" y="1379773"/>
                </a:lnTo>
                <a:lnTo>
                  <a:pt x="1684573" y="1341272"/>
                </a:lnTo>
                <a:lnTo>
                  <a:pt x="1705664" y="1301561"/>
                </a:lnTo>
                <a:lnTo>
                  <a:pt x="1724798" y="1260703"/>
                </a:lnTo>
                <a:lnTo>
                  <a:pt x="1741915" y="1218760"/>
                </a:lnTo>
                <a:lnTo>
                  <a:pt x="1756951" y="1175794"/>
                </a:lnTo>
                <a:lnTo>
                  <a:pt x="1769844" y="1131867"/>
                </a:lnTo>
                <a:lnTo>
                  <a:pt x="1780533" y="1087041"/>
                </a:lnTo>
                <a:lnTo>
                  <a:pt x="1788955" y="1041379"/>
                </a:lnTo>
                <a:lnTo>
                  <a:pt x="1795047" y="994943"/>
                </a:lnTo>
                <a:lnTo>
                  <a:pt x="1798748" y="947795"/>
                </a:lnTo>
                <a:lnTo>
                  <a:pt x="1799996" y="899998"/>
                </a:lnTo>
                <a:lnTo>
                  <a:pt x="1798748" y="852200"/>
                </a:lnTo>
                <a:lnTo>
                  <a:pt x="1795047" y="805052"/>
                </a:lnTo>
                <a:lnTo>
                  <a:pt x="1788955" y="758616"/>
                </a:lnTo>
                <a:lnTo>
                  <a:pt x="1780533" y="712954"/>
                </a:lnTo>
                <a:lnTo>
                  <a:pt x="1769844" y="668129"/>
                </a:lnTo>
                <a:lnTo>
                  <a:pt x="1756951" y="624202"/>
                </a:lnTo>
                <a:lnTo>
                  <a:pt x="1741915" y="581236"/>
                </a:lnTo>
                <a:lnTo>
                  <a:pt x="1724798" y="539292"/>
                </a:lnTo>
                <a:lnTo>
                  <a:pt x="1705664" y="498434"/>
                </a:lnTo>
                <a:lnTo>
                  <a:pt x="1684573" y="458724"/>
                </a:lnTo>
                <a:lnTo>
                  <a:pt x="1661589" y="420223"/>
                </a:lnTo>
                <a:lnTo>
                  <a:pt x="1636773" y="382993"/>
                </a:lnTo>
                <a:lnTo>
                  <a:pt x="1610188" y="347098"/>
                </a:lnTo>
                <a:lnTo>
                  <a:pt x="1581895" y="312599"/>
                </a:lnTo>
                <a:lnTo>
                  <a:pt x="1551958" y="279558"/>
                </a:lnTo>
                <a:lnTo>
                  <a:pt x="1520437" y="248038"/>
                </a:lnTo>
                <a:lnTo>
                  <a:pt x="1487397" y="218100"/>
                </a:lnTo>
                <a:lnTo>
                  <a:pt x="1452897" y="189808"/>
                </a:lnTo>
                <a:lnTo>
                  <a:pt x="1417002" y="163222"/>
                </a:lnTo>
                <a:lnTo>
                  <a:pt x="1379773" y="138406"/>
                </a:lnTo>
                <a:lnTo>
                  <a:pt x="1341272" y="115422"/>
                </a:lnTo>
                <a:lnTo>
                  <a:pt x="1301561" y="94332"/>
                </a:lnTo>
                <a:lnTo>
                  <a:pt x="1260703" y="75197"/>
                </a:lnTo>
                <a:lnTo>
                  <a:pt x="1218760" y="58081"/>
                </a:lnTo>
                <a:lnTo>
                  <a:pt x="1175794" y="43044"/>
                </a:lnTo>
                <a:lnTo>
                  <a:pt x="1131867" y="30151"/>
                </a:lnTo>
                <a:lnTo>
                  <a:pt x="1087041" y="19462"/>
                </a:lnTo>
                <a:lnTo>
                  <a:pt x="1041379" y="11041"/>
                </a:lnTo>
                <a:lnTo>
                  <a:pt x="994943" y="4948"/>
                </a:lnTo>
                <a:lnTo>
                  <a:pt x="947795" y="1247"/>
                </a:lnTo>
                <a:lnTo>
                  <a:pt x="899998" y="0"/>
                </a:lnTo>
                <a:lnTo>
                  <a:pt x="852200" y="1247"/>
                </a:lnTo>
                <a:lnTo>
                  <a:pt x="805052" y="4948"/>
                </a:lnTo>
                <a:lnTo>
                  <a:pt x="758616" y="11041"/>
                </a:lnTo>
                <a:lnTo>
                  <a:pt x="712954" y="19462"/>
                </a:lnTo>
                <a:lnTo>
                  <a:pt x="668129" y="30151"/>
                </a:lnTo>
                <a:lnTo>
                  <a:pt x="624202" y="43044"/>
                </a:lnTo>
                <a:lnTo>
                  <a:pt x="581236" y="58081"/>
                </a:lnTo>
                <a:lnTo>
                  <a:pt x="539292" y="75197"/>
                </a:lnTo>
                <a:lnTo>
                  <a:pt x="498434" y="94332"/>
                </a:lnTo>
                <a:lnTo>
                  <a:pt x="458724" y="115422"/>
                </a:lnTo>
                <a:lnTo>
                  <a:pt x="420223" y="138406"/>
                </a:lnTo>
                <a:lnTo>
                  <a:pt x="382993" y="163222"/>
                </a:lnTo>
                <a:lnTo>
                  <a:pt x="347098" y="189808"/>
                </a:lnTo>
                <a:lnTo>
                  <a:pt x="312599" y="218100"/>
                </a:lnTo>
                <a:lnTo>
                  <a:pt x="279558" y="248038"/>
                </a:lnTo>
                <a:lnTo>
                  <a:pt x="248038" y="279558"/>
                </a:lnTo>
                <a:lnTo>
                  <a:pt x="218100" y="312599"/>
                </a:lnTo>
                <a:lnTo>
                  <a:pt x="189808" y="347098"/>
                </a:lnTo>
                <a:lnTo>
                  <a:pt x="163222" y="382993"/>
                </a:lnTo>
                <a:lnTo>
                  <a:pt x="138406" y="420223"/>
                </a:lnTo>
                <a:lnTo>
                  <a:pt x="115422" y="458724"/>
                </a:lnTo>
                <a:lnTo>
                  <a:pt x="94332" y="498434"/>
                </a:lnTo>
                <a:lnTo>
                  <a:pt x="75197" y="539292"/>
                </a:lnTo>
                <a:lnTo>
                  <a:pt x="58081" y="581236"/>
                </a:lnTo>
                <a:lnTo>
                  <a:pt x="43044" y="624202"/>
                </a:lnTo>
                <a:lnTo>
                  <a:pt x="30151" y="668129"/>
                </a:lnTo>
                <a:lnTo>
                  <a:pt x="19462" y="712954"/>
                </a:lnTo>
                <a:lnTo>
                  <a:pt x="11041" y="758616"/>
                </a:lnTo>
                <a:lnTo>
                  <a:pt x="4948" y="805052"/>
                </a:lnTo>
                <a:lnTo>
                  <a:pt x="1247" y="852200"/>
                </a:lnTo>
                <a:lnTo>
                  <a:pt x="0" y="899998"/>
                </a:lnTo>
                <a:lnTo>
                  <a:pt x="1247" y="947795"/>
                </a:lnTo>
                <a:lnTo>
                  <a:pt x="4948" y="994943"/>
                </a:lnTo>
                <a:lnTo>
                  <a:pt x="11041" y="1041379"/>
                </a:lnTo>
                <a:lnTo>
                  <a:pt x="19462" y="1087041"/>
                </a:lnTo>
                <a:lnTo>
                  <a:pt x="30151" y="1131867"/>
                </a:lnTo>
                <a:lnTo>
                  <a:pt x="43044" y="1175794"/>
                </a:lnTo>
                <a:lnTo>
                  <a:pt x="58081" y="1218760"/>
                </a:lnTo>
                <a:lnTo>
                  <a:pt x="75197" y="1260703"/>
                </a:lnTo>
                <a:lnTo>
                  <a:pt x="94332" y="1301561"/>
                </a:lnTo>
                <a:lnTo>
                  <a:pt x="115422" y="1341272"/>
                </a:lnTo>
                <a:lnTo>
                  <a:pt x="138406" y="1379773"/>
                </a:lnTo>
                <a:lnTo>
                  <a:pt x="163222" y="1417002"/>
                </a:lnTo>
                <a:lnTo>
                  <a:pt x="189808" y="1452897"/>
                </a:lnTo>
                <a:lnTo>
                  <a:pt x="218100" y="1487397"/>
                </a:lnTo>
                <a:lnTo>
                  <a:pt x="248038" y="1520437"/>
                </a:lnTo>
                <a:lnTo>
                  <a:pt x="279558" y="1551958"/>
                </a:lnTo>
                <a:lnTo>
                  <a:pt x="312599" y="1581895"/>
                </a:lnTo>
                <a:lnTo>
                  <a:pt x="347098" y="1610188"/>
                </a:lnTo>
                <a:lnTo>
                  <a:pt x="382993" y="1636773"/>
                </a:lnTo>
                <a:lnTo>
                  <a:pt x="420223" y="1661589"/>
                </a:lnTo>
                <a:lnTo>
                  <a:pt x="458724" y="1684573"/>
                </a:lnTo>
                <a:lnTo>
                  <a:pt x="498434" y="1705664"/>
                </a:lnTo>
                <a:lnTo>
                  <a:pt x="539292" y="1724798"/>
                </a:lnTo>
                <a:lnTo>
                  <a:pt x="581236" y="1741915"/>
                </a:lnTo>
                <a:lnTo>
                  <a:pt x="624202" y="1756951"/>
                </a:lnTo>
                <a:lnTo>
                  <a:pt x="668129" y="1769844"/>
                </a:lnTo>
                <a:lnTo>
                  <a:pt x="712954" y="1780533"/>
                </a:lnTo>
                <a:lnTo>
                  <a:pt x="758616" y="1788955"/>
                </a:lnTo>
                <a:lnTo>
                  <a:pt x="805052" y="1795047"/>
                </a:lnTo>
                <a:lnTo>
                  <a:pt x="852200" y="1798748"/>
                </a:lnTo>
                <a:lnTo>
                  <a:pt x="899998" y="1799996"/>
                </a:lnTo>
                <a:close/>
              </a:path>
            </a:pathLst>
          </a:custGeom>
          <a:ln w="76200">
            <a:solidFill>
              <a:srgbClr val="D0C7BD"/>
            </a:solidFill>
          </a:ln>
        </p:spPr>
        <p:txBody>
          <a:bodyPr wrap="square" lIns="0" tIns="0" rIns="0" bIns="0" rtlCol="0"/>
          <a:lstStyle/>
          <a:p>
            <a:endParaRPr sz="2052"/>
          </a:p>
        </p:txBody>
      </p:sp>
      <p:sp>
        <p:nvSpPr>
          <p:cNvPr id="18" name="object 18"/>
          <p:cNvSpPr txBox="1"/>
          <p:nvPr/>
        </p:nvSpPr>
        <p:spPr>
          <a:xfrm>
            <a:off x="1508702" y="2693506"/>
            <a:ext cx="853584" cy="552868"/>
          </a:xfrm>
          <a:prstGeom prst="rect">
            <a:avLst/>
          </a:prstGeom>
        </p:spPr>
        <p:txBody>
          <a:bodyPr vert="horz" wrap="square" lIns="0" tIns="35838" rIns="0" bIns="0" rtlCol="0">
            <a:spAutoFit/>
          </a:bodyPr>
          <a:lstStyle/>
          <a:p>
            <a:pPr marL="118914" marR="4344" indent="-108598">
              <a:lnSpc>
                <a:spcPts val="966"/>
              </a:lnSpc>
              <a:spcBef>
                <a:spcPts val="282"/>
              </a:spcBef>
            </a:pPr>
            <a:r>
              <a:rPr sz="941" b="1" dirty="0">
                <a:solidFill>
                  <a:srgbClr val="FFFFFF"/>
                </a:solidFill>
                <a:latin typeface="Whitney"/>
                <a:cs typeface="Whitney"/>
              </a:rPr>
              <a:t>Verified</a:t>
            </a:r>
            <a:r>
              <a:rPr sz="941" b="1" spc="-34" dirty="0">
                <a:solidFill>
                  <a:srgbClr val="FFFFFF"/>
                </a:solidFill>
                <a:latin typeface="Whitney"/>
                <a:cs typeface="Whitney"/>
              </a:rPr>
              <a:t> </a:t>
            </a:r>
            <a:r>
              <a:rPr sz="941" b="1" spc="9" dirty="0">
                <a:solidFill>
                  <a:srgbClr val="FFFFFF"/>
                </a:solidFill>
                <a:latin typeface="Whitney"/>
                <a:cs typeface="Whitney"/>
              </a:rPr>
              <a:t>eligible  </a:t>
            </a:r>
            <a:r>
              <a:rPr sz="941" b="1" spc="13" dirty="0">
                <a:solidFill>
                  <a:srgbClr val="FFFFFF"/>
                </a:solidFill>
                <a:latin typeface="Whitney"/>
                <a:cs typeface="Whitney"/>
              </a:rPr>
              <a:t>Asset </a:t>
            </a:r>
            <a:r>
              <a:rPr sz="941" b="1" spc="4" dirty="0">
                <a:solidFill>
                  <a:srgbClr val="FFFFFF"/>
                </a:solidFill>
                <a:latin typeface="Whitney"/>
                <a:cs typeface="Whitney"/>
              </a:rPr>
              <a:t>Pool  </a:t>
            </a:r>
            <a:r>
              <a:rPr sz="941" b="1" spc="9" dirty="0">
                <a:solidFill>
                  <a:srgbClr val="FFFFFF"/>
                </a:solidFill>
                <a:latin typeface="Whitney"/>
                <a:cs typeface="Whitney"/>
              </a:rPr>
              <a:t>for</a:t>
            </a:r>
            <a:r>
              <a:rPr sz="941" b="1" spc="-13" dirty="0">
                <a:solidFill>
                  <a:srgbClr val="FFFFFF"/>
                </a:solidFill>
                <a:latin typeface="Whitney"/>
                <a:cs typeface="Whitney"/>
              </a:rPr>
              <a:t> </a:t>
            </a:r>
            <a:r>
              <a:rPr sz="941" b="1" spc="13" dirty="0">
                <a:solidFill>
                  <a:srgbClr val="FFFFFF"/>
                </a:solidFill>
                <a:latin typeface="Whitney"/>
                <a:cs typeface="Whitney"/>
              </a:rPr>
              <a:t>multiple</a:t>
            </a:r>
            <a:endParaRPr sz="941">
              <a:latin typeface="Whitney"/>
              <a:cs typeface="Whitney"/>
            </a:endParaRPr>
          </a:p>
          <a:p>
            <a:pPr marL="102082">
              <a:lnSpc>
                <a:spcPts val="971"/>
              </a:lnSpc>
            </a:pPr>
            <a:r>
              <a:rPr sz="941" b="1" spc="9" dirty="0">
                <a:solidFill>
                  <a:srgbClr val="FFFFFF"/>
                </a:solidFill>
                <a:latin typeface="Whitney"/>
                <a:cs typeface="Whitney"/>
              </a:rPr>
              <a:t>green</a:t>
            </a:r>
            <a:r>
              <a:rPr sz="941" b="1" spc="-56" dirty="0">
                <a:solidFill>
                  <a:srgbClr val="FFFFFF"/>
                </a:solidFill>
                <a:latin typeface="Whitney"/>
                <a:cs typeface="Whitney"/>
              </a:rPr>
              <a:t> </a:t>
            </a:r>
            <a:r>
              <a:rPr sz="941" b="1" spc="13" dirty="0">
                <a:solidFill>
                  <a:srgbClr val="FFFFFF"/>
                </a:solidFill>
                <a:latin typeface="Whitney"/>
                <a:cs typeface="Whitney"/>
              </a:rPr>
              <a:t>bonds</a:t>
            </a:r>
            <a:endParaRPr sz="941">
              <a:latin typeface="Whitney"/>
              <a:cs typeface="Whitney"/>
            </a:endParaRPr>
          </a:p>
        </p:txBody>
      </p:sp>
      <p:sp>
        <p:nvSpPr>
          <p:cNvPr id="19" name="object 19"/>
          <p:cNvSpPr txBox="1"/>
          <p:nvPr/>
        </p:nvSpPr>
        <p:spPr>
          <a:xfrm>
            <a:off x="1465246" y="5279348"/>
            <a:ext cx="1005623" cy="296387"/>
          </a:xfrm>
          <a:prstGeom prst="rect">
            <a:avLst/>
          </a:prstGeom>
        </p:spPr>
        <p:txBody>
          <a:bodyPr vert="horz" wrap="square" lIns="0" tIns="35838" rIns="0" bIns="0" rtlCol="0">
            <a:spAutoFit/>
          </a:bodyPr>
          <a:lstStyle/>
          <a:p>
            <a:pPr marL="81448" marR="4344" indent="-71131">
              <a:lnSpc>
                <a:spcPts val="966"/>
              </a:lnSpc>
              <a:spcBef>
                <a:spcPts val="282"/>
              </a:spcBef>
            </a:pPr>
            <a:r>
              <a:rPr sz="941" b="1" dirty="0">
                <a:solidFill>
                  <a:srgbClr val="FFFFFF"/>
                </a:solidFill>
                <a:latin typeface="Whitney"/>
                <a:cs typeface="Whitney"/>
              </a:rPr>
              <a:t>Verified </a:t>
            </a:r>
            <a:r>
              <a:rPr sz="941" b="1" spc="9" dirty="0">
                <a:solidFill>
                  <a:srgbClr val="FFFFFF"/>
                </a:solidFill>
                <a:latin typeface="Whitney"/>
                <a:cs typeface="Whitney"/>
              </a:rPr>
              <a:t>asset</a:t>
            </a:r>
            <a:r>
              <a:rPr sz="941" b="1" spc="-30" dirty="0">
                <a:solidFill>
                  <a:srgbClr val="FFFFFF"/>
                </a:solidFill>
                <a:latin typeface="Whitney"/>
                <a:cs typeface="Whitney"/>
              </a:rPr>
              <a:t> </a:t>
            </a:r>
            <a:r>
              <a:rPr sz="941" b="1" spc="13" dirty="0">
                <a:solidFill>
                  <a:srgbClr val="FFFFFF"/>
                </a:solidFill>
                <a:latin typeface="Whitney"/>
                <a:cs typeface="Whitney"/>
              </a:rPr>
              <a:t>pool  </a:t>
            </a:r>
            <a:r>
              <a:rPr sz="941" b="1" spc="9" dirty="0">
                <a:solidFill>
                  <a:srgbClr val="FFFFFF"/>
                </a:solidFill>
                <a:latin typeface="Whitney"/>
                <a:cs typeface="Whitney"/>
              </a:rPr>
              <a:t>for single</a:t>
            </a:r>
            <a:r>
              <a:rPr sz="941" b="1" spc="-21" dirty="0">
                <a:solidFill>
                  <a:srgbClr val="FFFFFF"/>
                </a:solidFill>
                <a:latin typeface="Whitney"/>
                <a:cs typeface="Whitney"/>
              </a:rPr>
              <a:t> </a:t>
            </a:r>
            <a:r>
              <a:rPr sz="941" b="1" spc="13" dirty="0">
                <a:solidFill>
                  <a:srgbClr val="FFFFFF"/>
                </a:solidFill>
                <a:latin typeface="Whitney"/>
                <a:cs typeface="Whitney"/>
              </a:rPr>
              <a:t>bonds</a:t>
            </a:r>
            <a:endParaRPr sz="941">
              <a:latin typeface="Whitney"/>
              <a:cs typeface="Whitney"/>
            </a:endParaRPr>
          </a:p>
        </p:txBody>
      </p:sp>
      <p:sp>
        <p:nvSpPr>
          <p:cNvPr id="20" name="object 20"/>
          <p:cNvSpPr txBox="1"/>
          <p:nvPr/>
        </p:nvSpPr>
        <p:spPr>
          <a:xfrm>
            <a:off x="3424703" y="4786806"/>
            <a:ext cx="1147344" cy="296387"/>
          </a:xfrm>
          <a:prstGeom prst="rect">
            <a:avLst/>
          </a:prstGeom>
        </p:spPr>
        <p:txBody>
          <a:bodyPr vert="horz" wrap="square" lIns="0" tIns="35838" rIns="0" bIns="0" rtlCol="0">
            <a:spAutoFit/>
          </a:bodyPr>
          <a:lstStyle/>
          <a:p>
            <a:pPr marL="10860" marR="4344">
              <a:lnSpc>
                <a:spcPts val="966"/>
              </a:lnSpc>
              <a:spcBef>
                <a:spcPts val="282"/>
              </a:spcBef>
            </a:pPr>
            <a:r>
              <a:rPr sz="941" b="1" spc="4" dirty="0">
                <a:solidFill>
                  <a:srgbClr val="FFFFFF"/>
                </a:solidFill>
                <a:latin typeface="Whitney"/>
                <a:cs typeface="Whitney"/>
              </a:rPr>
              <a:t>Pre </a:t>
            </a:r>
            <a:r>
              <a:rPr sz="941" b="1" spc="9" dirty="0">
                <a:solidFill>
                  <a:srgbClr val="FFFFFF"/>
                </a:solidFill>
                <a:latin typeface="Whitney"/>
                <a:cs typeface="Whitney"/>
              </a:rPr>
              <a:t>Issue</a:t>
            </a:r>
            <a:r>
              <a:rPr sz="941" b="1" spc="-38" dirty="0">
                <a:solidFill>
                  <a:srgbClr val="FFFFFF"/>
                </a:solidFill>
                <a:latin typeface="Whitney"/>
                <a:cs typeface="Whitney"/>
              </a:rPr>
              <a:t> </a:t>
            </a:r>
            <a:r>
              <a:rPr sz="941" b="1" spc="4" dirty="0">
                <a:solidFill>
                  <a:srgbClr val="FFFFFF"/>
                </a:solidFill>
                <a:latin typeface="Whitney"/>
                <a:cs typeface="Whitney"/>
              </a:rPr>
              <a:t>Verification  </a:t>
            </a:r>
            <a:r>
              <a:rPr sz="941" b="1" spc="9" dirty="0">
                <a:solidFill>
                  <a:srgbClr val="FFFFFF"/>
                </a:solidFill>
                <a:latin typeface="Whitney"/>
                <a:cs typeface="Whitney"/>
              </a:rPr>
              <a:t>for</a:t>
            </a:r>
            <a:r>
              <a:rPr sz="941" b="1" dirty="0">
                <a:solidFill>
                  <a:srgbClr val="FFFFFF"/>
                </a:solidFill>
                <a:latin typeface="Whitney"/>
                <a:cs typeface="Whitney"/>
              </a:rPr>
              <a:t> </a:t>
            </a:r>
            <a:r>
              <a:rPr sz="941" b="1" spc="13" dirty="0">
                <a:solidFill>
                  <a:srgbClr val="FFFFFF"/>
                </a:solidFill>
                <a:latin typeface="Whitney"/>
                <a:cs typeface="Whitney"/>
              </a:rPr>
              <a:t>bond</a:t>
            </a:r>
            <a:endParaRPr sz="941">
              <a:latin typeface="Whitney"/>
              <a:cs typeface="Whitney"/>
            </a:endParaRPr>
          </a:p>
        </p:txBody>
      </p:sp>
      <p:sp>
        <p:nvSpPr>
          <p:cNvPr id="21" name="object 21"/>
          <p:cNvSpPr txBox="1"/>
          <p:nvPr/>
        </p:nvSpPr>
        <p:spPr>
          <a:xfrm>
            <a:off x="3424703" y="5279348"/>
            <a:ext cx="1147344" cy="296387"/>
          </a:xfrm>
          <a:prstGeom prst="rect">
            <a:avLst/>
          </a:prstGeom>
        </p:spPr>
        <p:txBody>
          <a:bodyPr vert="horz" wrap="square" lIns="0" tIns="35838" rIns="0" bIns="0" rtlCol="0">
            <a:spAutoFit/>
          </a:bodyPr>
          <a:lstStyle/>
          <a:p>
            <a:pPr marL="10860" marR="4344">
              <a:lnSpc>
                <a:spcPts val="966"/>
              </a:lnSpc>
              <a:spcBef>
                <a:spcPts val="282"/>
              </a:spcBef>
            </a:pPr>
            <a:r>
              <a:rPr sz="941" b="1" spc="4" dirty="0">
                <a:solidFill>
                  <a:srgbClr val="FFFFFF"/>
                </a:solidFill>
                <a:latin typeface="Whitney"/>
                <a:cs typeface="Whitney"/>
              </a:rPr>
              <a:t>Pre </a:t>
            </a:r>
            <a:r>
              <a:rPr sz="941" b="1" spc="9" dirty="0">
                <a:solidFill>
                  <a:srgbClr val="FFFFFF"/>
                </a:solidFill>
                <a:latin typeface="Whitney"/>
                <a:cs typeface="Whitney"/>
              </a:rPr>
              <a:t>Issue</a:t>
            </a:r>
            <a:r>
              <a:rPr sz="941" b="1" spc="-38" dirty="0">
                <a:solidFill>
                  <a:srgbClr val="FFFFFF"/>
                </a:solidFill>
                <a:latin typeface="Whitney"/>
                <a:cs typeface="Whitney"/>
              </a:rPr>
              <a:t> </a:t>
            </a:r>
            <a:r>
              <a:rPr sz="941" b="1" spc="4" dirty="0">
                <a:solidFill>
                  <a:srgbClr val="FFFFFF"/>
                </a:solidFill>
                <a:latin typeface="Whitney"/>
                <a:cs typeface="Whitney"/>
              </a:rPr>
              <a:t>Verification  </a:t>
            </a:r>
            <a:r>
              <a:rPr sz="941" b="1" spc="9" dirty="0">
                <a:solidFill>
                  <a:srgbClr val="FFFFFF"/>
                </a:solidFill>
                <a:latin typeface="Whitney"/>
                <a:cs typeface="Whitney"/>
              </a:rPr>
              <a:t>for</a:t>
            </a:r>
            <a:r>
              <a:rPr sz="941" b="1" dirty="0">
                <a:solidFill>
                  <a:srgbClr val="FFFFFF"/>
                </a:solidFill>
                <a:latin typeface="Whitney"/>
                <a:cs typeface="Whitney"/>
              </a:rPr>
              <a:t> </a:t>
            </a:r>
            <a:r>
              <a:rPr sz="941" b="1" spc="13" dirty="0">
                <a:solidFill>
                  <a:srgbClr val="FFFFFF"/>
                </a:solidFill>
                <a:latin typeface="Whitney"/>
                <a:cs typeface="Whitney"/>
              </a:rPr>
              <a:t>bond</a:t>
            </a:r>
            <a:endParaRPr sz="941">
              <a:latin typeface="Whitney"/>
              <a:cs typeface="Whitney"/>
            </a:endParaRPr>
          </a:p>
        </p:txBody>
      </p:sp>
      <p:sp>
        <p:nvSpPr>
          <p:cNvPr id="22" name="object 22"/>
          <p:cNvSpPr txBox="1"/>
          <p:nvPr/>
        </p:nvSpPr>
        <p:spPr>
          <a:xfrm>
            <a:off x="3424703" y="5771891"/>
            <a:ext cx="1147344" cy="296387"/>
          </a:xfrm>
          <a:prstGeom prst="rect">
            <a:avLst/>
          </a:prstGeom>
        </p:spPr>
        <p:txBody>
          <a:bodyPr vert="horz" wrap="square" lIns="0" tIns="35838" rIns="0" bIns="0" rtlCol="0">
            <a:spAutoFit/>
          </a:bodyPr>
          <a:lstStyle/>
          <a:p>
            <a:pPr marL="10860" marR="4344">
              <a:lnSpc>
                <a:spcPts val="966"/>
              </a:lnSpc>
              <a:spcBef>
                <a:spcPts val="282"/>
              </a:spcBef>
            </a:pPr>
            <a:r>
              <a:rPr sz="941" b="1" spc="4" dirty="0">
                <a:solidFill>
                  <a:srgbClr val="FFFFFF"/>
                </a:solidFill>
                <a:latin typeface="Whitney"/>
                <a:cs typeface="Whitney"/>
              </a:rPr>
              <a:t>Pre </a:t>
            </a:r>
            <a:r>
              <a:rPr sz="941" b="1" spc="9" dirty="0">
                <a:solidFill>
                  <a:srgbClr val="FFFFFF"/>
                </a:solidFill>
                <a:latin typeface="Whitney"/>
                <a:cs typeface="Whitney"/>
              </a:rPr>
              <a:t>Issue</a:t>
            </a:r>
            <a:r>
              <a:rPr sz="941" b="1" spc="-38" dirty="0">
                <a:solidFill>
                  <a:srgbClr val="FFFFFF"/>
                </a:solidFill>
                <a:latin typeface="Whitney"/>
                <a:cs typeface="Whitney"/>
              </a:rPr>
              <a:t> </a:t>
            </a:r>
            <a:r>
              <a:rPr sz="941" b="1" spc="4" dirty="0">
                <a:solidFill>
                  <a:srgbClr val="FFFFFF"/>
                </a:solidFill>
                <a:latin typeface="Whitney"/>
                <a:cs typeface="Whitney"/>
              </a:rPr>
              <a:t>Verification  </a:t>
            </a:r>
            <a:r>
              <a:rPr sz="941" b="1" spc="9" dirty="0">
                <a:solidFill>
                  <a:srgbClr val="FFFFFF"/>
                </a:solidFill>
                <a:latin typeface="Whitney"/>
                <a:cs typeface="Whitney"/>
              </a:rPr>
              <a:t>for</a:t>
            </a:r>
            <a:r>
              <a:rPr sz="941" b="1" dirty="0">
                <a:solidFill>
                  <a:srgbClr val="FFFFFF"/>
                </a:solidFill>
                <a:latin typeface="Whitney"/>
                <a:cs typeface="Whitney"/>
              </a:rPr>
              <a:t> </a:t>
            </a:r>
            <a:r>
              <a:rPr sz="941" b="1" spc="13" dirty="0">
                <a:solidFill>
                  <a:srgbClr val="FFFFFF"/>
                </a:solidFill>
                <a:latin typeface="Whitney"/>
                <a:cs typeface="Whitney"/>
              </a:rPr>
              <a:t>bond</a:t>
            </a:r>
            <a:endParaRPr sz="941">
              <a:latin typeface="Whitney"/>
              <a:cs typeface="Whitney"/>
            </a:endParaRPr>
          </a:p>
        </p:txBody>
      </p:sp>
      <p:sp>
        <p:nvSpPr>
          <p:cNvPr id="23" name="object 23"/>
          <p:cNvSpPr txBox="1"/>
          <p:nvPr/>
        </p:nvSpPr>
        <p:spPr>
          <a:xfrm>
            <a:off x="3424703" y="2139391"/>
            <a:ext cx="2998407" cy="296387"/>
          </a:xfrm>
          <a:prstGeom prst="rect">
            <a:avLst/>
          </a:prstGeom>
        </p:spPr>
        <p:txBody>
          <a:bodyPr vert="horz" wrap="square" lIns="0" tIns="35838" rIns="0" bIns="0" rtlCol="0">
            <a:spAutoFit/>
          </a:bodyPr>
          <a:lstStyle/>
          <a:p>
            <a:pPr marL="10860" marR="4344">
              <a:lnSpc>
                <a:spcPts val="966"/>
              </a:lnSpc>
              <a:spcBef>
                <a:spcPts val="282"/>
              </a:spcBef>
              <a:tabLst>
                <a:tab pos="1447607" algn="l"/>
                <a:tab pos="1549688" algn="l"/>
                <a:tab pos="2986980" algn="l"/>
              </a:tabLst>
            </a:pPr>
            <a:r>
              <a:rPr sz="941" b="1" spc="4" dirty="0">
                <a:solidFill>
                  <a:srgbClr val="FFFFFF"/>
                </a:solidFill>
                <a:latin typeface="Whitney"/>
                <a:cs typeface="Whitney"/>
              </a:rPr>
              <a:t>Pre</a:t>
            </a:r>
            <a:r>
              <a:rPr sz="941" b="1" spc="13" dirty="0">
                <a:solidFill>
                  <a:srgbClr val="FFFFFF"/>
                </a:solidFill>
                <a:latin typeface="Whitney"/>
                <a:cs typeface="Whitney"/>
              </a:rPr>
              <a:t> </a:t>
            </a:r>
            <a:r>
              <a:rPr sz="941" b="1" spc="9" dirty="0">
                <a:solidFill>
                  <a:srgbClr val="FFFFFF"/>
                </a:solidFill>
                <a:latin typeface="Whitney"/>
                <a:cs typeface="Whitney"/>
              </a:rPr>
              <a:t>Issue</a:t>
            </a:r>
            <a:r>
              <a:rPr sz="941" b="1" spc="13" dirty="0">
                <a:solidFill>
                  <a:srgbClr val="FFFFFF"/>
                </a:solidFill>
                <a:latin typeface="Whitney"/>
                <a:cs typeface="Whitney"/>
              </a:rPr>
              <a:t> </a:t>
            </a:r>
            <a:r>
              <a:rPr sz="941" b="1" spc="4" dirty="0">
                <a:solidFill>
                  <a:srgbClr val="FFFFFF"/>
                </a:solidFill>
                <a:latin typeface="Whitney"/>
                <a:cs typeface="Whitney"/>
              </a:rPr>
              <a:t>Verification</a:t>
            </a:r>
            <a:r>
              <a:rPr sz="941" b="1" u="sng" spc="4" dirty="0">
                <a:solidFill>
                  <a:srgbClr val="FFFFFF"/>
                </a:solidFill>
                <a:uFill>
                  <a:solidFill>
                    <a:srgbClr val="FAA85F"/>
                  </a:solidFill>
                </a:uFill>
                <a:latin typeface="Whitney"/>
                <a:cs typeface="Whitney"/>
              </a:rPr>
              <a:t> 	</a:t>
            </a:r>
            <a:r>
              <a:rPr sz="941" b="1" dirty="0">
                <a:solidFill>
                  <a:srgbClr val="FFFFFF"/>
                </a:solidFill>
                <a:latin typeface="Whitney"/>
                <a:cs typeface="Whitney"/>
              </a:rPr>
              <a:t>Post</a:t>
            </a:r>
            <a:r>
              <a:rPr sz="941" b="1" spc="-13" dirty="0">
                <a:solidFill>
                  <a:srgbClr val="FFFFFF"/>
                </a:solidFill>
                <a:latin typeface="Whitney"/>
                <a:cs typeface="Whitney"/>
              </a:rPr>
              <a:t> </a:t>
            </a:r>
            <a:r>
              <a:rPr sz="941" b="1" spc="9" dirty="0">
                <a:solidFill>
                  <a:srgbClr val="FFFFFF"/>
                </a:solidFill>
                <a:latin typeface="Whitney"/>
                <a:cs typeface="Whitney"/>
              </a:rPr>
              <a:t>Issue</a:t>
            </a:r>
            <a:r>
              <a:rPr sz="941" b="1" spc="-13" dirty="0">
                <a:solidFill>
                  <a:srgbClr val="FFFFFF"/>
                </a:solidFill>
                <a:latin typeface="Whitney"/>
                <a:cs typeface="Whitney"/>
              </a:rPr>
              <a:t> </a:t>
            </a:r>
            <a:r>
              <a:rPr sz="941" b="1" spc="4" dirty="0">
                <a:solidFill>
                  <a:srgbClr val="FFFFFF"/>
                </a:solidFill>
                <a:latin typeface="Whitney"/>
                <a:cs typeface="Whitney"/>
              </a:rPr>
              <a:t>Verification </a:t>
            </a:r>
            <a:r>
              <a:rPr sz="941" b="1" dirty="0">
                <a:solidFill>
                  <a:srgbClr val="FFFFFF"/>
                </a:solidFill>
                <a:latin typeface="Whitney"/>
                <a:cs typeface="Whitney"/>
              </a:rPr>
              <a:t>  </a:t>
            </a:r>
            <a:r>
              <a:rPr sz="941" b="1" u="sng" spc="4" dirty="0">
                <a:solidFill>
                  <a:srgbClr val="FFFFFF"/>
                </a:solidFill>
                <a:uFill>
                  <a:solidFill>
                    <a:srgbClr val="FAA85F"/>
                  </a:solidFill>
                </a:uFill>
                <a:latin typeface="Whitney"/>
                <a:cs typeface="Whitney"/>
              </a:rPr>
              <a:t> </a:t>
            </a:r>
            <a:r>
              <a:rPr sz="941" b="1" u="sng" dirty="0">
                <a:solidFill>
                  <a:srgbClr val="FFFFFF"/>
                </a:solidFill>
                <a:uFill>
                  <a:solidFill>
                    <a:srgbClr val="FAA85F"/>
                  </a:solidFill>
                </a:uFill>
                <a:latin typeface="Whitney"/>
                <a:cs typeface="Whitney"/>
              </a:rPr>
              <a:t>	</a:t>
            </a:r>
            <a:r>
              <a:rPr sz="941" b="1" dirty="0">
                <a:solidFill>
                  <a:srgbClr val="FFFFFF"/>
                </a:solidFill>
                <a:latin typeface="Whitney"/>
                <a:cs typeface="Whitney"/>
              </a:rPr>
              <a:t> </a:t>
            </a:r>
            <a:r>
              <a:rPr sz="941" b="1" spc="9" dirty="0">
                <a:solidFill>
                  <a:srgbClr val="FFFFFF"/>
                </a:solidFill>
                <a:latin typeface="Whitney"/>
                <a:cs typeface="Whitney"/>
              </a:rPr>
              <a:t>    </a:t>
            </a:r>
            <a:r>
              <a:rPr sz="941" b="1" spc="158" dirty="0">
                <a:solidFill>
                  <a:srgbClr val="FFFFFF"/>
                </a:solidFill>
                <a:latin typeface="Whitney"/>
                <a:cs typeface="Whitney"/>
              </a:rPr>
              <a:t> </a:t>
            </a:r>
            <a:r>
              <a:rPr sz="941" b="1" spc="9" dirty="0">
                <a:solidFill>
                  <a:srgbClr val="FFFFFF"/>
                </a:solidFill>
                <a:latin typeface="Whitney"/>
                <a:cs typeface="Whitney"/>
              </a:rPr>
              <a:t>for</a:t>
            </a:r>
            <a:r>
              <a:rPr sz="941" b="1" spc="4" dirty="0">
                <a:solidFill>
                  <a:srgbClr val="FFFFFF"/>
                </a:solidFill>
                <a:latin typeface="Whitney"/>
                <a:cs typeface="Whitney"/>
              </a:rPr>
              <a:t> </a:t>
            </a:r>
            <a:r>
              <a:rPr sz="941" b="1" spc="9" dirty="0">
                <a:solidFill>
                  <a:srgbClr val="FFFFFF"/>
                </a:solidFill>
                <a:latin typeface="Whitney"/>
                <a:cs typeface="Whitney"/>
              </a:rPr>
              <a:t>1st </a:t>
            </a:r>
            <a:r>
              <a:rPr sz="941" b="1" spc="13" dirty="0">
                <a:solidFill>
                  <a:srgbClr val="FFFFFF"/>
                </a:solidFill>
                <a:latin typeface="Whitney"/>
                <a:cs typeface="Whitney"/>
              </a:rPr>
              <a:t>bond		</a:t>
            </a:r>
            <a:r>
              <a:rPr sz="941" b="1" spc="9" dirty="0">
                <a:solidFill>
                  <a:srgbClr val="FFFFFF"/>
                </a:solidFill>
                <a:latin typeface="Whitney"/>
                <a:cs typeface="Whitney"/>
              </a:rPr>
              <a:t>for 1st</a:t>
            </a:r>
            <a:r>
              <a:rPr sz="941" b="1" spc="-4" dirty="0">
                <a:solidFill>
                  <a:srgbClr val="FFFFFF"/>
                </a:solidFill>
                <a:latin typeface="Whitney"/>
                <a:cs typeface="Whitney"/>
              </a:rPr>
              <a:t> </a:t>
            </a:r>
            <a:r>
              <a:rPr sz="941" b="1" spc="13" dirty="0">
                <a:solidFill>
                  <a:srgbClr val="FFFFFF"/>
                </a:solidFill>
                <a:latin typeface="Whitney"/>
                <a:cs typeface="Whitney"/>
              </a:rPr>
              <a:t>bond</a:t>
            </a:r>
            <a:endParaRPr sz="941">
              <a:latin typeface="Whitney"/>
              <a:cs typeface="Whitney"/>
            </a:endParaRPr>
          </a:p>
        </p:txBody>
      </p:sp>
      <p:sp>
        <p:nvSpPr>
          <p:cNvPr id="24" name="object 24"/>
          <p:cNvSpPr txBox="1"/>
          <p:nvPr/>
        </p:nvSpPr>
        <p:spPr>
          <a:xfrm>
            <a:off x="4656031" y="4786806"/>
            <a:ext cx="1766898" cy="296387"/>
          </a:xfrm>
          <a:prstGeom prst="rect">
            <a:avLst/>
          </a:prstGeom>
        </p:spPr>
        <p:txBody>
          <a:bodyPr vert="horz" wrap="square" lIns="0" tIns="35838" rIns="0" bIns="0" rtlCol="0">
            <a:spAutoFit/>
          </a:bodyPr>
          <a:lstStyle/>
          <a:p>
            <a:pPr marL="318191" marR="4344" indent="-307874">
              <a:lnSpc>
                <a:spcPts val="966"/>
              </a:lnSpc>
              <a:spcBef>
                <a:spcPts val="282"/>
              </a:spcBef>
              <a:tabLst>
                <a:tab pos="216109" algn="l"/>
                <a:tab pos="1755482" algn="l"/>
              </a:tabLst>
            </a:pPr>
            <a:r>
              <a:rPr sz="941" b="1" u="sng" spc="4" dirty="0">
                <a:solidFill>
                  <a:srgbClr val="FFFFFF"/>
                </a:solidFill>
                <a:uFill>
                  <a:solidFill>
                    <a:srgbClr val="FAA85F"/>
                  </a:solidFill>
                </a:uFill>
                <a:latin typeface="Whitney"/>
                <a:cs typeface="Whitney"/>
              </a:rPr>
              <a:t> 	</a:t>
            </a:r>
            <a:r>
              <a:rPr sz="941" b="1" spc="4" dirty="0">
                <a:solidFill>
                  <a:srgbClr val="FFFFFF"/>
                </a:solidFill>
                <a:latin typeface="Whitney"/>
                <a:cs typeface="Whitney"/>
              </a:rPr>
              <a:t>   </a:t>
            </a:r>
            <a:r>
              <a:rPr sz="941" b="1" spc="17" dirty="0">
                <a:solidFill>
                  <a:srgbClr val="FFFFFF"/>
                </a:solidFill>
                <a:latin typeface="Whitney"/>
                <a:cs typeface="Whitney"/>
              </a:rPr>
              <a:t> </a:t>
            </a:r>
            <a:r>
              <a:rPr sz="941" b="1" dirty="0">
                <a:solidFill>
                  <a:srgbClr val="FFFFFF"/>
                </a:solidFill>
                <a:latin typeface="Whitney"/>
                <a:cs typeface="Whitney"/>
              </a:rPr>
              <a:t>Post</a:t>
            </a:r>
            <a:r>
              <a:rPr sz="941" b="1" spc="-13" dirty="0">
                <a:solidFill>
                  <a:srgbClr val="FFFFFF"/>
                </a:solidFill>
                <a:latin typeface="Whitney"/>
                <a:cs typeface="Whitney"/>
              </a:rPr>
              <a:t> </a:t>
            </a:r>
            <a:r>
              <a:rPr sz="941" b="1" spc="9" dirty="0">
                <a:solidFill>
                  <a:srgbClr val="FFFFFF"/>
                </a:solidFill>
                <a:latin typeface="Whitney"/>
                <a:cs typeface="Whitney"/>
              </a:rPr>
              <a:t>Issue</a:t>
            </a:r>
            <a:r>
              <a:rPr sz="941" b="1" spc="-13" dirty="0">
                <a:solidFill>
                  <a:srgbClr val="FFFFFF"/>
                </a:solidFill>
                <a:latin typeface="Whitney"/>
                <a:cs typeface="Whitney"/>
              </a:rPr>
              <a:t> </a:t>
            </a:r>
            <a:r>
              <a:rPr sz="941" b="1" spc="4" dirty="0">
                <a:solidFill>
                  <a:srgbClr val="FFFFFF"/>
                </a:solidFill>
                <a:latin typeface="Whitney"/>
                <a:cs typeface="Whitney"/>
              </a:rPr>
              <a:t>Verification </a:t>
            </a:r>
            <a:r>
              <a:rPr sz="941" b="1" dirty="0">
                <a:solidFill>
                  <a:srgbClr val="FFFFFF"/>
                </a:solidFill>
                <a:latin typeface="Whitney"/>
                <a:cs typeface="Whitney"/>
              </a:rPr>
              <a:t>  </a:t>
            </a:r>
            <a:r>
              <a:rPr sz="941" b="1" u="sng" spc="4" dirty="0">
                <a:solidFill>
                  <a:srgbClr val="FFFFFF"/>
                </a:solidFill>
                <a:uFill>
                  <a:solidFill>
                    <a:srgbClr val="FAA85F"/>
                  </a:solidFill>
                </a:uFill>
                <a:latin typeface="Whitney"/>
                <a:cs typeface="Whitney"/>
              </a:rPr>
              <a:t> </a:t>
            </a:r>
            <a:r>
              <a:rPr sz="941" b="1" u="sng" dirty="0">
                <a:solidFill>
                  <a:srgbClr val="FFFFFF"/>
                </a:solidFill>
                <a:uFill>
                  <a:solidFill>
                    <a:srgbClr val="FAA85F"/>
                  </a:solidFill>
                </a:uFill>
                <a:latin typeface="Whitney"/>
                <a:cs typeface="Whitney"/>
              </a:rPr>
              <a:t>	</a:t>
            </a:r>
            <a:r>
              <a:rPr sz="941" b="1" dirty="0">
                <a:solidFill>
                  <a:srgbClr val="FFFFFF"/>
                </a:solidFill>
                <a:latin typeface="Whitney"/>
                <a:cs typeface="Whitney"/>
              </a:rPr>
              <a:t> </a:t>
            </a:r>
            <a:r>
              <a:rPr sz="941" b="1" spc="9" dirty="0">
                <a:solidFill>
                  <a:srgbClr val="FFFFFF"/>
                </a:solidFill>
                <a:latin typeface="Whitney"/>
                <a:cs typeface="Whitney"/>
              </a:rPr>
              <a:t>    </a:t>
            </a:r>
            <a:r>
              <a:rPr sz="941" b="1" spc="158" dirty="0">
                <a:solidFill>
                  <a:srgbClr val="FFFFFF"/>
                </a:solidFill>
                <a:latin typeface="Whitney"/>
                <a:cs typeface="Whitney"/>
              </a:rPr>
              <a:t> </a:t>
            </a:r>
            <a:r>
              <a:rPr sz="941" b="1" spc="9" dirty="0">
                <a:solidFill>
                  <a:srgbClr val="FFFFFF"/>
                </a:solidFill>
                <a:latin typeface="Whitney"/>
                <a:cs typeface="Whitney"/>
              </a:rPr>
              <a:t>for</a:t>
            </a:r>
            <a:r>
              <a:rPr sz="941" b="1" dirty="0">
                <a:solidFill>
                  <a:srgbClr val="FFFFFF"/>
                </a:solidFill>
                <a:latin typeface="Whitney"/>
                <a:cs typeface="Whitney"/>
              </a:rPr>
              <a:t> </a:t>
            </a:r>
            <a:r>
              <a:rPr sz="941" b="1" spc="13" dirty="0">
                <a:solidFill>
                  <a:srgbClr val="FFFFFF"/>
                </a:solidFill>
                <a:latin typeface="Whitney"/>
                <a:cs typeface="Whitney"/>
              </a:rPr>
              <a:t>bond</a:t>
            </a:r>
            <a:endParaRPr sz="941">
              <a:latin typeface="Whitney"/>
              <a:cs typeface="Whitney"/>
            </a:endParaRPr>
          </a:p>
        </p:txBody>
      </p:sp>
      <p:sp>
        <p:nvSpPr>
          <p:cNvPr id="25" name="object 25"/>
          <p:cNvSpPr txBox="1"/>
          <p:nvPr/>
        </p:nvSpPr>
        <p:spPr>
          <a:xfrm>
            <a:off x="4656031" y="5279348"/>
            <a:ext cx="1766898" cy="296387"/>
          </a:xfrm>
          <a:prstGeom prst="rect">
            <a:avLst/>
          </a:prstGeom>
        </p:spPr>
        <p:txBody>
          <a:bodyPr vert="horz" wrap="square" lIns="0" tIns="35838" rIns="0" bIns="0" rtlCol="0">
            <a:spAutoFit/>
          </a:bodyPr>
          <a:lstStyle/>
          <a:p>
            <a:pPr marL="318191" marR="4344" indent="-307874">
              <a:lnSpc>
                <a:spcPts val="966"/>
              </a:lnSpc>
              <a:spcBef>
                <a:spcPts val="282"/>
              </a:spcBef>
              <a:tabLst>
                <a:tab pos="216109" algn="l"/>
                <a:tab pos="1755482" algn="l"/>
              </a:tabLst>
            </a:pPr>
            <a:r>
              <a:rPr sz="941" b="1" u="sng" spc="4" dirty="0">
                <a:solidFill>
                  <a:srgbClr val="FFFFFF"/>
                </a:solidFill>
                <a:uFill>
                  <a:solidFill>
                    <a:srgbClr val="FAA85F"/>
                  </a:solidFill>
                </a:uFill>
                <a:latin typeface="Whitney"/>
                <a:cs typeface="Whitney"/>
              </a:rPr>
              <a:t> 	</a:t>
            </a:r>
            <a:r>
              <a:rPr sz="941" b="1" spc="4" dirty="0">
                <a:solidFill>
                  <a:srgbClr val="FFFFFF"/>
                </a:solidFill>
                <a:latin typeface="Whitney"/>
                <a:cs typeface="Whitney"/>
              </a:rPr>
              <a:t>   </a:t>
            </a:r>
            <a:r>
              <a:rPr sz="941" b="1" spc="17" dirty="0">
                <a:solidFill>
                  <a:srgbClr val="FFFFFF"/>
                </a:solidFill>
                <a:latin typeface="Whitney"/>
                <a:cs typeface="Whitney"/>
              </a:rPr>
              <a:t> </a:t>
            </a:r>
            <a:r>
              <a:rPr sz="941" b="1" dirty="0">
                <a:solidFill>
                  <a:srgbClr val="FFFFFF"/>
                </a:solidFill>
                <a:latin typeface="Whitney"/>
                <a:cs typeface="Whitney"/>
              </a:rPr>
              <a:t>Post</a:t>
            </a:r>
            <a:r>
              <a:rPr sz="941" b="1" spc="-13" dirty="0">
                <a:solidFill>
                  <a:srgbClr val="FFFFFF"/>
                </a:solidFill>
                <a:latin typeface="Whitney"/>
                <a:cs typeface="Whitney"/>
              </a:rPr>
              <a:t> </a:t>
            </a:r>
            <a:r>
              <a:rPr sz="941" b="1" spc="9" dirty="0">
                <a:solidFill>
                  <a:srgbClr val="FFFFFF"/>
                </a:solidFill>
                <a:latin typeface="Whitney"/>
                <a:cs typeface="Whitney"/>
              </a:rPr>
              <a:t>Issue</a:t>
            </a:r>
            <a:r>
              <a:rPr sz="941" b="1" spc="-13" dirty="0">
                <a:solidFill>
                  <a:srgbClr val="FFFFFF"/>
                </a:solidFill>
                <a:latin typeface="Whitney"/>
                <a:cs typeface="Whitney"/>
              </a:rPr>
              <a:t> </a:t>
            </a:r>
            <a:r>
              <a:rPr sz="941" b="1" spc="4" dirty="0">
                <a:solidFill>
                  <a:srgbClr val="FFFFFF"/>
                </a:solidFill>
                <a:latin typeface="Whitney"/>
                <a:cs typeface="Whitney"/>
              </a:rPr>
              <a:t>Verification </a:t>
            </a:r>
            <a:r>
              <a:rPr sz="941" b="1" dirty="0">
                <a:solidFill>
                  <a:srgbClr val="FFFFFF"/>
                </a:solidFill>
                <a:latin typeface="Whitney"/>
                <a:cs typeface="Whitney"/>
              </a:rPr>
              <a:t>  </a:t>
            </a:r>
            <a:r>
              <a:rPr sz="941" b="1" u="sng" spc="4" dirty="0">
                <a:solidFill>
                  <a:srgbClr val="FFFFFF"/>
                </a:solidFill>
                <a:uFill>
                  <a:solidFill>
                    <a:srgbClr val="FAA85F"/>
                  </a:solidFill>
                </a:uFill>
                <a:latin typeface="Whitney"/>
                <a:cs typeface="Whitney"/>
              </a:rPr>
              <a:t> </a:t>
            </a:r>
            <a:r>
              <a:rPr sz="941" b="1" u="sng" dirty="0">
                <a:solidFill>
                  <a:srgbClr val="FFFFFF"/>
                </a:solidFill>
                <a:uFill>
                  <a:solidFill>
                    <a:srgbClr val="FAA85F"/>
                  </a:solidFill>
                </a:uFill>
                <a:latin typeface="Whitney"/>
                <a:cs typeface="Whitney"/>
              </a:rPr>
              <a:t>	</a:t>
            </a:r>
            <a:r>
              <a:rPr sz="941" b="1" dirty="0">
                <a:solidFill>
                  <a:srgbClr val="FFFFFF"/>
                </a:solidFill>
                <a:latin typeface="Whitney"/>
                <a:cs typeface="Whitney"/>
              </a:rPr>
              <a:t> </a:t>
            </a:r>
            <a:r>
              <a:rPr sz="941" b="1" spc="9" dirty="0">
                <a:solidFill>
                  <a:srgbClr val="FFFFFF"/>
                </a:solidFill>
                <a:latin typeface="Whitney"/>
                <a:cs typeface="Whitney"/>
              </a:rPr>
              <a:t>    </a:t>
            </a:r>
            <a:r>
              <a:rPr sz="941" b="1" spc="158" dirty="0">
                <a:solidFill>
                  <a:srgbClr val="FFFFFF"/>
                </a:solidFill>
                <a:latin typeface="Whitney"/>
                <a:cs typeface="Whitney"/>
              </a:rPr>
              <a:t> </a:t>
            </a:r>
            <a:r>
              <a:rPr sz="941" b="1" spc="9" dirty="0">
                <a:solidFill>
                  <a:srgbClr val="FFFFFF"/>
                </a:solidFill>
                <a:latin typeface="Whitney"/>
                <a:cs typeface="Whitney"/>
              </a:rPr>
              <a:t>for</a:t>
            </a:r>
            <a:r>
              <a:rPr sz="941" b="1" dirty="0">
                <a:solidFill>
                  <a:srgbClr val="FFFFFF"/>
                </a:solidFill>
                <a:latin typeface="Whitney"/>
                <a:cs typeface="Whitney"/>
              </a:rPr>
              <a:t> </a:t>
            </a:r>
            <a:r>
              <a:rPr sz="941" b="1" spc="13" dirty="0">
                <a:solidFill>
                  <a:srgbClr val="FFFFFF"/>
                </a:solidFill>
                <a:latin typeface="Whitney"/>
                <a:cs typeface="Whitney"/>
              </a:rPr>
              <a:t>bond</a:t>
            </a:r>
            <a:endParaRPr sz="941">
              <a:latin typeface="Whitney"/>
              <a:cs typeface="Whitney"/>
            </a:endParaRPr>
          </a:p>
        </p:txBody>
      </p:sp>
      <p:sp>
        <p:nvSpPr>
          <p:cNvPr id="26" name="object 26"/>
          <p:cNvSpPr txBox="1"/>
          <p:nvPr/>
        </p:nvSpPr>
        <p:spPr>
          <a:xfrm>
            <a:off x="4656031" y="5771891"/>
            <a:ext cx="1766898" cy="296387"/>
          </a:xfrm>
          <a:prstGeom prst="rect">
            <a:avLst/>
          </a:prstGeom>
        </p:spPr>
        <p:txBody>
          <a:bodyPr vert="horz" wrap="square" lIns="0" tIns="35838" rIns="0" bIns="0" rtlCol="0">
            <a:spAutoFit/>
          </a:bodyPr>
          <a:lstStyle/>
          <a:p>
            <a:pPr marL="318191" marR="4344" indent="-307874">
              <a:lnSpc>
                <a:spcPts val="966"/>
              </a:lnSpc>
              <a:spcBef>
                <a:spcPts val="282"/>
              </a:spcBef>
              <a:tabLst>
                <a:tab pos="216109" algn="l"/>
                <a:tab pos="1755482" algn="l"/>
              </a:tabLst>
            </a:pPr>
            <a:r>
              <a:rPr sz="941" b="1" u="sng" spc="4" dirty="0">
                <a:solidFill>
                  <a:srgbClr val="FFFFFF"/>
                </a:solidFill>
                <a:uFill>
                  <a:solidFill>
                    <a:srgbClr val="FAA85F"/>
                  </a:solidFill>
                </a:uFill>
                <a:latin typeface="Whitney"/>
                <a:cs typeface="Whitney"/>
              </a:rPr>
              <a:t> 	</a:t>
            </a:r>
            <a:r>
              <a:rPr sz="941" b="1" spc="4" dirty="0">
                <a:solidFill>
                  <a:srgbClr val="FFFFFF"/>
                </a:solidFill>
                <a:latin typeface="Whitney"/>
                <a:cs typeface="Whitney"/>
              </a:rPr>
              <a:t>   </a:t>
            </a:r>
            <a:r>
              <a:rPr sz="941" b="1" spc="17" dirty="0">
                <a:solidFill>
                  <a:srgbClr val="FFFFFF"/>
                </a:solidFill>
                <a:latin typeface="Whitney"/>
                <a:cs typeface="Whitney"/>
              </a:rPr>
              <a:t> </a:t>
            </a:r>
            <a:r>
              <a:rPr sz="941" b="1" dirty="0">
                <a:solidFill>
                  <a:srgbClr val="FFFFFF"/>
                </a:solidFill>
                <a:latin typeface="Whitney"/>
                <a:cs typeface="Whitney"/>
              </a:rPr>
              <a:t>Post</a:t>
            </a:r>
            <a:r>
              <a:rPr sz="941" b="1" spc="-13" dirty="0">
                <a:solidFill>
                  <a:srgbClr val="FFFFFF"/>
                </a:solidFill>
                <a:latin typeface="Whitney"/>
                <a:cs typeface="Whitney"/>
              </a:rPr>
              <a:t> </a:t>
            </a:r>
            <a:r>
              <a:rPr sz="941" b="1" spc="9" dirty="0">
                <a:solidFill>
                  <a:srgbClr val="FFFFFF"/>
                </a:solidFill>
                <a:latin typeface="Whitney"/>
                <a:cs typeface="Whitney"/>
              </a:rPr>
              <a:t>Issue</a:t>
            </a:r>
            <a:r>
              <a:rPr sz="941" b="1" spc="-13" dirty="0">
                <a:solidFill>
                  <a:srgbClr val="FFFFFF"/>
                </a:solidFill>
                <a:latin typeface="Whitney"/>
                <a:cs typeface="Whitney"/>
              </a:rPr>
              <a:t> </a:t>
            </a:r>
            <a:r>
              <a:rPr sz="941" b="1" spc="4" dirty="0">
                <a:solidFill>
                  <a:srgbClr val="FFFFFF"/>
                </a:solidFill>
                <a:latin typeface="Whitney"/>
                <a:cs typeface="Whitney"/>
              </a:rPr>
              <a:t>Verification </a:t>
            </a:r>
            <a:r>
              <a:rPr sz="941" b="1" dirty="0">
                <a:solidFill>
                  <a:srgbClr val="FFFFFF"/>
                </a:solidFill>
                <a:latin typeface="Whitney"/>
                <a:cs typeface="Whitney"/>
              </a:rPr>
              <a:t>  </a:t>
            </a:r>
            <a:r>
              <a:rPr sz="941" b="1" u="sng" spc="4" dirty="0">
                <a:solidFill>
                  <a:srgbClr val="FFFFFF"/>
                </a:solidFill>
                <a:uFill>
                  <a:solidFill>
                    <a:srgbClr val="FAA85F"/>
                  </a:solidFill>
                </a:uFill>
                <a:latin typeface="Whitney"/>
                <a:cs typeface="Whitney"/>
              </a:rPr>
              <a:t> </a:t>
            </a:r>
            <a:r>
              <a:rPr sz="941" b="1" u="sng" dirty="0">
                <a:solidFill>
                  <a:srgbClr val="FFFFFF"/>
                </a:solidFill>
                <a:uFill>
                  <a:solidFill>
                    <a:srgbClr val="FAA85F"/>
                  </a:solidFill>
                </a:uFill>
                <a:latin typeface="Whitney"/>
                <a:cs typeface="Whitney"/>
              </a:rPr>
              <a:t>	</a:t>
            </a:r>
            <a:r>
              <a:rPr sz="941" b="1" dirty="0">
                <a:solidFill>
                  <a:srgbClr val="FFFFFF"/>
                </a:solidFill>
                <a:latin typeface="Whitney"/>
                <a:cs typeface="Whitney"/>
              </a:rPr>
              <a:t> </a:t>
            </a:r>
            <a:r>
              <a:rPr sz="941" b="1" spc="9" dirty="0">
                <a:solidFill>
                  <a:srgbClr val="FFFFFF"/>
                </a:solidFill>
                <a:latin typeface="Whitney"/>
                <a:cs typeface="Whitney"/>
              </a:rPr>
              <a:t>    </a:t>
            </a:r>
            <a:r>
              <a:rPr sz="941" b="1" spc="158" dirty="0">
                <a:solidFill>
                  <a:srgbClr val="FFFFFF"/>
                </a:solidFill>
                <a:latin typeface="Whitney"/>
                <a:cs typeface="Whitney"/>
              </a:rPr>
              <a:t> </a:t>
            </a:r>
            <a:r>
              <a:rPr sz="941" b="1" spc="9" dirty="0">
                <a:solidFill>
                  <a:srgbClr val="FFFFFF"/>
                </a:solidFill>
                <a:latin typeface="Whitney"/>
                <a:cs typeface="Whitney"/>
              </a:rPr>
              <a:t>for</a:t>
            </a:r>
            <a:r>
              <a:rPr sz="941" b="1" dirty="0">
                <a:solidFill>
                  <a:srgbClr val="FFFFFF"/>
                </a:solidFill>
                <a:latin typeface="Whitney"/>
                <a:cs typeface="Whitney"/>
              </a:rPr>
              <a:t> </a:t>
            </a:r>
            <a:r>
              <a:rPr sz="941" b="1" spc="13" dirty="0">
                <a:solidFill>
                  <a:srgbClr val="FFFFFF"/>
                </a:solidFill>
                <a:latin typeface="Whitney"/>
                <a:cs typeface="Whitney"/>
              </a:rPr>
              <a:t>bond</a:t>
            </a:r>
            <a:endParaRPr sz="941">
              <a:latin typeface="Whitney"/>
              <a:cs typeface="Whitney"/>
            </a:endParaRPr>
          </a:p>
        </p:txBody>
      </p:sp>
      <p:sp>
        <p:nvSpPr>
          <p:cNvPr id="27" name="object 27"/>
          <p:cNvSpPr/>
          <p:nvPr/>
        </p:nvSpPr>
        <p:spPr>
          <a:xfrm>
            <a:off x="2793847" y="2122626"/>
            <a:ext cx="332855" cy="332855"/>
          </a:xfrm>
          <a:custGeom>
            <a:avLst/>
            <a:gdLst/>
            <a:ahLst/>
            <a:cxnLst/>
            <a:rect l="l" t="t" r="r" b="b"/>
            <a:pathLst>
              <a:path w="389254" h="389255">
                <a:moveTo>
                  <a:pt x="194538" y="389089"/>
                </a:moveTo>
                <a:lnTo>
                  <a:pt x="239144" y="383952"/>
                </a:lnTo>
                <a:lnTo>
                  <a:pt x="280092" y="369316"/>
                </a:lnTo>
                <a:lnTo>
                  <a:pt x="316213" y="346352"/>
                </a:lnTo>
                <a:lnTo>
                  <a:pt x="346339" y="316225"/>
                </a:lnTo>
                <a:lnTo>
                  <a:pt x="369304" y="280105"/>
                </a:lnTo>
                <a:lnTo>
                  <a:pt x="383939" y="239157"/>
                </a:lnTo>
                <a:lnTo>
                  <a:pt x="389077" y="194551"/>
                </a:lnTo>
                <a:lnTo>
                  <a:pt x="383939" y="149940"/>
                </a:lnTo>
                <a:lnTo>
                  <a:pt x="369304" y="108989"/>
                </a:lnTo>
                <a:lnTo>
                  <a:pt x="346339" y="72866"/>
                </a:lnTo>
                <a:lnTo>
                  <a:pt x="316213" y="42738"/>
                </a:lnTo>
                <a:lnTo>
                  <a:pt x="280092" y="19773"/>
                </a:lnTo>
                <a:lnTo>
                  <a:pt x="239144" y="5137"/>
                </a:lnTo>
                <a:lnTo>
                  <a:pt x="194538" y="0"/>
                </a:lnTo>
                <a:lnTo>
                  <a:pt x="149932" y="5137"/>
                </a:lnTo>
                <a:lnTo>
                  <a:pt x="108984" y="19773"/>
                </a:lnTo>
                <a:lnTo>
                  <a:pt x="72864" y="42738"/>
                </a:lnTo>
                <a:lnTo>
                  <a:pt x="42737" y="72866"/>
                </a:lnTo>
                <a:lnTo>
                  <a:pt x="19772" y="108989"/>
                </a:lnTo>
                <a:lnTo>
                  <a:pt x="5137" y="149940"/>
                </a:lnTo>
                <a:lnTo>
                  <a:pt x="0" y="194551"/>
                </a:lnTo>
                <a:lnTo>
                  <a:pt x="5137" y="239157"/>
                </a:lnTo>
                <a:lnTo>
                  <a:pt x="19772" y="280105"/>
                </a:lnTo>
                <a:lnTo>
                  <a:pt x="42737" y="316225"/>
                </a:lnTo>
                <a:lnTo>
                  <a:pt x="72864" y="346352"/>
                </a:lnTo>
                <a:lnTo>
                  <a:pt x="108984" y="369316"/>
                </a:lnTo>
                <a:lnTo>
                  <a:pt x="149932" y="383952"/>
                </a:lnTo>
                <a:lnTo>
                  <a:pt x="194538" y="389089"/>
                </a:lnTo>
                <a:close/>
              </a:path>
            </a:pathLst>
          </a:custGeom>
          <a:ln w="12700">
            <a:solidFill>
              <a:srgbClr val="FAA85F"/>
            </a:solidFill>
          </a:ln>
        </p:spPr>
        <p:txBody>
          <a:bodyPr wrap="square" lIns="0" tIns="0" rIns="0" bIns="0" rtlCol="0"/>
          <a:lstStyle/>
          <a:p>
            <a:endParaRPr sz="2052"/>
          </a:p>
        </p:txBody>
      </p:sp>
      <p:sp>
        <p:nvSpPr>
          <p:cNvPr id="28" name="object 28"/>
          <p:cNvSpPr/>
          <p:nvPr/>
        </p:nvSpPr>
        <p:spPr>
          <a:xfrm>
            <a:off x="2793847" y="4772282"/>
            <a:ext cx="332855" cy="332855"/>
          </a:xfrm>
          <a:custGeom>
            <a:avLst/>
            <a:gdLst/>
            <a:ahLst/>
            <a:cxnLst/>
            <a:rect l="l" t="t" r="r" b="b"/>
            <a:pathLst>
              <a:path w="389254" h="389254">
                <a:moveTo>
                  <a:pt x="194538" y="389089"/>
                </a:moveTo>
                <a:lnTo>
                  <a:pt x="239144" y="383952"/>
                </a:lnTo>
                <a:lnTo>
                  <a:pt x="280092" y="369316"/>
                </a:lnTo>
                <a:lnTo>
                  <a:pt x="316213" y="346352"/>
                </a:lnTo>
                <a:lnTo>
                  <a:pt x="346339" y="316225"/>
                </a:lnTo>
                <a:lnTo>
                  <a:pt x="369304" y="280105"/>
                </a:lnTo>
                <a:lnTo>
                  <a:pt x="383939" y="239157"/>
                </a:lnTo>
                <a:lnTo>
                  <a:pt x="389077" y="194551"/>
                </a:lnTo>
                <a:lnTo>
                  <a:pt x="383939" y="149940"/>
                </a:lnTo>
                <a:lnTo>
                  <a:pt x="369304" y="108989"/>
                </a:lnTo>
                <a:lnTo>
                  <a:pt x="346339" y="72866"/>
                </a:lnTo>
                <a:lnTo>
                  <a:pt x="316213" y="42738"/>
                </a:lnTo>
                <a:lnTo>
                  <a:pt x="280092" y="19773"/>
                </a:lnTo>
                <a:lnTo>
                  <a:pt x="239144" y="5137"/>
                </a:lnTo>
                <a:lnTo>
                  <a:pt x="194538" y="0"/>
                </a:lnTo>
                <a:lnTo>
                  <a:pt x="149932" y="5137"/>
                </a:lnTo>
                <a:lnTo>
                  <a:pt x="108984" y="19773"/>
                </a:lnTo>
                <a:lnTo>
                  <a:pt x="72864" y="42738"/>
                </a:lnTo>
                <a:lnTo>
                  <a:pt x="42737" y="72866"/>
                </a:lnTo>
                <a:lnTo>
                  <a:pt x="19772" y="108989"/>
                </a:lnTo>
                <a:lnTo>
                  <a:pt x="5137" y="149940"/>
                </a:lnTo>
                <a:lnTo>
                  <a:pt x="0" y="194551"/>
                </a:lnTo>
                <a:lnTo>
                  <a:pt x="5137" y="239157"/>
                </a:lnTo>
                <a:lnTo>
                  <a:pt x="19772" y="280105"/>
                </a:lnTo>
                <a:lnTo>
                  <a:pt x="42737" y="316225"/>
                </a:lnTo>
                <a:lnTo>
                  <a:pt x="72864" y="346352"/>
                </a:lnTo>
                <a:lnTo>
                  <a:pt x="108984" y="369316"/>
                </a:lnTo>
                <a:lnTo>
                  <a:pt x="149932" y="383952"/>
                </a:lnTo>
                <a:lnTo>
                  <a:pt x="194538" y="389089"/>
                </a:lnTo>
                <a:close/>
              </a:path>
            </a:pathLst>
          </a:custGeom>
          <a:ln w="12700">
            <a:solidFill>
              <a:srgbClr val="FAA85F"/>
            </a:solidFill>
          </a:ln>
        </p:spPr>
        <p:txBody>
          <a:bodyPr wrap="square" lIns="0" tIns="0" rIns="0" bIns="0" rtlCol="0"/>
          <a:lstStyle/>
          <a:p>
            <a:endParaRPr sz="2052"/>
          </a:p>
        </p:txBody>
      </p:sp>
      <p:sp>
        <p:nvSpPr>
          <p:cNvPr id="29" name="object 29"/>
          <p:cNvSpPr/>
          <p:nvPr/>
        </p:nvSpPr>
        <p:spPr>
          <a:xfrm>
            <a:off x="2793847" y="5258653"/>
            <a:ext cx="332855" cy="332855"/>
          </a:xfrm>
          <a:custGeom>
            <a:avLst/>
            <a:gdLst/>
            <a:ahLst/>
            <a:cxnLst/>
            <a:rect l="l" t="t" r="r" b="b"/>
            <a:pathLst>
              <a:path w="389254" h="389254">
                <a:moveTo>
                  <a:pt x="194538" y="389089"/>
                </a:moveTo>
                <a:lnTo>
                  <a:pt x="239144" y="383952"/>
                </a:lnTo>
                <a:lnTo>
                  <a:pt x="280092" y="369316"/>
                </a:lnTo>
                <a:lnTo>
                  <a:pt x="316213" y="346352"/>
                </a:lnTo>
                <a:lnTo>
                  <a:pt x="346339" y="316225"/>
                </a:lnTo>
                <a:lnTo>
                  <a:pt x="369304" y="280105"/>
                </a:lnTo>
                <a:lnTo>
                  <a:pt x="383939" y="239157"/>
                </a:lnTo>
                <a:lnTo>
                  <a:pt x="389077" y="194551"/>
                </a:lnTo>
                <a:lnTo>
                  <a:pt x="383939" y="149940"/>
                </a:lnTo>
                <a:lnTo>
                  <a:pt x="369304" y="108989"/>
                </a:lnTo>
                <a:lnTo>
                  <a:pt x="346339" y="72866"/>
                </a:lnTo>
                <a:lnTo>
                  <a:pt x="316213" y="42738"/>
                </a:lnTo>
                <a:lnTo>
                  <a:pt x="280092" y="19773"/>
                </a:lnTo>
                <a:lnTo>
                  <a:pt x="239144" y="5137"/>
                </a:lnTo>
                <a:lnTo>
                  <a:pt x="194538" y="0"/>
                </a:lnTo>
                <a:lnTo>
                  <a:pt x="149932" y="5137"/>
                </a:lnTo>
                <a:lnTo>
                  <a:pt x="108984" y="19773"/>
                </a:lnTo>
                <a:lnTo>
                  <a:pt x="72864" y="42738"/>
                </a:lnTo>
                <a:lnTo>
                  <a:pt x="42737" y="72866"/>
                </a:lnTo>
                <a:lnTo>
                  <a:pt x="19772" y="108989"/>
                </a:lnTo>
                <a:lnTo>
                  <a:pt x="5137" y="149940"/>
                </a:lnTo>
                <a:lnTo>
                  <a:pt x="0" y="194551"/>
                </a:lnTo>
                <a:lnTo>
                  <a:pt x="5137" y="239157"/>
                </a:lnTo>
                <a:lnTo>
                  <a:pt x="19772" y="280105"/>
                </a:lnTo>
                <a:lnTo>
                  <a:pt x="42737" y="316225"/>
                </a:lnTo>
                <a:lnTo>
                  <a:pt x="72864" y="346352"/>
                </a:lnTo>
                <a:lnTo>
                  <a:pt x="108984" y="369316"/>
                </a:lnTo>
                <a:lnTo>
                  <a:pt x="149932" y="383952"/>
                </a:lnTo>
                <a:lnTo>
                  <a:pt x="194538" y="389089"/>
                </a:lnTo>
                <a:close/>
              </a:path>
            </a:pathLst>
          </a:custGeom>
          <a:ln w="12700">
            <a:solidFill>
              <a:srgbClr val="FAA85F"/>
            </a:solidFill>
          </a:ln>
        </p:spPr>
        <p:txBody>
          <a:bodyPr wrap="square" lIns="0" tIns="0" rIns="0" bIns="0" rtlCol="0"/>
          <a:lstStyle/>
          <a:p>
            <a:endParaRPr sz="2052"/>
          </a:p>
        </p:txBody>
      </p:sp>
      <p:sp>
        <p:nvSpPr>
          <p:cNvPr id="30" name="object 30"/>
          <p:cNvSpPr/>
          <p:nvPr/>
        </p:nvSpPr>
        <p:spPr>
          <a:xfrm>
            <a:off x="2793847" y="5746829"/>
            <a:ext cx="332855" cy="332855"/>
          </a:xfrm>
          <a:custGeom>
            <a:avLst/>
            <a:gdLst/>
            <a:ahLst/>
            <a:cxnLst/>
            <a:rect l="l" t="t" r="r" b="b"/>
            <a:pathLst>
              <a:path w="389254" h="389254">
                <a:moveTo>
                  <a:pt x="194538" y="389089"/>
                </a:moveTo>
                <a:lnTo>
                  <a:pt x="239144" y="383952"/>
                </a:lnTo>
                <a:lnTo>
                  <a:pt x="280092" y="369316"/>
                </a:lnTo>
                <a:lnTo>
                  <a:pt x="316213" y="346352"/>
                </a:lnTo>
                <a:lnTo>
                  <a:pt x="346339" y="316225"/>
                </a:lnTo>
                <a:lnTo>
                  <a:pt x="369304" y="280105"/>
                </a:lnTo>
                <a:lnTo>
                  <a:pt x="383939" y="239157"/>
                </a:lnTo>
                <a:lnTo>
                  <a:pt x="389077" y="194551"/>
                </a:lnTo>
                <a:lnTo>
                  <a:pt x="383939" y="149940"/>
                </a:lnTo>
                <a:lnTo>
                  <a:pt x="369304" y="108989"/>
                </a:lnTo>
                <a:lnTo>
                  <a:pt x="346339" y="72866"/>
                </a:lnTo>
                <a:lnTo>
                  <a:pt x="316213" y="42738"/>
                </a:lnTo>
                <a:lnTo>
                  <a:pt x="280092" y="19773"/>
                </a:lnTo>
                <a:lnTo>
                  <a:pt x="239144" y="5137"/>
                </a:lnTo>
                <a:lnTo>
                  <a:pt x="194538" y="0"/>
                </a:lnTo>
                <a:lnTo>
                  <a:pt x="149932" y="5137"/>
                </a:lnTo>
                <a:lnTo>
                  <a:pt x="108984" y="19773"/>
                </a:lnTo>
                <a:lnTo>
                  <a:pt x="72864" y="42738"/>
                </a:lnTo>
                <a:lnTo>
                  <a:pt x="42737" y="72866"/>
                </a:lnTo>
                <a:lnTo>
                  <a:pt x="19772" y="108989"/>
                </a:lnTo>
                <a:lnTo>
                  <a:pt x="5137" y="149940"/>
                </a:lnTo>
                <a:lnTo>
                  <a:pt x="0" y="194551"/>
                </a:lnTo>
                <a:lnTo>
                  <a:pt x="5137" y="239157"/>
                </a:lnTo>
                <a:lnTo>
                  <a:pt x="19772" y="280105"/>
                </a:lnTo>
                <a:lnTo>
                  <a:pt x="42737" y="316225"/>
                </a:lnTo>
                <a:lnTo>
                  <a:pt x="72864" y="346352"/>
                </a:lnTo>
                <a:lnTo>
                  <a:pt x="108984" y="369316"/>
                </a:lnTo>
                <a:lnTo>
                  <a:pt x="149932" y="383952"/>
                </a:lnTo>
                <a:lnTo>
                  <a:pt x="194538" y="389089"/>
                </a:lnTo>
                <a:close/>
              </a:path>
            </a:pathLst>
          </a:custGeom>
          <a:ln w="12700">
            <a:solidFill>
              <a:srgbClr val="FAA85F"/>
            </a:solidFill>
          </a:ln>
        </p:spPr>
        <p:txBody>
          <a:bodyPr wrap="square" lIns="0" tIns="0" rIns="0" bIns="0" rtlCol="0"/>
          <a:lstStyle/>
          <a:p>
            <a:endParaRPr sz="2052"/>
          </a:p>
        </p:txBody>
      </p:sp>
      <p:sp>
        <p:nvSpPr>
          <p:cNvPr id="31" name="object 31"/>
          <p:cNvSpPr/>
          <p:nvPr/>
        </p:nvSpPr>
        <p:spPr>
          <a:xfrm>
            <a:off x="2793847" y="2594217"/>
            <a:ext cx="332855" cy="332855"/>
          </a:xfrm>
          <a:custGeom>
            <a:avLst/>
            <a:gdLst/>
            <a:ahLst/>
            <a:cxnLst/>
            <a:rect l="l" t="t" r="r" b="b"/>
            <a:pathLst>
              <a:path w="389254" h="389255">
                <a:moveTo>
                  <a:pt x="194538" y="389089"/>
                </a:moveTo>
                <a:lnTo>
                  <a:pt x="239144" y="383952"/>
                </a:lnTo>
                <a:lnTo>
                  <a:pt x="280092" y="369316"/>
                </a:lnTo>
                <a:lnTo>
                  <a:pt x="316213" y="346352"/>
                </a:lnTo>
                <a:lnTo>
                  <a:pt x="346339" y="316225"/>
                </a:lnTo>
                <a:lnTo>
                  <a:pt x="369304" y="280105"/>
                </a:lnTo>
                <a:lnTo>
                  <a:pt x="383939" y="239157"/>
                </a:lnTo>
                <a:lnTo>
                  <a:pt x="389077" y="194551"/>
                </a:lnTo>
                <a:lnTo>
                  <a:pt x="383939" y="149940"/>
                </a:lnTo>
                <a:lnTo>
                  <a:pt x="369304" y="108989"/>
                </a:lnTo>
                <a:lnTo>
                  <a:pt x="346339" y="72866"/>
                </a:lnTo>
                <a:lnTo>
                  <a:pt x="316213" y="42738"/>
                </a:lnTo>
                <a:lnTo>
                  <a:pt x="280092" y="19773"/>
                </a:lnTo>
                <a:lnTo>
                  <a:pt x="239144" y="5137"/>
                </a:lnTo>
                <a:lnTo>
                  <a:pt x="194538" y="0"/>
                </a:lnTo>
                <a:lnTo>
                  <a:pt x="149932" y="5137"/>
                </a:lnTo>
                <a:lnTo>
                  <a:pt x="108984" y="19773"/>
                </a:lnTo>
                <a:lnTo>
                  <a:pt x="72864" y="42738"/>
                </a:lnTo>
                <a:lnTo>
                  <a:pt x="42737" y="72866"/>
                </a:lnTo>
                <a:lnTo>
                  <a:pt x="19772" y="108989"/>
                </a:lnTo>
                <a:lnTo>
                  <a:pt x="5137" y="149940"/>
                </a:lnTo>
                <a:lnTo>
                  <a:pt x="0" y="194551"/>
                </a:lnTo>
                <a:lnTo>
                  <a:pt x="5137" y="239157"/>
                </a:lnTo>
                <a:lnTo>
                  <a:pt x="19772" y="280105"/>
                </a:lnTo>
                <a:lnTo>
                  <a:pt x="42737" y="316225"/>
                </a:lnTo>
                <a:lnTo>
                  <a:pt x="72864" y="346352"/>
                </a:lnTo>
                <a:lnTo>
                  <a:pt x="108984" y="369316"/>
                </a:lnTo>
                <a:lnTo>
                  <a:pt x="149932" y="383952"/>
                </a:lnTo>
                <a:lnTo>
                  <a:pt x="194538" y="389089"/>
                </a:lnTo>
                <a:close/>
              </a:path>
            </a:pathLst>
          </a:custGeom>
          <a:ln w="12700">
            <a:solidFill>
              <a:srgbClr val="8DC63F"/>
            </a:solidFill>
          </a:ln>
        </p:spPr>
        <p:txBody>
          <a:bodyPr wrap="square" lIns="0" tIns="0" rIns="0" bIns="0" rtlCol="0"/>
          <a:lstStyle/>
          <a:p>
            <a:endParaRPr sz="2052"/>
          </a:p>
        </p:txBody>
      </p:sp>
      <p:sp>
        <p:nvSpPr>
          <p:cNvPr id="32" name="object 32"/>
          <p:cNvSpPr/>
          <p:nvPr/>
        </p:nvSpPr>
        <p:spPr>
          <a:xfrm>
            <a:off x="3256269" y="2834633"/>
            <a:ext cx="332855" cy="332855"/>
          </a:xfrm>
          <a:custGeom>
            <a:avLst/>
            <a:gdLst/>
            <a:ahLst/>
            <a:cxnLst/>
            <a:rect l="l" t="t" r="r" b="b"/>
            <a:pathLst>
              <a:path w="389254" h="389254">
                <a:moveTo>
                  <a:pt x="194538" y="389089"/>
                </a:moveTo>
                <a:lnTo>
                  <a:pt x="239144" y="383952"/>
                </a:lnTo>
                <a:lnTo>
                  <a:pt x="280092" y="369316"/>
                </a:lnTo>
                <a:lnTo>
                  <a:pt x="316213" y="346352"/>
                </a:lnTo>
                <a:lnTo>
                  <a:pt x="346339" y="316225"/>
                </a:lnTo>
                <a:lnTo>
                  <a:pt x="369304" y="280105"/>
                </a:lnTo>
                <a:lnTo>
                  <a:pt x="383939" y="239157"/>
                </a:lnTo>
                <a:lnTo>
                  <a:pt x="389077" y="194551"/>
                </a:lnTo>
                <a:lnTo>
                  <a:pt x="383939" y="149940"/>
                </a:lnTo>
                <a:lnTo>
                  <a:pt x="369304" y="108989"/>
                </a:lnTo>
                <a:lnTo>
                  <a:pt x="346339" y="72866"/>
                </a:lnTo>
                <a:lnTo>
                  <a:pt x="316213" y="42738"/>
                </a:lnTo>
                <a:lnTo>
                  <a:pt x="280092" y="19773"/>
                </a:lnTo>
                <a:lnTo>
                  <a:pt x="239144" y="5137"/>
                </a:lnTo>
                <a:lnTo>
                  <a:pt x="194538" y="0"/>
                </a:lnTo>
                <a:lnTo>
                  <a:pt x="149932" y="5137"/>
                </a:lnTo>
                <a:lnTo>
                  <a:pt x="108984" y="19773"/>
                </a:lnTo>
                <a:lnTo>
                  <a:pt x="72864" y="42738"/>
                </a:lnTo>
                <a:lnTo>
                  <a:pt x="42737" y="72866"/>
                </a:lnTo>
                <a:lnTo>
                  <a:pt x="19772" y="108989"/>
                </a:lnTo>
                <a:lnTo>
                  <a:pt x="5137" y="149940"/>
                </a:lnTo>
                <a:lnTo>
                  <a:pt x="0" y="194551"/>
                </a:lnTo>
                <a:lnTo>
                  <a:pt x="5137" y="239157"/>
                </a:lnTo>
                <a:lnTo>
                  <a:pt x="19772" y="280105"/>
                </a:lnTo>
                <a:lnTo>
                  <a:pt x="42737" y="316225"/>
                </a:lnTo>
                <a:lnTo>
                  <a:pt x="72864" y="346352"/>
                </a:lnTo>
                <a:lnTo>
                  <a:pt x="108984" y="369316"/>
                </a:lnTo>
                <a:lnTo>
                  <a:pt x="149932" y="383952"/>
                </a:lnTo>
                <a:lnTo>
                  <a:pt x="194538" y="389089"/>
                </a:lnTo>
                <a:close/>
              </a:path>
            </a:pathLst>
          </a:custGeom>
          <a:ln w="12700">
            <a:solidFill>
              <a:srgbClr val="8DC63F"/>
            </a:solidFill>
          </a:ln>
        </p:spPr>
        <p:txBody>
          <a:bodyPr wrap="square" lIns="0" tIns="0" rIns="0" bIns="0" rtlCol="0"/>
          <a:lstStyle/>
          <a:p>
            <a:endParaRPr sz="2052"/>
          </a:p>
        </p:txBody>
      </p:sp>
      <p:sp>
        <p:nvSpPr>
          <p:cNvPr id="33" name="object 33"/>
          <p:cNvSpPr/>
          <p:nvPr/>
        </p:nvSpPr>
        <p:spPr>
          <a:xfrm>
            <a:off x="3256269" y="3334807"/>
            <a:ext cx="332855" cy="332855"/>
          </a:xfrm>
          <a:custGeom>
            <a:avLst/>
            <a:gdLst/>
            <a:ahLst/>
            <a:cxnLst/>
            <a:rect l="l" t="t" r="r" b="b"/>
            <a:pathLst>
              <a:path w="389254" h="389254">
                <a:moveTo>
                  <a:pt x="194538" y="389089"/>
                </a:moveTo>
                <a:lnTo>
                  <a:pt x="239144" y="383952"/>
                </a:lnTo>
                <a:lnTo>
                  <a:pt x="280092" y="369316"/>
                </a:lnTo>
                <a:lnTo>
                  <a:pt x="316213" y="346352"/>
                </a:lnTo>
                <a:lnTo>
                  <a:pt x="346339" y="316225"/>
                </a:lnTo>
                <a:lnTo>
                  <a:pt x="369304" y="280105"/>
                </a:lnTo>
                <a:lnTo>
                  <a:pt x="383939" y="239157"/>
                </a:lnTo>
                <a:lnTo>
                  <a:pt x="389077" y="194551"/>
                </a:lnTo>
                <a:lnTo>
                  <a:pt x="383939" y="149940"/>
                </a:lnTo>
                <a:lnTo>
                  <a:pt x="369304" y="108989"/>
                </a:lnTo>
                <a:lnTo>
                  <a:pt x="346339" y="72866"/>
                </a:lnTo>
                <a:lnTo>
                  <a:pt x="316213" y="42738"/>
                </a:lnTo>
                <a:lnTo>
                  <a:pt x="280092" y="19773"/>
                </a:lnTo>
                <a:lnTo>
                  <a:pt x="239144" y="5137"/>
                </a:lnTo>
                <a:lnTo>
                  <a:pt x="194538" y="0"/>
                </a:lnTo>
                <a:lnTo>
                  <a:pt x="149932" y="5137"/>
                </a:lnTo>
                <a:lnTo>
                  <a:pt x="108984" y="19773"/>
                </a:lnTo>
                <a:lnTo>
                  <a:pt x="72864" y="42738"/>
                </a:lnTo>
                <a:lnTo>
                  <a:pt x="42737" y="72866"/>
                </a:lnTo>
                <a:lnTo>
                  <a:pt x="19772" y="108989"/>
                </a:lnTo>
                <a:lnTo>
                  <a:pt x="5137" y="149940"/>
                </a:lnTo>
                <a:lnTo>
                  <a:pt x="0" y="194551"/>
                </a:lnTo>
                <a:lnTo>
                  <a:pt x="5137" y="239157"/>
                </a:lnTo>
                <a:lnTo>
                  <a:pt x="19772" y="280105"/>
                </a:lnTo>
                <a:lnTo>
                  <a:pt x="42737" y="316225"/>
                </a:lnTo>
                <a:lnTo>
                  <a:pt x="72864" y="346352"/>
                </a:lnTo>
                <a:lnTo>
                  <a:pt x="108984" y="369316"/>
                </a:lnTo>
                <a:lnTo>
                  <a:pt x="149932" y="383952"/>
                </a:lnTo>
                <a:lnTo>
                  <a:pt x="194538" y="389089"/>
                </a:lnTo>
                <a:close/>
              </a:path>
            </a:pathLst>
          </a:custGeom>
          <a:ln w="12700">
            <a:solidFill>
              <a:srgbClr val="8DC63F"/>
            </a:solidFill>
          </a:ln>
        </p:spPr>
        <p:txBody>
          <a:bodyPr wrap="square" lIns="0" tIns="0" rIns="0" bIns="0" rtlCol="0"/>
          <a:lstStyle/>
          <a:p>
            <a:endParaRPr sz="2052"/>
          </a:p>
        </p:txBody>
      </p:sp>
      <p:sp>
        <p:nvSpPr>
          <p:cNvPr id="34" name="object 34"/>
          <p:cNvSpPr/>
          <p:nvPr/>
        </p:nvSpPr>
        <p:spPr>
          <a:xfrm>
            <a:off x="2793847" y="3092670"/>
            <a:ext cx="332855" cy="332855"/>
          </a:xfrm>
          <a:custGeom>
            <a:avLst/>
            <a:gdLst/>
            <a:ahLst/>
            <a:cxnLst/>
            <a:rect l="l" t="t" r="r" b="b"/>
            <a:pathLst>
              <a:path w="389254" h="389254">
                <a:moveTo>
                  <a:pt x="194538" y="389089"/>
                </a:moveTo>
                <a:lnTo>
                  <a:pt x="239144" y="383952"/>
                </a:lnTo>
                <a:lnTo>
                  <a:pt x="280092" y="369316"/>
                </a:lnTo>
                <a:lnTo>
                  <a:pt x="316213" y="346352"/>
                </a:lnTo>
                <a:lnTo>
                  <a:pt x="346339" y="316225"/>
                </a:lnTo>
                <a:lnTo>
                  <a:pt x="369304" y="280105"/>
                </a:lnTo>
                <a:lnTo>
                  <a:pt x="383939" y="239157"/>
                </a:lnTo>
                <a:lnTo>
                  <a:pt x="389077" y="194551"/>
                </a:lnTo>
                <a:lnTo>
                  <a:pt x="383939" y="149940"/>
                </a:lnTo>
                <a:lnTo>
                  <a:pt x="369304" y="108989"/>
                </a:lnTo>
                <a:lnTo>
                  <a:pt x="346339" y="72866"/>
                </a:lnTo>
                <a:lnTo>
                  <a:pt x="316213" y="42738"/>
                </a:lnTo>
                <a:lnTo>
                  <a:pt x="280092" y="19773"/>
                </a:lnTo>
                <a:lnTo>
                  <a:pt x="239144" y="5137"/>
                </a:lnTo>
                <a:lnTo>
                  <a:pt x="194538" y="0"/>
                </a:lnTo>
                <a:lnTo>
                  <a:pt x="149932" y="5137"/>
                </a:lnTo>
                <a:lnTo>
                  <a:pt x="108984" y="19773"/>
                </a:lnTo>
                <a:lnTo>
                  <a:pt x="72864" y="42738"/>
                </a:lnTo>
                <a:lnTo>
                  <a:pt x="42737" y="72866"/>
                </a:lnTo>
                <a:lnTo>
                  <a:pt x="19772" y="108989"/>
                </a:lnTo>
                <a:lnTo>
                  <a:pt x="5137" y="149940"/>
                </a:lnTo>
                <a:lnTo>
                  <a:pt x="0" y="194551"/>
                </a:lnTo>
                <a:lnTo>
                  <a:pt x="5137" y="239157"/>
                </a:lnTo>
                <a:lnTo>
                  <a:pt x="19772" y="280105"/>
                </a:lnTo>
                <a:lnTo>
                  <a:pt x="42737" y="316225"/>
                </a:lnTo>
                <a:lnTo>
                  <a:pt x="72864" y="346352"/>
                </a:lnTo>
                <a:lnTo>
                  <a:pt x="108984" y="369316"/>
                </a:lnTo>
                <a:lnTo>
                  <a:pt x="149932" y="383952"/>
                </a:lnTo>
                <a:lnTo>
                  <a:pt x="194538" y="389089"/>
                </a:lnTo>
                <a:close/>
              </a:path>
            </a:pathLst>
          </a:custGeom>
          <a:ln w="12700">
            <a:solidFill>
              <a:srgbClr val="8DC63F"/>
            </a:solidFill>
          </a:ln>
        </p:spPr>
        <p:txBody>
          <a:bodyPr wrap="square" lIns="0" tIns="0" rIns="0" bIns="0" rtlCol="0"/>
          <a:lstStyle/>
          <a:p>
            <a:endParaRPr sz="2052"/>
          </a:p>
        </p:txBody>
      </p:sp>
      <p:sp>
        <p:nvSpPr>
          <p:cNvPr id="35" name="object 35"/>
          <p:cNvSpPr/>
          <p:nvPr/>
        </p:nvSpPr>
        <p:spPr>
          <a:xfrm>
            <a:off x="2793847" y="3588841"/>
            <a:ext cx="332855" cy="332855"/>
          </a:xfrm>
          <a:custGeom>
            <a:avLst/>
            <a:gdLst/>
            <a:ahLst/>
            <a:cxnLst/>
            <a:rect l="l" t="t" r="r" b="b"/>
            <a:pathLst>
              <a:path w="389254" h="389254">
                <a:moveTo>
                  <a:pt x="194538" y="389089"/>
                </a:moveTo>
                <a:lnTo>
                  <a:pt x="239144" y="383952"/>
                </a:lnTo>
                <a:lnTo>
                  <a:pt x="280092" y="369316"/>
                </a:lnTo>
                <a:lnTo>
                  <a:pt x="316213" y="346352"/>
                </a:lnTo>
                <a:lnTo>
                  <a:pt x="346339" y="316225"/>
                </a:lnTo>
                <a:lnTo>
                  <a:pt x="369304" y="280105"/>
                </a:lnTo>
                <a:lnTo>
                  <a:pt x="383939" y="239157"/>
                </a:lnTo>
                <a:lnTo>
                  <a:pt x="389077" y="194551"/>
                </a:lnTo>
                <a:lnTo>
                  <a:pt x="383939" y="149940"/>
                </a:lnTo>
                <a:lnTo>
                  <a:pt x="369304" y="108989"/>
                </a:lnTo>
                <a:lnTo>
                  <a:pt x="346339" y="72866"/>
                </a:lnTo>
                <a:lnTo>
                  <a:pt x="316213" y="42738"/>
                </a:lnTo>
                <a:lnTo>
                  <a:pt x="280092" y="19773"/>
                </a:lnTo>
                <a:lnTo>
                  <a:pt x="239144" y="5137"/>
                </a:lnTo>
                <a:lnTo>
                  <a:pt x="194538" y="0"/>
                </a:lnTo>
                <a:lnTo>
                  <a:pt x="149932" y="5137"/>
                </a:lnTo>
                <a:lnTo>
                  <a:pt x="108984" y="19773"/>
                </a:lnTo>
                <a:lnTo>
                  <a:pt x="72864" y="42738"/>
                </a:lnTo>
                <a:lnTo>
                  <a:pt x="42737" y="72866"/>
                </a:lnTo>
                <a:lnTo>
                  <a:pt x="19772" y="108989"/>
                </a:lnTo>
                <a:lnTo>
                  <a:pt x="5137" y="149940"/>
                </a:lnTo>
                <a:lnTo>
                  <a:pt x="0" y="194551"/>
                </a:lnTo>
                <a:lnTo>
                  <a:pt x="5137" y="239157"/>
                </a:lnTo>
                <a:lnTo>
                  <a:pt x="19772" y="280105"/>
                </a:lnTo>
                <a:lnTo>
                  <a:pt x="42737" y="316225"/>
                </a:lnTo>
                <a:lnTo>
                  <a:pt x="72864" y="346352"/>
                </a:lnTo>
                <a:lnTo>
                  <a:pt x="108984" y="369316"/>
                </a:lnTo>
                <a:lnTo>
                  <a:pt x="149932" y="383952"/>
                </a:lnTo>
                <a:lnTo>
                  <a:pt x="194538" y="389089"/>
                </a:lnTo>
                <a:close/>
              </a:path>
            </a:pathLst>
          </a:custGeom>
          <a:ln w="12700">
            <a:solidFill>
              <a:srgbClr val="8DC63F"/>
            </a:solidFill>
          </a:ln>
        </p:spPr>
        <p:txBody>
          <a:bodyPr wrap="square" lIns="0" tIns="0" rIns="0" bIns="0" rtlCol="0"/>
          <a:lstStyle/>
          <a:p>
            <a:endParaRPr sz="2052"/>
          </a:p>
        </p:txBody>
      </p:sp>
      <p:sp>
        <p:nvSpPr>
          <p:cNvPr id="36" name="object 36"/>
          <p:cNvSpPr/>
          <p:nvPr/>
        </p:nvSpPr>
        <p:spPr>
          <a:xfrm>
            <a:off x="3594406" y="2693722"/>
            <a:ext cx="3712985" cy="802543"/>
          </a:xfrm>
          <a:custGeom>
            <a:avLst/>
            <a:gdLst/>
            <a:ahLst/>
            <a:cxnLst/>
            <a:rect l="l" t="t" r="r" b="b"/>
            <a:pathLst>
              <a:path w="4342130" h="938529">
                <a:moveTo>
                  <a:pt x="0" y="937907"/>
                </a:moveTo>
                <a:lnTo>
                  <a:pt x="4341952" y="937907"/>
                </a:lnTo>
                <a:lnTo>
                  <a:pt x="4341952" y="0"/>
                </a:lnTo>
              </a:path>
            </a:pathLst>
          </a:custGeom>
          <a:ln w="12700">
            <a:solidFill>
              <a:srgbClr val="8DC63F"/>
            </a:solidFill>
          </a:ln>
        </p:spPr>
        <p:txBody>
          <a:bodyPr wrap="square" lIns="0" tIns="0" rIns="0" bIns="0" rtlCol="0"/>
          <a:lstStyle/>
          <a:p>
            <a:endParaRPr sz="2052"/>
          </a:p>
        </p:txBody>
      </p:sp>
      <p:sp>
        <p:nvSpPr>
          <p:cNvPr id="37" name="object 37"/>
          <p:cNvSpPr/>
          <p:nvPr/>
        </p:nvSpPr>
        <p:spPr>
          <a:xfrm>
            <a:off x="7264833" y="2653169"/>
            <a:ext cx="85250" cy="45611"/>
          </a:xfrm>
          <a:custGeom>
            <a:avLst/>
            <a:gdLst/>
            <a:ahLst/>
            <a:cxnLst/>
            <a:rect l="l" t="t" r="r" b="b"/>
            <a:pathLst>
              <a:path w="99695" h="53339">
                <a:moveTo>
                  <a:pt x="49593" y="0"/>
                </a:moveTo>
                <a:lnTo>
                  <a:pt x="0" y="53340"/>
                </a:lnTo>
                <a:lnTo>
                  <a:pt x="99186" y="53340"/>
                </a:lnTo>
                <a:lnTo>
                  <a:pt x="49593" y="0"/>
                </a:lnTo>
                <a:close/>
              </a:path>
            </a:pathLst>
          </a:custGeom>
          <a:solidFill>
            <a:srgbClr val="8DC63F"/>
          </a:solidFill>
        </p:spPr>
        <p:txBody>
          <a:bodyPr wrap="square" lIns="0" tIns="0" rIns="0" bIns="0" rtlCol="0"/>
          <a:lstStyle/>
          <a:p>
            <a:endParaRPr sz="2052"/>
          </a:p>
        </p:txBody>
      </p:sp>
      <p:sp>
        <p:nvSpPr>
          <p:cNvPr id="38" name="object 38"/>
          <p:cNvSpPr/>
          <p:nvPr/>
        </p:nvSpPr>
        <p:spPr>
          <a:xfrm>
            <a:off x="3131985" y="2693717"/>
            <a:ext cx="3939956" cy="560369"/>
          </a:xfrm>
          <a:custGeom>
            <a:avLst/>
            <a:gdLst/>
            <a:ahLst/>
            <a:cxnLst/>
            <a:rect l="l" t="t" r="r" b="b"/>
            <a:pathLst>
              <a:path w="4607559" h="655320">
                <a:moveTo>
                  <a:pt x="0" y="654748"/>
                </a:moveTo>
                <a:lnTo>
                  <a:pt x="4607407" y="654748"/>
                </a:lnTo>
                <a:lnTo>
                  <a:pt x="4607407" y="0"/>
                </a:lnTo>
              </a:path>
            </a:pathLst>
          </a:custGeom>
          <a:ln w="12700">
            <a:solidFill>
              <a:srgbClr val="8DC63F"/>
            </a:solidFill>
          </a:ln>
        </p:spPr>
        <p:txBody>
          <a:bodyPr wrap="square" lIns="0" tIns="0" rIns="0" bIns="0" rtlCol="0"/>
          <a:lstStyle/>
          <a:p>
            <a:endParaRPr sz="2052"/>
          </a:p>
        </p:txBody>
      </p:sp>
      <p:sp>
        <p:nvSpPr>
          <p:cNvPr id="39" name="object 39"/>
          <p:cNvSpPr/>
          <p:nvPr/>
        </p:nvSpPr>
        <p:spPr>
          <a:xfrm>
            <a:off x="7029398" y="2653169"/>
            <a:ext cx="85250" cy="45611"/>
          </a:xfrm>
          <a:custGeom>
            <a:avLst/>
            <a:gdLst/>
            <a:ahLst/>
            <a:cxnLst/>
            <a:rect l="l" t="t" r="r" b="b"/>
            <a:pathLst>
              <a:path w="99695" h="53339">
                <a:moveTo>
                  <a:pt x="49593" y="0"/>
                </a:moveTo>
                <a:lnTo>
                  <a:pt x="0" y="53340"/>
                </a:lnTo>
                <a:lnTo>
                  <a:pt x="99186" y="53340"/>
                </a:lnTo>
                <a:lnTo>
                  <a:pt x="49593" y="0"/>
                </a:lnTo>
                <a:close/>
              </a:path>
            </a:pathLst>
          </a:custGeom>
          <a:solidFill>
            <a:srgbClr val="8DC63F"/>
          </a:solidFill>
        </p:spPr>
        <p:txBody>
          <a:bodyPr wrap="square" lIns="0" tIns="0" rIns="0" bIns="0" rtlCol="0"/>
          <a:lstStyle/>
          <a:p>
            <a:endParaRPr sz="2052"/>
          </a:p>
        </p:txBody>
      </p:sp>
      <p:sp>
        <p:nvSpPr>
          <p:cNvPr id="40" name="object 40"/>
          <p:cNvSpPr/>
          <p:nvPr/>
        </p:nvSpPr>
        <p:spPr>
          <a:xfrm>
            <a:off x="3131985" y="2693724"/>
            <a:ext cx="4391183" cy="1056121"/>
          </a:xfrm>
          <a:custGeom>
            <a:avLst/>
            <a:gdLst/>
            <a:ahLst/>
            <a:cxnLst/>
            <a:rect l="l" t="t" r="r" b="b"/>
            <a:pathLst>
              <a:path w="5135245" h="1235075">
                <a:moveTo>
                  <a:pt x="0" y="1234986"/>
                </a:moveTo>
                <a:lnTo>
                  <a:pt x="5134724" y="1234986"/>
                </a:lnTo>
                <a:lnTo>
                  <a:pt x="5134724" y="0"/>
                </a:lnTo>
              </a:path>
            </a:pathLst>
          </a:custGeom>
          <a:ln w="12700">
            <a:solidFill>
              <a:srgbClr val="8DC63F"/>
            </a:solidFill>
          </a:ln>
        </p:spPr>
        <p:txBody>
          <a:bodyPr wrap="square" lIns="0" tIns="0" rIns="0" bIns="0" rtlCol="0"/>
          <a:lstStyle/>
          <a:p>
            <a:endParaRPr sz="2052"/>
          </a:p>
        </p:txBody>
      </p:sp>
      <p:sp>
        <p:nvSpPr>
          <p:cNvPr id="41" name="object 41"/>
          <p:cNvSpPr/>
          <p:nvPr/>
        </p:nvSpPr>
        <p:spPr>
          <a:xfrm>
            <a:off x="7480321" y="2653169"/>
            <a:ext cx="85250" cy="45611"/>
          </a:xfrm>
          <a:custGeom>
            <a:avLst/>
            <a:gdLst/>
            <a:ahLst/>
            <a:cxnLst/>
            <a:rect l="l" t="t" r="r" b="b"/>
            <a:pathLst>
              <a:path w="99695" h="53339">
                <a:moveTo>
                  <a:pt x="49593" y="0"/>
                </a:moveTo>
                <a:lnTo>
                  <a:pt x="0" y="53340"/>
                </a:lnTo>
                <a:lnTo>
                  <a:pt x="99186" y="53340"/>
                </a:lnTo>
                <a:lnTo>
                  <a:pt x="49593" y="0"/>
                </a:lnTo>
                <a:close/>
              </a:path>
            </a:pathLst>
          </a:custGeom>
          <a:solidFill>
            <a:srgbClr val="8DC63F"/>
          </a:solidFill>
        </p:spPr>
        <p:txBody>
          <a:bodyPr wrap="square" lIns="0" tIns="0" rIns="0" bIns="0" rtlCol="0"/>
          <a:lstStyle/>
          <a:p>
            <a:endParaRPr sz="2052"/>
          </a:p>
        </p:txBody>
      </p:sp>
      <p:sp>
        <p:nvSpPr>
          <p:cNvPr id="42" name="object 42"/>
          <p:cNvSpPr/>
          <p:nvPr/>
        </p:nvSpPr>
        <p:spPr>
          <a:xfrm>
            <a:off x="4867551" y="2241355"/>
            <a:ext cx="45611" cy="85250"/>
          </a:xfrm>
          <a:custGeom>
            <a:avLst/>
            <a:gdLst/>
            <a:ahLst/>
            <a:cxnLst/>
            <a:rect l="l" t="t" r="r" b="b"/>
            <a:pathLst>
              <a:path w="53339" h="99694">
                <a:moveTo>
                  <a:pt x="0" y="0"/>
                </a:moveTo>
                <a:lnTo>
                  <a:pt x="0" y="99186"/>
                </a:lnTo>
                <a:lnTo>
                  <a:pt x="53339" y="49593"/>
                </a:lnTo>
                <a:lnTo>
                  <a:pt x="0" y="0"/>
                </a:lnTo>
                <a:close/>
              </a:path>
            </a:pathLst>
          </a:custGeom>
          <a:solidFill>
            <a:srgbClr val="FAA85F"/>
          </a:solidFill>
        </p:spPr>
        <p:txBody>
          <a:bodyPr wrap="square" lIns="0" tIns="0" rIns="0" bIns="0" rtlCol="0"/>
          <a:lstStyle/>
          <a:p>
            <a:endParaRPr sz="2052"/>
          </a:p>
        </p:txBody>
      </p:sp>
      <p:sp>
        <p:nvSpPr>
          <p:cNvPr id="43" name="object 43"/>
          <p:cNvSpPr/>
          <p:nvPr/>
        </p:nvSpPr>
        <p:spPr>
          <a:xfrm>
            <a:off x="4867551" y="4891011"/>
            <a:ext cx="45611" cy="85250"/>
          </a:xfrm>
          <a:custGeom>
            <a:avLst/>
            <a:gdLst/>
            <a:ahLst/>
            <a:cxnLst/>
            <a:rect l="l" t="t" r="r" b="b"/>
            <a:pathLst>
              <a:path w="53339" h="99695">
                <a:moveTo>
                  <a:pt x="0" y="0"/>
                </a:moveTo>
                <a:lnTo>
                  <a:pt x="0" y="99187"/>
                </a:lnTo>
                <a:lnTo>
                  <a:pt x="53339" y="49593"/>
                </a:lnTo>
                <a:lnTo>
                  <a:pt x="0" y="0"/>
                </a:lnTo>
                <a:close/>
              </a:path>
            </a:pathLst>
          </a:custGeom>
          <a:solidFill>
            <a:srgbClr val="FAA85F"/>
          </a:solidFill>
        </p:spPr>
        <p:txBody>
          <a:bodyPr wrap="square" lIns="0" tIns="0" rIns="0" bIns="0" rtlCol="0"/>
          <a:lstStyle/>
          <a:p>
            <a:endParaRPr sz="2052"/>
          </a:p>
        </p:txBody>
      </p:sp>
      <p:sp>
        <p:nvSpPr>
          <p:cNvPr id="44" name="object 44"/>
          <p:cNvSpPr/>
          <p:nvPr/>
        </p:nvSpPr>
        <p:spPr>
          <a:xfrm>
            <a:off x="4867551" y="5377381"/>
            <a:ext cx="45611" cy="85250"/>
          </a:xfrm>
          <a:custGeom>
            <a:avLst/>
            <a:gdLst/>
            <a:ahLst/>
            <a:cxnLst/>
            <a:rect l="l" t="t" r="r" b="b"/>
            <a:pathLst>
              <a:path w="53339" h="99695">
                <a:moveTo>
                  <a:pt x="0" y="0"/>
                </a:moveTo>
                <a:lnTo>
                  <a:pt x="0" y="99186"/>
                </a:lnTo>
                <a:lnTo>
                  <a:pt x="53339" y="49593"/>
                </a:lnTo>
                <a:lnTo>
                  <a:pt x="0" y="0"/>
                </a:lnTo>
                <a:close/>
              </a:path>
            </a:pathLst>
          </a:custGeom>
          <a:solidFill>
            <a:srgbClr val="FAA85F"/>
          </a:solidFill>
        </p:spPr>
        <p:txBody>
          <a:bodyPr wrap="square" lIns="0" tIns="0" rIns="0" bIns="0" rtlCol="0"/>
          <a:lstStyle/>
          <a:p>
            <a:endParaRPr sz="2052"/>
          </a:p>
        </p:txBody>
      </p:sp>
      <p:sp>
        <p:nvSpPr>
          <p:cNvPr id="45" name="object 45"/>
          <p:cNvSpPr/>
          <p:nvPr/>
        </p:nvSpPr>
        <p:spPr>
          <a:xfrm>
            <a:off x="4867551" y="5865556"/>
            <a:ext cx="45611" cy="85250"/>
          </a:xfrm>
          <a:custGeom>
            <a:avLst/>
            <a:gdLst/>
            <a:ahLst/>
            <a:cxnLst/>
            <a:rect l="l" t="t" r="r" b="b"/>
            <a:pathLst>
              <a:path w="53339" h="99695">
                <a:moveTo>
                  <a:pt x="0" y="0"/>
                </a:moveTo>
                <a:lnTo>
                  <a:pt x="0" y="99187"/>
                </a:lnTo>
                <a:lnTo>
                  <a:pt x="53339" y="49593"/>
                </a:lnTo>
                <a:lnTo>
                  <a:pt x="0" y="0"/>
                </a:lnTo>
                <a:close/>
              </a:path>
            </a:pathLst>
          </a:custGeom>
          <a:solidFill>
            <a:srgbClr val="FAA85F"/>
          </a:solidFill>
        </p:spPr>
        <p:txBody>
          <a:bodyPr wrap="square" lIns="0" tIns="0" rIns="0" bIns="0" rtlCol="0"/>
          <a:lstStyle/>
          <a:p>
            <a:endParaRPr sz="2052"/>
          </a:p>
        </p:txBody>
      </p:sp>
      <p:sp>
        <p:nvSpPr>
          <p:cNvPr id="46" name="object 46"/>
          <p:cNvSpPr/>
          <p:nvPr/>
        </p:nvSpPr>
        <p:spPr>
          <a:xfrm>
            <a:off x="3127700" y="2283762"/>
            <a:ext cx="205794" cy="0"/>
          </a:xfrm>
          <a:custGeom>
            <a:avLst/>
            <a:gdLst/>
            <a:ahLst/>
            <a:cxnLst/>
            <a:rect l="l" t="t" r="r" b="b"/>
            <a:pathLst>
              <a:path w="240664">
                <a:moveTo>
                  <a:pt x="0" y="0"/>
                </a:moveTo>
                <a:lnTo>
                  <a:pt x="240576" y="0"/>
                </a:lnTo>
              </a:path>
            </a:pathLst>
          </a:custGeom>
          <a:ln w="12700">
            <a:solidFill>
              <a:srgbClr val="FAA85F"/>
            </a:solidFill>
          </a:ln>
        </p:spPr>
        <p:txBody>
          <a:bodyPr wrap="square" lIns="0" tIns="0" rIns="0" bIns="0" rtlCol="0"/>
          <a:lstStyle/>
          <a:p>
            <a:endParaRPr sz="2052"/>
          </a:p>
        </p:txBody>
      </p:sp>
      <p:sp>
        <p:nvSpPr>
          <p:cNvPr id="47" name="object 47"/>
          <p:cNvSpPr/>
          <p:nvPr/>
        </p:nvSpPr>
        <p:spPr>
          <a:xfrm>
            <a:off x="3328358" y="2241355"/>
            <a:ext cx="45611" cy="85250"/>
          </a:xfrm>
          <a:custGeom>
            <a:avLst/>
            <a:gdLst/>
            <a:ahLst/>
            <a:cxnLst/>
            <a:rect l="l" t="t" r="r" b="b"/>
            <a:pathLst>
              <a:path w="53339" h="99694">
                <a:moveTo>
                  <a:pt x="0" y="0"/>
                </a:moveTo>
                <a:lnTo>
                  <a:pt x="0" y="99186"/>
                </a:lnTo>
                <a:lnTo>
                  <a:pt x="53339" y="49593"/>
                </a:lnTo>
                <a:lnTo>
                  <a:pt x="0" y="0"/>
                </a:lnTo>
                <a:close/>
              </a:path>
            </a:pathLst>
          </a:custGeom>
          <a:solidFill>
            <a:srgbClr val="FAA85F"/>
          </a:solidFill>
        </p:spPr>
        <p:txBody>
          <a:bodyPr wrap="square" lIns="0" tIns="0" rIns="0" bIns="0" rtlCol="0"/>
          <a:lstStyle/>
          <a:p>
            <a:endParaRPr sz="2052"/>
          </a:p>
        </p:txBody>
      </p:sp>
      <p:sp>
        <p:nvSpPr>
          <p:cNvPr id="48" name="object 48"/>
          <p:cNvSpPr/>
          <p:nvPr/>
        </p:nvSpPr>
        <p:spPr>
          <a:xfrm>
            <a:off x="3127700" y="4933418"/>
            <a:ext cx="205794" cy="0"/>
          </a:xfrm>
          <a:custGeom>
            <a:avLst/>
            <a:gdLst/>
            <a:ahLst/>
            <a:cxnLst/>
            <a:rect l="l" t="t" r="r" b="b"/>
            <a:pathLst>
              <a:path w="240664">
                <a:moveTo>
                  <a:pt x="0" y="0"/>
                </a:moveTo>
                <a:lnTo>
                  <a:pt x="240576" y="0"/>
                </a:lnTo>
              </a:path>
            </a:pathLst>
          </a:custGeom>
          <a:ln w="12700">
            <a:solidFill>
              <a:srgbClr val="FAA85F"/>
            </a:solidFill>
          </a:ln>
        </p:spPr>
        <p:txBody>
          <a:bodyPr wrap="square" lIns="0" tIns="0" rIns="0" bIns="0" rtlCol="0"/>
          <a:lstStyle/>
          <a:p>
            <a:endParaRPr sz="2052"/>
          </a:p>
        </p:txBody>
      </p:sp>
      <p:sp>
        <p:nvSpPr>
          <p:cNvPr id="49" name="object 49"/>
          <p:cNvSpPr/>
          <p:nvPr/>
        </p:nvSpPr>
        <p:spPr>
          <a:xfrm>
            <a:off x="3328358" y="4891011"/>
            <a:ext cx="45611" cy="85250"/>
          </a:xfrm>
          <a:custGeom>
            <a:avLst/>
            <a:gdLst/>
            <a:ahLst/>
            <a:cxnLst/>
            <a:rect l="l" t="t" r="r" b="b"/>
            <a:pathLst>
              <a:path w="53339" h="99695">
                <a:moveTo>
                  <a:pt x="0" y="0"/>
                </a:moveTo>
                <a:lnTo>
                  <a:pt x="0" y="99187"/>
                </a:lnTo>
                <a:lnTo>
                  <a:pt x="53339" y="49593"/>
                </a:lnTo>
                <a:lnTo>
                  <a:pt x="0" y="0"/>
                </a:lnTo>
                <a:close/>
              </a:path>
            </a:pathLst>
          </a:custGeom>
          <a:solidFill>
            <a:srgbClr val="FAA85F"/>
          </a:solidFill>
        </p:spPr>
        <p:txBody>
          <a:bodyPr wrap="square" lIns="0" tIns="0" rIns="0" bIns="0" rtlCol="0"/>
          <a:lstStyle/>
          <a:p>
            <a:endParaRPr sz="2052"/>
          </a:p>
        </p:txBody>
      </p:sp>
      <p:sp>
        <p:nvSpPr>
          <p:cNvPr id="50" name="object 50"/>
          <p:cNvSpPr/>
          <p:nvPr/>
        </p:nvSpPr>
        <p:spPr>
          <a:xfrm>
            <a:off x="3127700" y="5419789"/>
            <a:ext cx="205794" cy="0"/>
          </a:xfrm>
          <a:custGeom>
            <a:avLst/>
            <a:gdLst/>
            <a:ahLst/>
            <a:cxnLst/>
            <a:rect l="l" t="t" r="r" b="b"/>
            <a:pathLst>
              <a:path w="240664">
                <a:moveTo>
                  <a:pt x="0" y="0"/>
                </a:moveTo>
                <a:lnTo>
                  <a:pt x="240576" y="0"/>
                </a:lnTo>
              </a:path>
            </a:pathLst>
          </a:custGeom>
          <a:ln w="12700">
            <a:solidFill>
              <a:srgbClr val="FAA85F"/>
            </a:solidFill>
          </a:ln>
        </p:spPr>
        <p:txBody>
          <a:bodyPr wrap="square" lIns="0" tIns="0" rIns="0" bIns="0" rtlCol="0"/>
          <a:lstStyle/>
          <a:p>
            <a:endParaRPr sz="2052"/>
          </a:p>
        </p:txBody>
      </p:sp>
      <p:sp>
        <p:nvSpPr>
          <p:cNvPr id="51" name="object 51"/>
          <p:cNvSpPr/>
          <p:nvPr/>
        </p:nvSpPr>
        <p:spPr>
          <a:xfrm>
            <a:off x="3328358" y="5377381"/>
            <a:ext cx="45611" cy="85250"/>
          </a:xfrm>
          <a:custGeom>
            <a:avLst/>
            <a:gdLst/>
            <a:ahLst/>
            <a:cxnLst/>
            <a:rect l="l" t="t" r="r" b="b"/>
            <a:pathLst>
              <a:path w="53339" h="99695">
                <a:moveTo>
                  <a:pt x="0" y="0"/>
                </a:moveTo>
                <a:lnTo>
                  <a:pt x="0" y="99186"/>
                </a:lnTo>
                <a:lnTo>
                  <a:pt x="53339" y="49593"/>
                </a:lnTo>
                <a:lnTo>
                  <a:pt x="0" y="0"/>
                </a:lnTo>
                <a:close/>
              </a:path>
            </a:pathLst>
          </a:custGeom>
          <a:solidFill>
            <a:srgbClr val="FAA85F"/>
          </a:solidFill>
        </p:spPr>
        <p:txBody>
          <a:bodyPr wrap="square" lIns="0" tIns="0" rIns="0" bIns="0" rtlCol="0"/>
          <a:lstStyle/>
          <a:p>
            <a:endParaRPr sz="2052"/>
          </a:p>
        </p:txBody>
      </p:sp>
      <p:sp>
        <p:nvSpPr>
          <p:cNvPr id="52" name="object 52"/>
          <p:cNvSpPr/>
          <p:nvPr/>
        </p:nvSpPr>
        <p:spPr>
          <a:xfrm>
            <a:off x="3127700" y="5907964"/>
            <a:ext cx="205794" cy="0"/>
          </a:xfrm>
          <a:custGeom>
            <a:avLst/>
            <a:gdLst/>
            <a:ahLst/>
            <a:cxnLst/>
            <a:rect l="l" t="t" r="r" b="b"/>
            <a:pathLst>
              <a:path w="240664">
                <a:moveTo>
                  <a:pt x="0" y="0"/>
                </a:moveTo>
                <a:lnTo>
                  <a:pt x="240576" y="0"/>
                </a:lnTo>
              </a:path>
            </a:pathLst>
          </a:custGeom>
          <a:ln w="12700">
            <a:solidFill>
              <a:srgbClr val="FAA85F"/>
            </a:solidFill>
          </a:ln>
        </p:spPr>
        <p:txBody>
          <a:bodyPr wrap="square" lIns="0" tIns="0" rIns="0" bIns="0" rtlCol="0"/>
          <a:lstStyle/>
          <a:p>
            <a:endParaRPr sz="2052"/>
          </a:p>
        </p:txBody>
      </p:sp>
      <p:sp>
        <p:nvSpPr>
          <p:cNvPr id="53" name="object 53"/>
          <p:cNvSpPr/>
          <p:nvPr/>
        </p:nvSpPr>
        <p:spPr>
          <a:xfrm>
            <a:off x="3328358" y="5865556"/>
            <a:ext cx="45611" cy="85250"/>
          </a:xfrm>
          <a:custGeom>
            <a:avLst/>
            <a:gdLst/>
            <a:ahLst/>
            <a:cxnLst/>
            <a:rect l="l" t="t" r="r" b="b"/>
            <a:pathLst>
              <a:path w="53339" h="99695">
                <a:moveTo>
                  <a:pt x="0" y="0"/>
                </a:moveTo>
                <a:lnTo>
                  <a:pt x="0" y="99187"/>
                </a:lnTo>
                <a:lnTo>
                  <a:pt x="53339" y="49593"/>
                </a:lnTo>
                <a:lnTo>
                  <a:pt x="0" y="0"/>
                </a:lnTo>
                <a:close/>
              </a:path>
            </a:pathLst>
          </a:custGeom>
          <a:solidFill>
            <a:srgbClr val="FAA85F"/>
          </a:solidFill>
        </p:spPr>
        <p:txBody>
          <a:bodyPr wrap="square" lIns="0" tIns="0" rIns="0" bIns="0" rtlCol="0"/>
          <a:lstStyle/>
          <a:p>
            <a:endParaRPr sz="2052"/>
          </a:p>
        </p:txBody>
      </p:sp>
      <p:sp>
        <p:nvSpPr>
          <p:cNvPr id="54" name="object 54"/>
          <p:cNvSpPr/>
          <p:nvPr/>
        </p:nvSpPr>
        <p:spPr>
          <a:xfrm>
            <a:off x="6406744" y="2241355"/>
            <a:ext cx="45611" cy="85250"/>
          </a:xfrm>
          <a:custGeom>
            <a:avLst/>
            <a:gdLst/>
            <a:ahLst/>
            <a:cxnLst/>
            <a:rect l="l" t="t" r="r" b="b"/>
            <a:pathLst>
              <a:path w="53340" h="99694">
                <a:moveTo>
                  <a:pt x="0" y="0"/>
                </a:moveTo>
                <a:lnTo>
                  <a:pt x="0" y="99186"/>
                </a:lnTo>
                <a:lnTo>
                  <a:pt x="53340" y="49593"/>
                </a:lnTo>
                <a:lnTo>
                  <a:pt x="0" y="0"/>
                </a:lnTo>
                <a:close/>
              </a:path>
            </a:pathLst>
          </a:custGeom>
          <a:solidFill>
            <a:srgbClr val="FAA85F"/>
          </a:solidFill>
        </p:spPr>
        <p:txBody>
          <a:bodyPr wrap="square" lIns="0" tIns="0" rIns="0" bIns="0" rtlCol="0"/>
          <a:lstStyle/>
          <a:p>
            <a:endParaRPr sz="2052"/>
          </a:p>
        </p:txBody>
      </p:sp>
      <p:sp>
        <p:nvSpPr>
          <p:cNvPr id="55" name="object 55"/>
          <p:cNvSpPr/>
          <p:nvPr/>
        </p:nvSpPr>
        <p:spPr>
          <a:xfrm>
            <a:off x="6406744" y="4891011"/>
            <a:ext cx="45611" cy="85250"/>
          </a:xfrm>
          <a:custGeom>
            <a:avLst/>
            <a:gdLst/>
            <a:ahLst/>
            <a:cxnLst/>
            <a:rect l="l" t="t" r="r" b="b"/>
            <a:pathLst>
              <a:path w="53340" h="99695">
                <a:moveTo>
                  <a:pt x="0" y="0"/>
                </a:moveTo>
                <a:lnTo>
                  <a:pt x="0" y="99187"/>
                </a:lnTo>
                <a:lnTo>
                  <a:pt x="53340" y="49593"/>
                </a:lnTo>
                <a:lnTo>
                  <a:pt x="0" y="0"/>
                </a:lnTo>
                <a:close/>
              </a:path>
            </a:pathLst>
          </a:custGeom>
          <a:solidFill>
            <a:srgbClr val="FAA85F"/>
          </a:solidFill>
        </p:spPr>
        <p:txBody>
          <a:bodyPr wrap="square" lIns="0" tIns="0" rIns="0" bIns="0" rtlCol="0"/>
          <a:lstStyle/>
          <a:p>
            <a:endParaRPr sz="2052"/>
          </a:p>
        </p:txBody>
      </p:sp>
      <p:sp>
        <p:nvSpPr>
          <p:cNvPr id="56" name="object 56"/>
          <p:cNvSpPr/>
          <p:nvPr/>
        </p:nvSpPr>
        <p:spPr>
          <a:xfrm>
            <a:off x="6406744" y="5377381"/>
            <a:ext cx="45611" cy="85250"/>
          </a:xfrm>
          <a:custGeom>
            <a:avLst/>
            <a:gdLst/>
            <a:ahLst/>
            <a:cxnLst/>
            <a:rect l="l" t="t" r="r" b="b"/>
            <a:pathLst>
              <a:path w="53340" h="99695">
                <a:moveTo>
                  <a:pt x="0" y="0"/>
                </a:moveTo>
                <a:lnTo>
                  <a:pt x="0" y="99186"/>
                </a:lnTo>
                <a:lnTo>
                  <a:pt x="53340" y="49593"/>
                </a:lnTo>
                <a:lnTo>
                  <a:pt x="0" y="0"/>
                </a:lnTo>
                <a:close/>
              </a:path>
            </a:pathLst>
          </a:custGeom>
          <a:solidFill>
            <a:srgbClr val="FAA85F"/>
          </a:solidFill>
        </p:spPr>
        <p:txBody>
          <a:bodyPr wrap="square" lIns="0" tIns="0" rIns="0" bIns="0" rtlCol="0"/>
          <a:lstStyle/>
          <a:p>
            <a:endParaRPr sz="2052"/>
          </a:p>
        </p:txBody>
      </p:sp>
      <p:sp>
        <p:nvSpPr>
          <p:cNvPr id="57" name="object 57"/>
          <p:cNvSpPr/>
          <p:nvPr/>
        </p:nvSpPr>
        <p:spPr>
          <a:xfrm>
            <a:off x="6406744" y="5865556"/>
            <a:ext cx="45611" cy="85250"/>
          </a:xfrm>
          <a:custGeom>
            <a:avLst/>
            <a:gdLst/>
            <a:ahLst/>
            <a:cxnLst/>
            <a:rect l="l" t="t" r="r" b="b"/>
            <a:pathLst>
              <a:path w="53340" h="99695">
                <a:moveTo>
                  <a:pt x="0" y="0"/>
                </a:moveTo>
                <a:lnTo>
                  <a:pt x="0" y="99187"/>
                </a:lnTo>
                <a:lnTo>
                  <a:pt x="53340" y="49593"/>
                </a:lnTo>
                <a:lnTo>
                  <a:pt x="0" y="0"/>
                </a:lnTo>
                <a:close/>
              </a:path>
            </a:pathLst>
          </a:custGeom>
          <a:solidFill>
            <a:srgbClr val="FAA85F"/>
          </a:solidFill>
        </p:spPr>
        <p:txBody>
          <a:bodyPr wrap="square" lIns="0" tIns="0" rIns="0" bIns="0" rtlCol="0"/>
          <a:lstStyle/>
          <a:p>
            <a:endParaRPr sz="2052"/>
          </a:p>
        </p:txBody>
      </p:sp>
      <p:sp>
        <p:nvSpPr>
          <p:cNvPr id="58" name="object 58"/>
          <p:cNvSpPr/>
          <p:nvPr/>
        </p:nvSpPr>
        <p:spPr>
          <a:xfrm>
            <a:off x="3599188" y="2693721"/>
            <a:ext cx="3246554" cy="301904"/>
          </a:xfrm>
          <a:custGeom>
            <a:avLst/>
            <a:gdLst/>
            <a:ahLst/>
            <a:cxnLst/>
            <a:rect l="l" t="t" r="r" b="b"/>
            <a:pathLst>
              <a:path w="3796665" h="353060">
                <a:moveTo>
                  <a:pt x="0" y="352983"/>
                </a:moveTo>
                <a:lnTo>
                  <a:pt x="3796360" y="352983"/>
                </a:lnTo>
                <a:lnTo>
                  <a:pt x="3796360" y="0"/>
                </a:lnTo>
              </a:path>
            </a:pathLst>
          </a:custGeom>
          <a:ln w="12700">
            <a:solidFill>
              <a:srgbClr val="8DC63F"/>
            </a:solidFill>
          </a:ln>
        </p:spPr>
        <p:txBody>
          <a:bodyPr wrap="square" lIns="0" tIns="0" rIns="0" bIns="0" rtlCol="0"/>
          <a:lstStyle/>
          <a:p>
            <a:endParaRPr sz="2052"/>
          </a:p>
        </p:txBody>
      </p:sp>
      <p:sp>
        <p:nvSpPr>
          <p:cNvPr id="59" name="object 59"/>
          <p:cNvSpPr/>
          <p:nvPr/>
        </p:nvSpPr>
        <p:spPr>
          <a:xfrm>
            <a:off x="6803075" y="2653169"/>
            <a:ext cx="85250" cy="45611"/>
          </a:xfrm>
          <a:custGeom>
            <a:avLst/>
            <a:gdLst/>
            <a:ahLst/>
            <a:cxnLst/>
            <a:rect l="l" t="t" r="r" b="b"/>
            <a:pathLst>
              <a:path w="99695" h="53339">
                <a:moveTo>
                  <a:pt x="49593" y="0"/>
                </a:moveTo>
                <a:lnTo>
                  <a:pt x="0" y="53340"/>
                </a:lnTo>
                <a:lnTo>
                  <a:pt x="99186" y="53340"/>
                </a:lnTo>
                <a:lnTo>
                  <a:pt x="49593" y="0"/>
                </a:lnTo>
                <a:close/>
              </a:path>
            </a:pathLst>
          </a:custGeom>
          <a:solidFill>
            <a:srgbClr val="8DC63F"/>
          </a:solidFill>
        </p:spPr>
        <p:txBody>
          <a:bodyPr wrap="square" lIns="0" tIns="0" rIns="0" bIns="0" rtlCol="0"/>
          <a:lstStyle/>
          <a:p>
            <a:endParaRPr sz="2052"/>
          </a:p>
        </p:txBody>
      </p:sp>
      <p:sp>
        <p:nvSpPr>
          <p:cNvPr id="60" name="object 60"/>
          <p:cNvSpPr/>
          <p:nvPr/>
        </p:nvSpPr>
        <p:spPr>
          <a:xfrm>
            <a:off x="3131985" y="2693721"/>
            <a:ext cx="3490901" cy="61901"/>
          </a:xfrm>
          <a:custGeom>
            <a:avLst/>
            <a:gdLst/>
            <a:ahLst/>
            <a:cxnLst/>
            <a:rect l="l" t="t" r="r" b="b"/>
            <a:pathLst>
              <a:path w="4082415" h="72389">
                <a:moveTo>
                  <a:pt x="0" y="71831"/>
                </a:moveTo>
                <a:lnTo>
                  <a:pt x="4082376" y="71831"/>
                </a:lnTo>
                <a:lnTo>
                  <a:pt x="4082376" y="0"/>
                </a:lnTo>
              </a:path>
            </a:pathLst>
          </a:custGeom>
          <a:ln w="12700">
            <a:solidFill>
              <a:srgbClr val="8DC63F"/>
            </a:solidFill>
          </a:ln>
        </p:spPr>
        <p:txBody>
          <a:bodyPr wrap="square" lIns="0" tIns="0" rIns="0" bIns="0" rtlCol="0"/>
          <a:lstStyle/>
          <a:p>
            <a:endParaRPr sz="2052"/>
          </a:p>
        </p:txBody>
      </p:sp>
      <p:sp>
        <p:nvSpPr>
          <p:cNvPr id="61" name="object 61"/>
          <p:cNvSpPr/>
          <p:nvPr/>
        </p:nvSpPr>
        <p:spPr>
          <a:xfrm>
            <a:off x="6580444" y="2653169"/>
            <a:ext cx="85250" cy="45611"/>
          </a:xfrm>
          <a:custGeom>
            <a:avLst/>
            <a:gdLst/>
            <a:ahLst/>
            <a:cxnLst/>
            <a:rect l="l" t="t" r="r" b="b"/>
            <a:pathLst>
              <a:path w="99695" h="53339">
                <a:moveTo>
                  <a:pt x="49593" y="0"/>
                </a:moveTo>
                <a:lnTo>
                  <a:pt x="0" y="53340"/>
                </a:lnTo>
                <a:lnTo>
                  <a:pt x="99186" y="53340"/>
                </a:lnTo>
                <a:lnTo>
                  <a:pt x="49593" y="0"/>
                </a:lnTo>
                <a:close/>
              </a:path>
            </a:pathLst>
          </a:custGeom>
          <a:solidFill>
            <a:srgbClr val="8DC63F"/>
          </a:solidFill>
        </p:spPr>
        <p:txBody>
          <a:bodyPr wrap="square" lIns="0" tIns="0" rIns="0" bIns="0" rtlCol="0"/>
          <a:lstStyle/>
          <a:p>
            <a:endParaRPr sz="2052"/>
          </a:p>
        </p:txBody>
      </p:sp>
      <p:sp>
        <p:nvSpPr>
          <p:cNvPr id="62" name="object 62"/>
          <p:cNvSpPr txBox="1"/>
          <p:nvPr/>
        </p:nvSpPr>
        <p:spPr>
          <a:xfrm>
            <a:off x="2818341" y="2190419"/>
            <a:ext cx="283442" cy="159039"/>
          </a:xfrm>
          <a:prstGeom prst="rect">
            <a:avLst/>
          </a:prstGeom>
        </p:spPr>
        <p:txBody>
          <a:bodyPr vert="horz" wrap="square" lIns="0" tIns="14118" rIns="0" bIns="0" rtlCol="0">
            <a:spAutoFit/>
          </a:bodyPr>
          <a:lstStyle/>
          <a:p>
            <a:pPr marL="10860">
              <a:spcBef>
                <a:spcPts val="111"/>
              </a:spcBef>
            </a:pPr>
            <a:r>
              <a:rPr sz="941" spc="13" dirty="0">
                <a:solidFill>
                  <a:srgbClr val="231F20"/>
                </a:solidFill>
                <a:latin typeface="Whitney-Book"/>
                <a:cs typeface="Whitney-Book"/>
              </a:rPr>
              <a:t>Bond</a:t>
            </a:r>
            <a:endParaRPr sz="941">
              <a:latin typeface="Whitney-Book"/>
              <a:cs typeface="Whitney-Book"/>
            </a:endParaRPr>
          </a:p>
        </p:txBody>
      </p:sp>
      <p:sp>
        <p:nvSpPr>
          <p:cNvPr id="63" name="object 63"/>
          <p:cNvSpPr txBox="1"/>
          <p:nvPr/>
        </p:nvSpPr>
        <p:spPr>
          <a:xfrm>
            <a:off x="2818341" y="4840051"/>
            <a:ext cx="283442" cy="159039"/>
          </a:xfrm>
          <a:prstGeom prst="rect">
            <a:avLst/>
          </a:prstGeom>
        </p:spPr>
        <p:txBody>
          <a:bodyPr vert="horz" wrap="square" lIns="0" tIns="14118" rIns="0" bIns="0" rtlCol="0">
            <a:spAutoFit/>
          </a:bodyPr>
          <a:lstStyle/>
          <a:p>
            <a:pPr marL="10860">
              <a:spcBef>
                <a:spcPts val="111"/>
              </a:spcBef>
            </a:pPr>
            <a:r>
              <a:rPr sz="941" spc="13" dirty="0">
                <a:solidFill>
                  <a:srgbClr val="231F20"/>
                </a:solidFill>
                <a:latin typeface="Whitney-Book"/>
                <a:cs typeface="Whitney-Book"/>
              </a:rPr>
              <a:t>Bond</a:t>
            </a:r>
            <a:endParaRPr sz="941">
              <a:latin typeface="Whitney-Book"/>
              <a:cs typeface="Whitney-Book"/>
            </a:endParaRPr>
          </a:p>
        </p:txBody>
      </p:sp>
      <p:sp>
        <p:nvSpPr>
          <p:cNvPr id="64" name="object 64"/>
          <p:cNvSpPr txBox="1"/>
          <p:nvPr/>
        </p:nvSpPr>
        <p:spPr>
          <a:xfrm>
            <a:off x="2818341" y="5326436"/>
            <a:ext cx="283442" cy="159039"/>
          </a:xfrm>
          <a:prstGeom prst="rect">
            <a:avLst/>
          </a:prstGeom>
        </p:spPr>
        <p:txBody>
          <a:bodyPr vert="horz" wrap="square" lIns="0" tIns="14118" rIns="0" bIns="0" rtlCol="0">
            <a:spAutoFit/>
          </a:bodyPr>
          <a:lstStyle/>
          <a:p>
            <a:pPr marL="10860">
              <a:spcBef>
                <a:spcPts val="111"/>
              </a:spcBef>
            </a:pPr>
            <a:r>
              <a:rPr sz="941" spc="13" dirty="0">
                <a:solidFill>
                  <a:srgbClr val="231F20"/>
                </a:solidFill>
                <a:latin typeface="Whitney-Book"/>
                <a:cs typeface="Whitney-Book"/>
              </a:rPr>
              <a:t>Bond</a:t>
            </a:r>
            <a:endParaRPr sz="941">
              <a:latin typeface="Whitney-Book"/>
              <a:cs typeface="Whitney-Book"/>
            </a:endParaRPr>
          </a:p>
        </p:txBody>
      </p:sp>
      <p:sp>
        <p:nvSpPr>
          <p:cNvPr id="65" name="object 65"/>
          <p:cNvSpPr txBox="1"/>
          <p:nvPr/>
        </p:nvSpPr>
        <p:spPr>
          <a:xfrm>
            <a:off x="2818341" y="5814669"/>
            <a:ext cx="283442" cy="159039"/>
          </a:xfrm>
          <a:prstGeom prst="rect">
            <a:avLst/>
          </a:prstGeom>
        </p:spPr>
        <p:txBody>
          <a:bodyPr vert="horz" wrap="square" lIns="0" tIns="14118" rIns="0" bIns="0" rtlCol="0">
            <a:spAutoFit/>
          </a:bodyPr>
          <a:lstStyle/>
          <a:p>
            <a:pPr marL="10860">
              <a:spcBef>
                <a:spcPts val="111"/>
              </a:spcBef>
            </a:pPr>
            <a:r>
              <a:rPr sz="941" spc="13" dirty="0">
                <a:solidFill>
                  <a:srgbClr val="231F20"/>
                </a:solidFill>
                <a:latin typeface="Whitney-Book"/>
                <a:cs typeface="Whitney-Book"/>
              </a:rPr>
              <a:t>Bond</a:t>
            </a:r>
            <a:endParaRPr sz="941">
              <a:latin typeface="Whitney-Book"/>
              <a:cs typeface="Whitney-Book"/>
            </a:endParaRPr>
          </a:p>
        </p:txBody>
      </p:sp>
      <p:sp>
        <p:nvSpPr>
          <p:cNvPr id="66" name="object 66"/>
          <p:cNvSpPr txBox="1"/>
          <p:nvPr/>
        </p:nvSpPr>
        <p:spPr>
          <a:xfrm>
            <a:off x="2818341" y="2671263"/>
            <a:ext cx="283442" cy="159039"/>
          </a:xfrm>
          <a:prstGeom prst="rect">
            <a:avLst/>
          </a:prstGeom>
        </p:spPr>
        <p:txBody>
          <a:bodyPr vert="horz" wrap="square" lIns="0" tIns="14118" rIns="0" bIns="0" rtlCol="0">
            <a:spAutoFit/>
          </a:bodyPr>
          <a:lstStyle/>
          <a:p>
            <a:pPr marL="10860">
              <a:spcBef>
                <a:spcPts val="111"/>
              </a:spcBef>
            </a:pPr>
            <a:r>
              <a:rPr sz="941" spc="13" dirty="0">
                <a:solidFill>
                  <a:srgbClr val="231F20"/>
                </a:solidFill>
                <a:latin typeface="Whitney-Book"/>
                <a:cs typeface="Whitney-Book"/>
              </a:rPr>
              <a:t>Bond</a:t>
            </a:r>
            <a:endParaRPr sz="941">
              <a:latin typeface="Whitney-Book"/>
              <a:cs typeface="Whitney-Book"/>
            </a:endParaRPr>
          </a:p>
        </p:txBody>
      </p:sp>
      <p:sp>
        <p:nvSpPr>
          <p:cNvPr id="67" name="object 67"/>
          <p:cNvSpPr txBox="1"/>
          <p:nvPr/>
        </p:nvSpPr>
        <p:spPr>
          <a:xfrm>
            <a:off x="3280715" y="2911624"/>
            <a:ext cx="283442" cy="159039"/>
          </a:xfrm>
          <a:prstGeom prst="rect">
            <a:avLst/>
          </a:prstGeom>
        </p:spPr>
        <p:txBody>
          <a:bodyPr vert="horz" wrap="square" lIns="0" tIns="14118" rIns="0" bIns="0" rtlCol="0">
            <a:spAutoFit/>
          </a:bodyPr>
          <a:lstStyle/>
          <a:p>
            <a:pPr marL="10860">
              <a:spcBef>
                <a:spcPts val="111"/>
              </a:spcBef>
            </a:pPr>
            <a:r>
              <a:rPr sz="941" spc="13" dirty="0">
                <a:solidFill>
                  <a:srgbClr val="231F20"/>
                </a:solidFill>
                <a:latin typeface="Whitney-Book"/>
                <a:cs typeface="Whitney-Book"/>
              </a:rPr>
              <a:t>Bond</a:t>
            </a:r>
            <a:endParaRPr sz="941">
              <a:latin typeface="Whitney-Book"/>
              <a:cs typeface="Whitney-Book"/>
            </a:endParaRPr>
          </a:p>
        </p:txBody>
      </p:sp>
      <p:sp>
        <p:nvSpPr>
          <p:cNvPr id="68" name="object 68"/>
          <p:cNvSpPr txBox="1"/>
          <p:nvPr/>
        </p:nvSpPr>
        <p:spPr>
          <a:xfrm>
            <a:off x="2818095" y="3168116"/>
            <a:ext cx="283442" cy="159039"/>
          </a:xfrm>
          <a:prstGeom prst="rect">
            <a:avLst/>
          </a:prstGeom>
        </p:spPr>
        <p:txBody>
          <a:bodyPr vert="horz" wrap="square" lIns="0" tIns="14118" rIns="0" bIns="0" rtlCol="0">
            <a:spAutoFit/>
          </a:bodyPr>
          <a:lstStyle/>
          <a:p>
            <a:pPr marL="10860">
              <a:spcBef>
                <a:spcPts val="111"/>
              </a:spcBef>
            </a:pPr>
            <a:r>
              <a:rPr sz="941" spc="13" dirty="0">
                <a:solidFill>
                  <a:srgbClr val="231F20"/>
                </a:solidFill>
                <a:latin typeface="Whitney-Book"/>
                <a:cs typeface="Whitney-Book"/>
              </a:rPr>
              <a:t>Bond</a:t>
            </a:r>
            <a:endParaRPr sz="941">
              <a:latin typeface="Whitney-Book"/>
              <a:cs typeface="Whitney-Book"/>
            </a:endParaRPr>
          </a:p>
        </p:txBody>
      </p:sp>
      <p:sp>
        <p:nvSpPr>
          <p:cNvPr id="69" name="object 69"/>
          <p:cNvSpPr txBox="1"/>
          <p:nvPr/>
        </p:nvSpPr>
        <p:spPr>
          <a:xfrm>
            <a:off x="2818095" y="3411801"/>
            <a:ext cx="746072" cy="419239"/>
          </a:xfrm>
          <a:prstGeom prst="rect">
            <a:avLst/>
          </a:prstGeom>
        </p:spPr>
        <p:txBody>
          <a:bodyPr vert="horz" wrap="square" lIns="0" tIns="14118" rIns="0" bIns="0" rtlCol="0">
            <a:spAutoFit/>
          </a:bodyPr>
          <a:lstStyle/>
          <a:p>
            <a:pPr marL="472943">
              <a:spcBef>
                <a:spcPts val="111"/>
              </a:spcBef>
            </a:pPr>
            <a:r>
              <a:rPr sz="941" spc="13" dirty="0">
                <a:solidFill>
                  <a:srgbClr val="231F20"/>
                </a:solidFill>
                <a:latin typeface="Whitney-Book"/>
                <a:cs typeface="Whitney-Book"/>
              </a:rPr>
              <a:t>Bond</a:t>
            </a:r>
            <a:endParaRPr sz="941">
              <a:latin typeface="Whitney-Book"/>
              <a:cs typeface="Whitney-Book"/>
            </a:endParaRPr>
          </a:p>
          <a:p>
            <a:pPr marL="10860">
              <a:spcBef>
                <a:spcPts val="859"/>
              </a:spcBef>
            </a:pPr>
            <a:r>
              <a:rPr sz="941" spc="13" dirty="0">
                <a:solidFill>
                  <a:srgbClr val="231F20"/>
                </a:solidFill>
                <a:latin typeface="Whitney-Book"/>
                <a:cs typeface="Whitney-Book"/>
              </a:rPr>
              <a:t>Bond</a:t>
            </a:r>
            <a:endParaRPr sz="941">
              <a:latin typeface="Whitney-Book"/>
              <a:cs typeface="Whitney-Book"/>
            </a:endParaRPr>
          </a:p>
        </p:txBody>
      </p:sp>
      <p:sp>
        <p:nvSpPr>
          <p:cNvPr id="70" name="object 70"/>
          <p:cNvSpPr/>
          <p:nvPr/>
        </p:nvSpPr>
        <p:spPr>
          <a:xfrm>
            <a:off x="3846442" y="3130897"/>
            <a:ext cx="2179573" cy="300275"/>
          </a:xfrm>
          <a:custGeom>
            <a:avLst/>
            <a:gdLst/>
            <a:ahLst/>
            <a:cxnLst/>
            <a:rect l="l" t="t" r="r" b="b"/>
            <a:pathLst>
              <a:path w="2548890" h="351154">
                <a:moveTo>
                  <a:pt x="0" y="350735"/>
                </a:moveTo>
                <a:lnTo>
                  <a:pt x="2548801" y="350735"/>
                </a:lnTo>
                <a:lnTo>
                  <a:pt x="2548801" y="0"/>
                </a:lnTo>
                <a:lnTo>
                  <a:pt x="0" y="0"/>
                </a:lnTo>
                <a:lnTo>
                  <a:pt x="0" y="350735"/>
                </a:lnTo>
                <a:close/>
              </a:path>
            </a:pathLst>
          </a:custGeom>
          <a:solidFill>
            <a:srgbClr val="FFFFFF"/>
          </a:solidFill>
        </p:spPr>
        <p:txBody>
          <a:bodyPr wrap="square" lIns="0" tIns="0" rIns="0" bIns="0" rtlCol="0"/>
          <a:lstStyle/>
          <a:p>
            <a:endParaRPr sz="2052"/>
          </a:p>
        </p:txBody>
      </p:sp>
      <p:sp>
        <p:nvSpPr>
          <p:cNvPr id="71" name="object 71"/>
          <p:cNvSpPr txBox="1"/>
          <p:nvPr/>
        </p:nvSpPr>
        <p:spPr>
          <a:xfrm>
            <a:off x="3927933" y="3095414"/>
            <a:ext cx="1886357" cy="296387"/>
          </a:xfrm>
          <a:prstGeom prst="rect">
            <a:avLst/>
          </a:prstGeom>
        </p:spPr>
        <p:txBody>
          <a:bodyPr vert="horz" wrap="square" lIns="0" tIns="35838" rIns="0" bIns="0" rtlCol="0">
            <a:spAutoFit/>
          </a:bodyPr>
          <a:lstStyle/>
          <a:p>
            <a:pPr marL="10860" marR="4344">
              <a:lnSpc>
                <a:spcPts val="966"/>
              </a:lnSpc>
              <a:spcBef>
                <a:spcPts val="282"/>
              </a:spcBef>
            </a:pPr>
            <a:r>
              <a:rPr sz="941" b="1" spc="13" dirty="0">
                <a:solidFill>
                  <a:srgbClr val="8DC63F"/>
                </a:solidFill>
                <a:latin typeface="Whitney"/>
                <a:cs typeface="Whitney"/>
              </a:rPr>
              <a:t>Each </a:t>
            </a:r>
            <a:r>
              <a:rPr sz="941" b="1" spc="9" dirty="0">
                <a:solidFill>
                  <a:srgbClr val="8DC63F"/>
                </a:solidFill>
                <a:latin typeface="Whitney"/>
                <a:cs typeface="Whitney"/>
              </a:rPr>
              <a:t>individual issuance is certified  </a:t>
            </a:r>
            <a:r>
              <a:rPr sz="941" b="1" spc="13" dirty="0">
                <a:solidFill>
                  <a:srgbClr val="8DC63F"/>
                </a:solidFill>
                <a:latin typeface="Whitney"/>
                <a:cs typeface="Whitney"/>
              </a:rPr>
              <a:t>based on a </a:t>
            </a:r>
            <a:r>
              <a:rPr sz="941" b="1" spc="9" dirty="0">
                <a:solidFill>
                  <a:srgbClr val="8DC63F"/>
                </a:solidFill>
                <a:latin typeface="Whitney"/>
                <a:cs typeface="Whitney"/>
              </a:rPr>
              <a:t>streamlined</a:t>
            </a:r>
            <a:r>
              <a:rPr sz="941" b="1" spc="-17" dirty="0">
                <a:solidFill>
                  <a:srgbClr val="8DC63F"/>
                </a:solidFill>
                <a:latin typeface="Whitney"/>
                <a:cs typeface="Whitney"/>
              </a:rPr>
              <a:t> </a:t>
            </a:r>
            <a:r>
              <a:rPr sz="941" b="1" spc="9" dirty="0">
                <a:solidFill>
                  <a:srgbClr val="8DC63F"/>
                </a:solidFill>
                <a:latin typeface="Whitney"/>
                <a:cs typeface="Whitney"/>
              </a:rPr>
              <a:t>turnaround</a:t>
            </a:r>
            <a:endParaRPr sz="941">
              <a:latin typeface="Whitney"/>
              <a:cs typeface="Whitney"/>
            </a:endParaRPr>
          </a:p>
        </p:txBody>
      </p:sp>
      <p:pic>
        <p:nvPicPr>
          <p:cNvPr id="72" name="Picture 71">
            <a:extLst>
              <a:ext uri="{FF2B5EF4-FFF2-40B4-BE49-F238E27FC236}">
                <a16:creationId xmlns:a16="http://schemas.microsoft.com/office/drawing/2014/main" id="{EDA05398-0FFD-E34A-AC80-333C6A04288B}"/>
              </a:ext>
            </a:extLst>
          </p:cNvPr>
          <p:cNvPicPr>
            <a:picLocks noChangeAspect="1"/>
          </p:cNvPicPr>
          <p:nvPr/>
        </p:nvPicPr>
        <p:blipFill>
          <a:blip r:embed="rId5"/>
          <a:stretch>
            <a:fillRect/>
          </a:stretch>
        </p:blipFill>
        <p:spPr>
          <a:xfrm>
            <a:off x="0" y="192762"/>
            <a:ext cx="9144000" cy="6472475"/>
          </a:xfrm>
          <a:prstGeom prst="rect">
            <a:avLst/>
          </a:prstGeom>
        </p:spPr>
      </p:pic>
    </p:spTree>
    <p:extLst>
      <p:ext uri="{BB962C8B-B14F-4D97-AF65-F5344CB8AC3E}">
        <p14:creationId xmlns:p14="http://schemas.microsoft.com/office/powerpoint/2010/main" val="1087518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2"/>
          <p:cNvSpPr>
            <a:spLocks noGrp="1"/>
          </p:cNvSpPr>
          <p:nvPr>
            <p:ph type="title"/>
          </p:nvPr>
        </p:nvSpPr>
        <p:spPr>
          <a:xfrm>
            <a:off x="720075" y="1124744"/>
            <a:ext cx="7941325" cy="1062644"/>
          </a:xfrm>
        </p:spPr>
        <p:txBody>
          <a:bodyPr vert="horz" lIns="91440" tIns="45720" rIns="91440" bIns="45720" numCol="1" rtlCol="0" anchor="b" anchorCtr="0" compatLnSpc="1">
            <a:prstTxWarp prst="textNoShape">
              <a:avLst/>
            </a:prstTxWarp>
            <a:normAutofit fontScale="90000"/>
          </a:bodyPr>
          <a:lstStyle/>
          <a:p>
            <a:pPr eaLnBrk="1" hangingPunct="1">
              <a:lnSpc>
                <a:spcPct val="90000"/>
              </a:lnSpc>
            </a:pPr>
            <a:r>
              <a:rPr lang="en-US" altLang="en-US" sz="3700" dirty="0">
                <a:solidFill>
                  <a:schemeClr val="tx1"/>
                </a:solidFill>
                <a:latin typeface="+mj-lt"/>
                <a:ea typeface="+mj-ea"/>
                <a:cs typeface="+mj-cs"/>
              </a:rPr>
              <a:t>Programmatic Certification Streamlines Basic Certification</a:t>
            </a:r>
          </a:p>
        </p:txBody>
      </p:sp>
      <p:sp useBgFill="1">
        <p:nvSpPr>
          <p:cNvPr id="2" name="Content Placeholder 1"/>
          <p:cNvSpPr>
            <a:spLocks noGrp="1"/>
          </p:cNvSpPr>
          <p:nvPr>
            <p:ph sz="quarter" idx="13"/>
          </p:nvPr>
        </p:nvSpPr>
        <p:spPr>
          <a:xfrm>
            <a:off x="683568" y="2645949"/>
            <a:ext cx="3419877" cy="3303331"/>
          </a:xfrm>
          <a:ln>
            <a:solidFill>
              <a:schemeClr val="tx1"/>
            </a:solidFill>
          </a:ln>
          <a:effectLst>
            <a:outerShdw blurRad="50800" dist="38100" dir="2700000" algn="tl" rotWithShape="0">
              <a:prstClr val="black">
                <a:alpha val="40000"/>
              </a:prstClr>
            </a:outerShdw>
          </a:effectLst>
        </p:spPr>
        <p:txBody>
          <a:bodyPr vert="horz" lIns="91440" tIns="45720" rIns="91440" bIns="45720" numCol="1" spcCol="180000" rtlCol="0" anchorCtr="0" compatLnSpc="1">
            <a:prstTxWarp prst="textNoShape">
              <a:avLst/>
            </a:prstTxWarp>
            <a:normAutofit/>
          </a:bodyPr>
          <a:lstStyle/>
          <a:p>
            <a:pPr eaLnBrk="1" hangingPunct="1"/>
            <a:r>
              <a:rPr lang="en-GB" altLang="en-US" sz="1400" b="1" dirty="0">
                <a:solidFill>
                  <a:schemeClr val="accent4">
                    <a:lumMod val="50000"/>
                  </a:schemeClr>
                </a:solidFill>
                <a:latin typeface="+mn-lt"/>
                <a:ea typeface="ＭＳ Ｐゴシック" charset="-128"/>
              </a:rPr>
              <a:t>Basic Certification procedure for 3 bonds over 18 months</a:t>
            </a:r>
          </a:p>
          <a:p>
            <a:pPr marL="342891" indent="-342891" eaLnBrk="1" hangingPunct="1">
              <a:buFont typeface="Arial" charset="0"/>
              <a:buChar char="•"/>
            </a:pPr>
            <a:r>
              <a:rPr lang="en-GB" altLang="en-US" sz="1400" dirty="0">
                <a:solidFill>
                  <a:schemeClr val="accent4">
                    <a:lumMod val="50000"/>
                  </a:schemeClr>
                </a:solidFill>
                <a:latin typeface="+mn-lt"/>
                <a:ea typeface="ＭＳ Ｐゴシック" charset="-128"/>
              </a:rPr>
              <a:t>First bond requires pre-issuance verification and after the bond is issued, post-issuance verification is conducted</a:t>
            </a:r>
          </a:p>
          <a:p>
            <a:pPr marL="342891" indent="-342891" eaLnBrk="1" hangingPunct="1">
              <a:buFont typeface="Arial" charset="0"/>
              <a:buChar char="•"/>
            </a:pPr>
            <a:r>
              <a:rPr lang="en-GB" altLang="en-US" sz="1400" dirty="0">
                <a:solidFill>
                  <a:schemeClr val="accent4">
                    <a:lumMod val="50000"/>
                  </a:schemeClr>
                </a:solidFill>
                <a:latin typeface="+mn-lt"/>
                <a:ea typeface="ＭＳ Ｐゴシック" charset="-128"/>
              </a:rPr>
              <a:t>Second bond requires pre-issuance verification and after the bond is issued, post-issuance verification is conducted</a:t>
            </a:r>
          </a:p>
          <a:p>
            <a:pPr marL="342891" indent="-342891" eaLnBrk="1" hangingPunct="1">
              <a:buFont typeface="Arial" charset="0"/>
              <a:buChar char="•"/>
            </a:pPr>
            <a:r>
              <a:rPr lang="en-GB" altLang="en-US" sz="1400" dirty="0">
                <a:solidFill>
                  <a:schemeClr val="accent4">
                    <a:lumMod val="50000"/>
                  </a:schemeClr>
                </a:solidFill>
                <a:latin typeface="+mn-lt"/>
                <a:ea typeface="ＭＳ Ｐゴシック" charset="-128"/>
              </a:rPr>
              <a:t>Third bond requires pre-issuance </a:t>
            </a:r>
            <a:r>
              <a:rPr lang="en-GB" altLang="en-US" sz="1400" dirty="0">
                <a:solidFill>
                  <a:schemeClr val="accent4">
                    <a:lumMod val="50000"/>
                  </a:schemeClr>
                </a:solidFill>
                <a:latin typeface="+mn-lt"/>
              </a:rPr>
              <a:t>verification</a:t>
            </a:r>
            <a:r>
              <a:rPr lang="en-GB" altLang="en-US" sz="1400" dirty="0">
                <a:solidFill>
                  <a:schemeClr val="accent4">
                    <a:lumMod val="50000"/>
                  </a:schemeClr>
                </a:solidFill>
                <a:latin typeface="+mn-lt"/>
                <a:ea typeface="ＭＳ Ｐゴシック" charset="-128"/>
              </a:rPr>
              <a:t> and after the bond is issued, post-issuance verification is conducted</a:t>
            </a:r>
          </a:p>
        </p:txBody>
      </p:sp>
      <p:sp useBgFill="1">
        <p:nvSpPr>
          <p:cNvPr id="7" name="Content Placeholder 1">
            <a:extLst>
              <a:ext uri="{FF2B5EF4-FFF2-40B4-BE49-F238E27FC236}">
                <a16:creationId xmlns:a16="http://schemas.microsoft.com/office/drawing/2014/main" id="{9D9BDB36-31D3-D34E-BDF2-A30A08D0738E}"/>
              </a:ext>
            </a:extLst>
          </p:cNvPr>
          <p:cNvSpPr txBox="1">
            <a:spLocks/>
          </p:cNvSpPr>
          <p:nvPr/>
        </p:nvSpPr>
        <p:spPr bwMode="auto">
          <a:xfrm>
            <a:off x="4896539" y="2645949"/>
            <a:ext cx="3419877" cy="3303331"/>
          </a:xfrm>
          <a:prstGeom prst="rect">
            <a:avLst/>
          </a:prstGeom>
          <a:ln w="9525">
            <a:solidFill>
              <a:schemeClr val="tx1"/>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spcCol="180000" anchor="t" anchorCtr="0" compatLnSpc="1">
            <a:prstTxWarp prst="textNoShape">
              <a:avLst/>
            </a:prstTxWarp>
            <a:noAutofit/>
          </a:bodyPr>
          <a:lstStyle>
            <a:lvl1pPr marL="0" indent="0" algn="l" rtl="0" eaLnBrk="0" fontAlgn="base" hangingPunct="0">
              <a:spcBef>
                <a:spcPct val="20000"/>
              </a:spcBef>
              <a:spcAft>
                <a:spcPct val="0"/>
              </a:spcAft>
              <a:buFont typeface="Arial" charset="0"/>
              <a:buNone/>
              <a:defRPr sz="1800" b="0" i="0" kern="1200">
                <a:solidFill>
                  <a:schemeClr val="tx1"/>
                </a:solidFill>
                <a:latin typeface="Gill Sans Light"/>
                <a:ea typeface="ＭＳ Ｐゴシック" pitchFamily="-109" charset="-128"/>
                <a:cs typeface="Gill Sans Light"/>
              </a:defRPr>
            </a:lvl1pPr>
            <a:lvl2pPr marL="263519" indent="-206370" algn="l" rtl="0" eaLnBrk="0" fontAlgn="base" hangingPunct="0">
              <a:spcBef>
                <a:spcPct val="20000"/>
              </a:spcBef>
              <a:spcAft>
                <a:spcPct val="0"/>
              </a:spcAft>
              <a:buFont typeface="Arial" charset="0"/>
              <a:buChar char="–"/>
              <a:defRPr sz="1800" b="0" i="0" kern="1200">
                <a:solidFill>
                  <a:schemeClr val="tx1"/>
                </a:solidFill>
                <a:latin typeface="Gill Sans Light"/>
                <a:ea typeface="ＭＳ Ｐゴシック" pitchFamily="-109" charset="-128"/>
                <a:cs typeface="Gill Sans Light"/>
              </a:defRPr>
            </a:lvl2pPr>
            <a:lvl3pPr marL="450839" indent="-182558" algn="l" rtl="0" eaLnBrk="0" fontAlgn="base" hangingPunct="0">
              <a:spcBef>
                <a:spcPct val="20000"/>
              </a:spcBef>
              <a:spcAft>
                <a:spcPct val="0"/>
              </a:spcAft>
              <a:buFont typeface="Arial" charset="0"/>
              <a:buChar char="•"/>
              <a:defRPr sz="1800" b="0" i="0" kern="1200">
                <a:solidFill>
                  <a:schemeClr val="tx1"/>
                </a:solidFill>
                <a:latin typeface="Gill Sans Light"/>
                <a:ea typeface="ＭＳ Ｐゴシック" pitchFamily="-109" charset="-128"/>
                <a:cs typeface="Gill Sans Light"/>
              </a:defRPr>
            </a:lvl3pPr>
            <a:lvl4pPr marL="1600160" indent="-228594" algn="l" rtl="0" eaLnBrk="0" fontAlgn="base" hangingPunct="0">
              <a:spcBef>
                <a:spcPct val="20000"/>
              </a:spcBef>
              <a:spcAft>
                <a:spcPct val="0"/>
              </a:spcAft>
              <a:buFont typeface="Arial" charset="0"/>
              <a:buChar char="–"/>
              <a:defRPr sz="1200" b="0" i="0" kern="1200">
                <a:solidFill>
                  <a:schemeClr val="tx1"/>
                </a:solidFill>
                <a:latin typeface="Gill Sans Light"/>
                <a:ea typeface="ＭＳ Ｐゴシック" pitchFamily="-109" charset="-128"/>
                <a:cs typeface="Gill Sans Light"/>
              </a:defRPr>
            </a:lvl4pPr>
            <a:lvl5pPr marL="2057349" indent="-228594" algn="l" rtl="0" eaLnBrk="0" fontAlgn="base" hangingPunct="0">
              <a:spcBef>
                <a:spcPct val="20000"/>
              </a:spcBef>
              <a:spcAft>
                <a:spcPct val="0"/>
              </a:spcAft>
              <a:buFont typeface="Arial" charset="0"/>
              <a:buChar char="»"/>
              <a:defRPr sz="1200" b="0" i="0" kern="1200">
                <a:solidFill>
                  <a:schemeClr val="tx1"/>
                </a:solidFill>
                <a:latin typeface="Gill Sans Light"/>
                <a:ea typeface="ＭＳ Ｐゴシック" pitchFamily="-109" charset="-128"/>
                <a:cs typeface="Gill Sans Light"/>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r>
              <a:rPr lang="en-GB" altLang="en-US" sz="1400" b="1" dirty="0">
                <a:solidFill>
                  <a:schemeClr val="accent4">
                    <a:lumMod val="50000"/>
                  </a:schemeClr>
                </a:solidFill>
                <a:latin typeface="+mn-lt"/>
                <a:ea typeface="ＭＳ Ｐゴシック" charset="-128"/>
              </a:rPr>
              <a:t>Programmatic Issuance for 3 bonds over 18 months</a:t>
            </a:r>
          </a:p>
          <a:p>
            <a:pPr marL="342891" indent="-342891" eaLnBrk="1" hangingPunct="1">
              <a:buFont typeface="Arial" charset="0"/>
              <a:buChar char="•"/>
            </a:pPr>
            <a:r>
              <a:rPr lang="en-GB" altLang="en-US" sz="1400" dirty="0">
                <a:solidFill>
                  <a:schemeClr val="accent4">
                    <a:lumMod val="50000"/>
                  </a:schemeClr>
                </a:solidFill>
                <a:latin typeface="+mn-lt"/>
                <a:ea typeface="ＭＳ Ｐゴシック" charset="-128"/>
              </a:rPr>
              <a:t>First bond requires pre-issuance verification and after the bond is issued, post-issuance verification is conducted</a:t>
            </a:r>
          </a:p>
          <a:p>
            <a:pPr marL="342891" indent="-342891" eaLnBrk="1" hangingPunct="1">
              <a:buFont typeface="Arial" charset="0"/>
              <a:buChar char="•"/>
            </a:pPr>
            <a:r>
              <a:rPr lang="en-GB" altLang="en-US" sz="1400" dirty="0">
                <a:solidFill>
                  <a:schemeClr val="accent4">
                    <a:lumMod val="50000"/>
                  </a:schemeClr>
                </a:solidFill>
                <a:latin typeface="+mn-lt"/>
                <a:ea typeface="ＭＳ Ｐゴシック" charset="-128"/>
              </a:rPr>
              <a:t>Second bond requires only provision of bond details for Certification</a:t>
            </a:r>
          </a:p>
          <a:p>
            <a:pPr marL="342891" indent="-342891" eaLnBrk="1" hangingPunct="1">
              <a:buFont typeface="Arial" charset="0"/>
              <a:buChar char="•"/>
            </a:pPr>
            <a:r>
              <a:rPr lang="en-GB" altLang="en-US" sz="1400" dirty="0">
                <a:solidFill>
                  <a:schemeClr val="accent4">
                    <a:lumMod val="50000"/>
                  </a:schemeClr>
                </a:solidFill>
                <a:latin typeface="+mn-lt"/>
                <a:ea typeface="ＭＳ Ｐゴシック" charset="-128"/>
              </a:rPr>
              <a:t>Third bond requires only provision of bond details for Certification</a:t>
            </a:r>
          </a:p>
          <a:p>
            <a:pPr marL="342891" indent="-342891" eaLnBrk="1" hangingPunct="1">
              <a:buFont typeface="Arial" charset="0"/>
              <a:buChar char="•"/>
            </a:pPr>
            <a:r>
              <a:rPr lang="en-GB" altLang="en-US" sz="1400" dirty="0">
                <a:solidFill>
                  <a:schemeClr val="accent4">
                    <a:lumMod val="50000"/>
                  </a:schemeClr>
                </a:solidFill>
                <a:latin typeface="+mn-lt"/>
                <a:ea typeface="ＭＳ Ｐゴシック" charset="-128"/>
              </a:rPr>
              <a:t>Annual verification covers all of the bonds and the overall programme</a:t>
            </a:r>
          </a:p>
          <a:p>
            <a:pPr marL="342891" indent="-342891" eaLnBrk="1" hangingPunct="1">
              <a:buFont typeface="Arial" charset="0"/>
              <a:buChar char="•"/>
            </a:pPr>
            <a:endParaRPr lang="en-GB" altLang="en-US" sz="1400" dirty="0">
              <a:solidFill>
                <a:schemeClr val="accent4">
                  <a:lumMod val="50000"/>
                </a:schemeClr>
              </a:solidFill>
              <a:latin typeface="+mn-lt"/>
              <a:ea typeface="ＭＳ Ｐゴシック" charset="-128"/>
            </a:endParaRPr>
          </a:p>
          <a:p>
            <a:pPr marL="342891" indent="-342891" eaLnBrk="1" hangingPunct="1">
              <a:buFont typeface="Arial" charset="0"/>
              <a:buChar char="•"/>
            </a:pPr>
            <a:endParaRPr lang="en-GB" altLang="en-US" sz="1400" dirty="0">
              <a:solidFill>
                <a:schemeClr val="accent4">
                  <a:lumMod val="50000"/>
                </a:schemeClr>
              </a:solidFill>
              <a:latin typeface="+mn-lt"/>
              <a:ea typeface="ＭＳ Ｐゴシック" charset="-128"/>
            </a:endParaRPr>
          </a:p>
        </p:txBody>
      </p:sp>
      <p:cxnSp>
        <p:nvCxnSpPr>
          <p:cNvPr id="9" name="Straight Connector 8">
            <a:extLst>
              <a:ext uri="{FF2B5EF4-FFF2-40B4-BE49-F238E27FC236}">
                <a16:creationId xmlns:a16="http://schemas.microsoft.com/office/drawing/2014/main" id="{DFF43E9F-360A-1540-B22C-30E0D01CC356}"/>
              </a:ext>
            </a:extLst>
          </p:cNvPr>
          <p:cNvCxnSpPr>
            <a:cxnSpLocks/>
          </p:cNvCxnSpPr>
          <p:nvPr/>
        </p:nvCxnSpPr>
        <p:spPr>
          <a:xfrm>
            <a:off x="720075" y="2276872"/>
            <a:ext cx="7596341"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8374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058AAFE3-DA27-F349-B26E-C04F41E2EE1B}"/>
              </a:ext>
            </a:extLst>
          </p:cNvPr>
          <p:cNvSpPr txBox="1">
            <a:spLocks/>
          </p:cNvSpPr>
          <p:nvPr/>
        </p:nvSpPr>
        <p:spPr bwMode="auto">
          <a:xfrm>
            <a:off x="394048" y="1196752"/>
            <a:ext cx="2865269" cy="1062644"/>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rmAutofit/>
          </a:bodyPr>
          <a:lstStyle>
            <a:lvl1pPr algn="l" rtl="0" eaLnBrk="0" fontAlgn="base" hangingPunct="0">
              <a:spcBef>
                <a:spcPct val="0"/>
              </a:spcBef>
              <a:spcAft>
                <a:spcPts val="600"/>
              </a:spcAft>
              <a:defRPr sz="3200" b="0" i="0" kern="1200">
                <a:solidFill>
                  <a:srgbClr val="376092"/>
                </a:solidFill>
                <a:latin typeface="Gill Sans"/>
                <a:ea typeface="ＭＳ Ｐゴシック" pitchFamily="-109" charset="-128"/>
                <a:cs typeface="Gill Sans"/>
              </a:defRPr>
            </a:lvl1pPr>
            <a:lvl2pPr algn="ctr" rtl="0" eaLnBrk="0" fontAlgn="base" hangingPunct="0">
              <a:spcBef>
                <a:spcPct val="0"/>
              </a:spcBef>
              <a:spcAft>
                <a:spcPct val="0"/>
              </a:spcAft>
              <a:defRPr sz="4400">
                <a:solidFill>
                  <a:srgbClr val="376092"/>
                </a:solidFill>
                <a:latin typeface="Calibri" pitchFamily="-109" charset="0"/>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rgbClr val="376092"/>
                </a:solidFill>
                <a:latin typeface="Calibri" pitchFamily="-109" charset="0"/>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rgbClr val="376092"/>
                </a:solidFill>
                <a:latin typeface="Calibri" pitchFamily="-109" charset="0"/>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rgbClr val="376092"/>
                </a:solidFill>
                <a:latin typeface="Calibri" pitchFamily="-109" charset="0"/>
                <a:ea typeface="ＭＳ Ｐゴシック" pitchFamily="-109" charset="-128"/>
                <a:cs typeface="ＭＳ Ｐゴシック" pitchFamily="-109" charset="-128"/>
              </a:defRPr>
            </a:lvl5pPr>
            <a:lvl6pPr marL="457189" algn="ctr" rtl="0" fontAlgn="base">
              <a:spcBef>
                <a:spcPct val="0"/>
              </a:spcBef>
              <a:spcAft>
                <a:spcPct val="0"/>
              </a:spcAft>
              <a:defRPr sz="4400">
                <a:solidFill>
                  <a:srgbClr val="376092"/>
                </a:solidFill>
                <a:latin typeface="Calibri" pitchFamily="-109" charset="0"/>
                <a:ea typeface="ＭＳ Ｐゴシック" pitchFamily="-109" charset="-128"/>
                <a:cs typeface="ＭＳ Ｐゴシック" pitchFamily="-109" charset="-128"/>
              </a:defRPr>
            </a:lvl6pPr>
            <a:lvl7pPr marL="914377" algn="ctr" rtl="0" fontAlgn="base">
              <a:spcBef>
                <a:spcPct val="0"/>
              </a:spcBef>
              <a:spcAft>
                <a:spcPct val="0"/>
              </a:spcAft>
              <a:defRPr sz="4400">
                <a:solidFill>
                  <a:srgbClr val="376092"/>
                </a:solidFill>
                <a:latin typeface="Calibri" pitchFamily="-109" charset="0"/>
                <a:ea typeface="ＭＳ Ｐゴシック" pitchFamily="-109" charset="-128"/>
                <a:cs typeface="ＭＳ Ｐゴシック" pitchFamily="-109" charset="-128"/>
              </a:defRPr>
            </a:lvl7pPr>
            <a:lvl8pPr marL="1371566" algn="ctr" rtl="0" fontAlgn="base">
              <a:spcBef>
                <a:spcPct val="0"/>
              </a:spcBef>
              <a:spcAft>
                <a:spcPct val="0"/>
              </a:spcAft>
              <a:defRPr sz="4400">
                <a:solidFill>
                  <a:srgbClr val="376092"/>
                </a:solidFill>
                <a:latin typeface="Calibri" pitchFamily="-109" charset="0"/>
                <a:ea typeface="ＭＳ Ｐゴシック" pitchFamily="-109" charset="-128"/>
                <a:cs typeface="ＭＳ Ｐゴシック" pitchFamily="-109" charset="-128"/>
              </a:defRPr>
            </a:lvl8pPr>
            <a:lvl9pPr marL="1828754" algn="ctr" rtl="0" fontAlgn="base">
              <a:spcBef>
                <a:spcPct val="0"/>
              </a:spcBef>
              <a:spcAft>
                <a:spcPct val="0"/>
              </a:spcAft>
              <a:defRPr sz="4400">
                <a:solidFill>
                  <a:srgbClr val="376092"/>
                </a:solidFill>
                <a:latin typeface="Calibri" pitchFamily="-109" charset="0"/>
                <a:ea typeface="ＭＳ Ｐゴシック" pitchFamily="-109" charset="-128"/>
                <a:cs typeface="ＭＳ Ｐゴシック" pitchFamily="-109" charset="-128"/>
              </a:defRPr>
            </a:lvl9pPr>
          </a:lstStyle>
          <a:p>
            <a:pPr algn="ctr" eaLnBrk="1" hangingPunct="1">
              <a:lnSpc>
                <a:spcPct val="90000"/>
              </a:lnSpc>
            </a:pPr>
            <a:r>
              <a:rPr lang="en-US" altLang="en-US" sz="3600" dirty="0">
                <a:solidFill>
                  <a:schemeClr val="tx1"/>
                </a:solidFill>
                <a:latin typeface="+mj-lt"/>
                <a:ea typeface="+mj-ea"/>
                <a:cs typeface="+mj-cs"/>
              </a:rPr>
              <a:t>Case Studies</a:t>
            </a:r>
          </a:p>
        </p:txBody>
      </p:sp>
      <p:cxnSp>
        <p:nvCxnSpPr>
          <p:cNvPr id="6" name="Straight Connector 5">
            <a:extLst>
              <a:ext uri="{FF2B5EF4-FFF2-40B4-BE49-F238E27FC236}">
                <a16:creationId xmlns:a16="http://schemas.microsoft.com/office/drawing/2014/main" id="{7995C88D-2105-7948-9F43-FD796A602DBF}"/>
              </a:ext>
            </a:extLst>
          </p:cNvPr>
          <p:cNvCxnSpPr/>
          <p:nvPr/>
        </p:nvCxnSpPr>
        <p:spPr>
          <a:xfrm>
            <a:off x="395536" y="2492896"/>
            <a:ext cx="8352928"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8444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1" name="Title 2"/>
          <p:cNvSpPr>
            <a:spLocks noGrp="1"/>
          </p:cNvSpPr>
          <p:nvPr>
            <p:ph type="title"/>
          </p:nvPr>
        </p:nvSpPr>
        <p:spPr>
          <a:xfrm>
            <a:off x="720075" y="978102"/>
            <a:ext cx="7941325" cy="1062644"/>
          </a:xfrm>
        </p:spPr>
        <p:txBody>
          <a:bodyPr vert="horz" lIns="91440" tIns="45720" rIns="91440" bIns="45720" numCol="1" rtlCol="0" anchor="b" anchorCtr="0" compatLnSpc="1">
            <a:prstTxWarp prst="textNoShape">
              <a:avLst/>
            </a:prstTxWarp>
            <a:normAutofit/>
          </a:bodyPr>
          <a:lstStyle/>
          <a:p>
            <a:pPr eaLnBrk="1" hangingPunct="1">
              <a:lnSpc>
                <a:spcPct val="90000"/>
              </a:lnSpc>
            </a:pPr>
            <a:r>
              <a:rPr lang="en-US" altLang="en-US" sz="3700" dirty="0">
                <a:solidFill>
                  <a:schemeClr val="tx1"/>
                </a:solidFill>
                <a:latin typeface="+mj-lt"/>
                <a:ea typeface="+mj-ea"/>
                <a:cs typeface="+mj-cs"/>
              </a:rPr>
              <a:t>Programmatic Issuance </a:t>
            </a:r>
            <a:r>
              <a:rPr lang="en-US" altLang="en-US" sz="2800" dirty="0">
                <a:solidFill>
                  <a:schemeClr val="tx1"/>
                </a:solidFill>
                <a:latin typeface="+mj-lt"/>
                <a:ea typeface="+mj-ea"/>
                <a:cs typeface="+mj-cs"/>
              </a:rPr>
              <a:t>– </a:t>
            </a:r>
            <a:r>
              <a:rPr lang="en-US" altLang="en-US" sz="2800" dirty="0">
                <a:solidFill>
                  <a:schemeClr val="tx1"/>
                </a:solidFill>
                <a:latin typeface="+mj-lt"/>
              </a:rPr>
              <a:t>Case Studies</a:t>
            </a:r>
            <a:endParaRPr lang="en-US" altLang="en-US" sz="2800" dirty="0">
              <a:solidFill>
                <a:schemeClr val="tx1"/>
              </a:solidFill>
              <a:latin typeface="+mj-lt"/>
              <a:ea typeface="+mj-ea"/>
              <a:cs typeface="+mj-cs"/>
            </a:endParaRPr>
          </a:p>
        </p:txBody>
      </p:sp>
      <p:cxnSp>
        <p:nvCxnSpPr>
          <p:cNvPr id="192" name="Straight Connector 191">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718" y="2265037"/>
            <a:ext cx="7593759"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A close up of a sign&#10;&#10;Description automatically generated">
            <a:extLst>
              <a:ext uri="{FF2B5EF4-FFF2-40B4-BE49-F238E27FC236}">
                <a16:creationId xmlns:a16="http://schemas.microsoft.com/office/drawing/2014/main" id="{53EA1063-C281-1448-8CEE-AC371BC88B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9141" y="2640739"/>
            <a:ext cx="1379283" cy="1507413"/>
          </a:xfrm>
          <a:prstGeom prst="rect">
            <a:avLst/>
          </a:prstGeom>
          <a:solidFill>
            <a:schemeClr val="bg1"/>
          </a:solidFill>
          <a:effectLst>
            <a:outerShdw blurRad="50800" dist="38100" dir="2700000" algn="tl" rotWithShape="0">
              <a:prstClr val="black">
                <a:alpha val="40000"/>
              </a:prstClr>
            </a:outerShdw>
          </a:effectLst>
        </p:spPr>
      </p:pic>
      <p:sp>
        <p:nvSpPr>
          <p:cNvPr id="2" name="Content Placeholder 1"/>
          <p:cNvSpPr>
            <a:spLocks noGrp="1"/>
          </p:cNvSpPr>
          <p:nvPr>
            <p:ph sz="quarter" idx="13"/>
          </p:nvPr>
        </p:nvSpPr>
        <p:spPr>
          <a:xfrm>
            <a:off x="720075" y="2664149"/>
            <a:ext cx="5508109" cy="3215749"/>
          </a:xfrm>
        </p:spPr>
        <p:txBody>
          <a:bodyPr vert="horz" lIns="91440" tIns="45720" rIns="91440" bIns="45720" numCol="1" spcCol="180000" rtlCol="0" anchorCtr="0" compatLnSpc="1">
            <a:prstTxWarp prst="textNoShape">
              <a:avLst/>
            </a:prstTxWarp>
            <a:normAutofit/>
          </a:bodyPr>
          <a:lstStyle/>
          <a:p>
            <a:pPr eaLnBrk="1" hangingPunct="1">
              <a:lnSpc>
                <a:spcPct val="90000"/>
              </a:lnSpc>
            </a:pPr>
            <a:r>
              <a:rPr lang="en-GB" altLang="en-US" sz="1400" b="1" dirty="0">
                <a:latin typeface="+mn-lt"/>
                <a:ea typeface="+mn-ea"/>
                <a:cs typeface="+mn-cs"/>
                <a:hlinkClick r:id="rId4"/>
              </a:rPr>
              <a:t>New York Metropolitan Transport Authority</a:t>
            </a:r>
            <a:r>
              <a:rPr lang="en-GB" altLang="en-US" sz="1400" b="1" dirty="0">
                <a:latin typeface="+mn-lt"/>
                <a:ea typeface="+mn-ea"/>
                <a:cs typeface="+mn-cs"/>
              </a:rPr>
              <a:t>, United States</a:t>
            </a:r>
          </a:p>
          <a:p>
            <a:pPr eaLnBrk="1" hangingPunct="1">
              <a:lnSpc>
                <a:spcPct val="90000"/>
              </a:lnSpc>
            </a:pPr>
            <a:r>
              <a:rPr lang="en-GB" altLang="en-US" sz="1400" b="1" dirty="0">
                <a:latin typeface="+mn-lt"/>
                <a:ea typeface="+mn-ea"/>
                <a:cs typeface="+mn-cs"/>
              </a:rPr>
              <a:t>11 bonds to date – total USD6,722m</a:t>
            </a:r>
          </a:p>
          <a:p>
            <a:pPr marL="342891" indent="-228600" eaLnBrk="1" hangingPunct="1">
              <a:lnSpc>
                <a:spcPct val="90000"/>
              </a:lnSpc>
              <a:spcBef>
                <a:spcPts val="600"/>
              </a:spcBef>
              <a:spcAft>
                <a:spcPts val="600"/>
              </a:spcAft>
              <a:buFont typeface="Arial" panose="020B0604020202020204" pitchFamily="34" charset="0"/>
              <a:buChar char="•"/>
            </a:pPr>
            <a:r>
              <a:rPr lang="en-GB" altLang="en-US" sz="1400" dirty="0">
                <a:latin typeface="+mn-lt"/>
                <a:ea typeface="+mn-ea"/>
                <a:cs typeface="+mn-cs"/>
              </a:rPr>
              <a:t>Our biggest Programmatic Issuer so far, the New York authority oversees a large transport system. They began their Programmatic bond issuance in February 2016. </a:t>
            </a:r>
          </a:p>
          <a:p>
            <a:pPr marL="342891" indent="-228600" eaLnBrk="1" hangingPunct="1">
              <a:lnSpc>
                <a:spcPct val="90000"/>
              </a:lnSpc>
              <a:spcBef>
                <a:spcPts val="600"/>
              </a:spcBef>
              <a:spcAft>
                <a:spcPts val="600"/>
              </a:spcAft>
              <a:buFont typeface="Arial" panose="020B0604020202020204" pitchFamily="34" charset="0"/>
              <a:buChar char="•"/>
            </a:pPr>
            <a:r>
              <a:rPr lang="en-GB" altLang="en-US" sz="1400" dirty="0">
                <a:latin typeface="+mn-lt"/>
                <a:ea typeface="+mn-ea"/>
                <a:cs typeface="+mn-cs"/>
              </a:rPr>
              <a:t>The proceeds finance their operations and investment of the New York subway network, which is eligible under the Low Carbon Transport Criteria.  </a:t>
            </a:r>
          </a:p>
        </p:txBody>
      </p:sp>
    </p:spTree>
    <p:extLst>
      <p:ext uri="{BB962C8B-B14F-4D97-AF65-F5344CB8AC3E}">
        <p14:creationId xmlns:p14="http://schemas.microsoft.com/office/powerpoint/2010/main" val="3628571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1" name="Title 2"/>
          <p:cNvSpPr>
            <a:spLocks noGrp="1"/>
          </p:cNvSpPr>
          <p:nvPr>
            <p:ph type="title"/>
          </p:nvPr>
        </p:nvSpPr>
        <p:spPr>
          <a:xfrm>
            <a:off x="720075" y="978102"/>
            <a:ext cx="7941325" cy="1062644"/>
          </a:xfrm>
        </p:spPr>
        <p:txBody>
          <a:bodyPr vert="horz" lIns="91440" tIns="45720" rIns="91440" bIns="45720" numCol="1" rtlCol="0" anchor="b" anchorCtr="0" compatLnSpc="1">
            <a:prstTxWarp prst="textNoShape">
              <a:avLst/>
            </a:prstTxWarp>
            <a:normAutofit/>
          </a:bodyPr>
          <a:lstStyle/>
          <a:p>
            <a:pPr eaLnBrk="1" hangingPunct="1">
              <a:lnSpc>
                <a:spcPct val="90000"/>
              </a:lnSpc>
            </a:pPr>
            <a:r>
              <a:rPr lang="en-US" altLang="en-US" sz="3700" dirty="0">
                <a:solidFill>
                  <a:schemeClr val="tx1"/>
                </a:solidFill>
                <a:latin typeface="+mj-lt"/>
                <a:ea typeface="+mj-ea"/>
                <a:cs typeface="+mj-cs"/>
              </a:rPr>
              <a:t>Programmatic Issuance </a:t>
            </a:r>
            <a:r>
              <a:rPr lang="en-US" altLang="en-US" sz="2800" dirty="0">
                <a:solidFill>
                  <a:schemeClr val="tx1"/>
                </a:solidFill>
                <a:latin typeface="+mj-lt"/>
                <a:ea typeface="+mj-ea"/>
                <a:cs typeface="+mj-cs"/>
              </a:rPr>
              <a:t>– Case Studies</a:t>
            </a:r>
          </a:p>
        </p:txBody>
      </p:sp>
      <p:cxnSp>
        <p:nvCxnSpPr>
          <p:cNvPr id="192" name="Straight Connector 191">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718" y="2265037"/>
            <a:ext cx="7593759"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A close up of a sign&#10;&#10;Description automatically generated">
            <a:extLst>
              <a:ext uri="{FF2B5EF4-FFF2-40B4-BE49-F238E27FC236}">
                <a16:creationId xmlns:a16="http://schemas.microsoft.com/office/drawing/2014/main" id="{31DE6E0E-1C5C-714D-B412-562AA89584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2038" y="2564904"/>
            <a:ext cx="1326386" cy="1728190"/>
          </a:xfrm>
          <a:prstGeom prst="rect">
            <a:avLst/>
          </a:prstGeom>
          <a:effectLst>
            <a:outerShdw blurRad="50800" dist="38100" dir="2700000" algn="tl" rotWithShape="0">
              <a:prstClr val="black">
                <a:alpha val="40000"/>
              </a:prstClr>
            </a:outerShdw>
          </a:effectLst>
        </p:spPr>
      </p:pic>
      <p:sp>
        <p:nvSpPr>
          <p:cNvPr id="2" name="Content Placeholder 1"/>
          <p:cNvSpPr>
            <a:spLocks noGrp="1"/>
          </p:cNvSpPr>
          <p:nvPr>
            <p:ph sz="quarter" idx="13"/>
          </p:nvPr>
        </p:nvSpPr>
        <p:spPr>
          <a:xfrm>
            <a:off x="785718" y="2489329"/>
            <a:ext cx="5514474" cy="3459951"/>
          </a:xfrm>
        </p:spPr>
        <p:txBody>
          <a:bodyPr vert="horz" lIns="91440" tIns="45720" rIns="91440" bIns="45720" numCol="1" spcCol="180000" rtlCol="0" anchorCtr="0" compatLnSpc="1">
            <a:prstTxWarp prst="textNoShape">
              <a:avLst/>
            </a:prstTxWarp>
            <a:noAutofit/>
          </a:bodyPr>
          <a:lstStyle/>
          <a:p>
            <a:pPr eaLnBrk="1" hangingPunct="1">
              <a:lnSpc>
                <a:spcPct val="90000"/>
              </a:lnSpc>
            </a:pPr>
            <a:r>
              <a:rPr lang="en-GB" altLang="en-US" sz="1400" b="1" dirty="0">
                <a:latin typeface="+mn-lt"/>
                <a:ea typeface="+mn-ea"/>
                <a:cs typeface="+mn-cs"/>
                <a:hlinkClick r:id="rId4"/>
              </a:rPr>
              <a:t>New York State Housing Finance Agency</a:t>
            </a:r>
            <a:r>
              <a:rPr lang="en-GB" altLang="en-US" sz="1400" b="1" dirty="0">
                <a:latin typeface="+mn-lt"/>
                <a:ea typeface="+mn-ea"/>
                <a:cs typeface="+mn-cs"/>
              </a:rPr>
              <a:t>, United States</a:t>
            </a:r>
          </a:p>
          <a:p>
            <a:pPr eaLnBrk="1" hangingPunct="1">
              <a:lnSpc>
                <a:spcPct val="90000"/>
              </a:lnSpc>
            </a:pPr>
            <a:r>
              <a:rPr lang="en-GB" altLang="en-US" sz="1400" b="1" dirty="0">
                <a:latin typeface="+mn-lt"/>
                <a:ea typeface="+mn-ea"/>
                <a:cs typeface="+mn-cs"/>
              </a:rPr>
              <a:t>14 bonds to date– total USD1,183m</a:t>
            </a:r>
          </a:p>
          <a:p>
            <a:pPr marL="342891" indent="-228600" eaLnBrk="1" hangingPunct="1">
              <a:lnSpc>
                <a:spcPct val="90000"/>
              </a:lnSpc>
              <a:spcBef>
                <a:spcPts val="600"/>
              </a:spcBef>
              <a:spcAft>
                <a:spcPts val="600"/>
              </a:spcAft>
              <a:buFont typeface="Arial" panose="020B0604020202020204" pitchFamily="34" charset="0"/>
              <a:buChar char="•"/>
            </a:pPr>
            <a:r>
              <a:rPr lang="en-GB" altLang="en-US" sz="1400" dirty="0">
                <a:latin typeface="+mn-lt"/>
                <a:ea typeface="+mn-ea"/>
                <a:cs typeface="+mn-cs"/>
              </a:rPr>
              <a:t>HFA finances development of affordable housing in New York State by New York State Homes and Community Renewal.</a:t>
            </a:r>
          </a:p>
          <a:p>
            <a:pPr marL="342891" indent="-228600" eaLnBrk="1" hangingPunct="1">
              <a:lnSpc>
                <a:spcPct val="90000"/>
              </a:lnSpc>
              <a:spcBef>
                <a:spcPts val="600"/>
              </a:spcBef>
              <a:spcAft>
                <a:spcPts val="600"/>
              </a:spcAft>
              <a:buFont typeface="Arial" panose="020B0604020202020204" pitchFamily="34" charset="0"/>
              <a:buChar char="•"/>
            </a:pPr>
            <a:r>
              <a:rPr lang="en-GB" altLang="en-US" sz="1400" dirty="0">
                <a:latin typeface="+mn-lt"/>
                <a:ea typeface="+mn-ea"/>
                <a:cs typeface="+mn-cs"/>
              </a:rPr>
              <a:t>In 2016, they announced a Green Bond Programme which will finance their future housing projects, which meet certain energy efficient thresholds. </a:t>
            </a:r>
          </a:p>
          <a:p>
            <a:pPr marL="342891" indent="-228600" eaLnBrk="1" hangingPunct="1">
              <a:lnSpc>
                <a:spcPct val="90000"/>
              </a:lnSpc>
              <a:spcBef>
                <a:spcPts val="600"/>
              </a:spcBef>
              <a:spcAft>
                <a:spcPts val="600"/>
              </a:spcAft>
              <a:buFont typeface="Arial" panose="020B0604020202020204" pitchFamily="34" charset="0"/>
              <a:buChar char="•"/>
            </a:pPr>
            <a:r>
              <a:rPr lang="en-GB" altLang="en-US" sz="1400" dirty="0">
                <a:latin typeface="+mn-lt"/>
                <a:ea typeface="+mn-ea"/>
                <a:cs typeface="+mn-cs"/>
              </a:rPr>
              <a:t>HFA has received Programmatic Certification for future buildings. Any of their future bonds, financing buildings that meet the Low Carbon Buildings Criteria, will be Certified. </a:t>
            </a:r>
          </a:p>
          <a:p>
            <a:pPr marL="342891" indent="-228600" eaLnBrk="1" hangingPunct="1">
              <a:lnSpc>
                <a:spcPct val="90000"/>
              </a:lnSpc>
              <a:spcBef>
                <a:spcPts val="600"/>
              </a:spcBef>
              <a:spcAft>
                <a:spcPts val="600"/>
              </a:spcAft>
              <a:buFont typeface="Arial" panose="020B0604020202020204" pitchFamily="34" charset="0"/>
              <a:buChar char="•"/>
            </a:pPr>
            <a:r>
              <a:rPr lang="en-GB" altLang="en-US" sz="1400" dirty="0">
                <a:latin typeface="+mn-lt"/>
                <a:ea typeface="+mn-ea"/>
                <a:cs typeface="+mn-cs"/>
              </a:rPr>
              <a:t>So far, these bonds have contributed to financing several thousand housing units. They have plans to continue issuing Certified Bonds at the rate of several a year.</a:t>
            </a:r>
          </a:p>
          <a:p>
            <a:pPr marL="342891" indent="-228600" eaLnBrk="1" hangingPunct="1">
              <a:lnSpc>
                <a:spcPct val="90000"/>
              </a:lnSpc>
              <a:buFont typeface="Arial" panose="020B0604020202020204" pitchFamily="34" charset="0"/>
              <a:buChar char="•"/>
            </a:pPr>
            <a:endParaRPr lang="en-US" altLang="en-US" sz="1400" dirty="0">
              <a:latin typeface="+mn-lt"/>
              <a:ea typeface="+mn-ea"/>
              <a:cs typeface="+mn-cs"/>
            </a:endParaRPr>
          </a:p>
        </p:txBody>
      </p:sp>
    </p:spTree>
    <p:extLst>
      <p:ext uri="{BB962C8B-B14F-4D97-AF65-F5344CB8AC3E}">
        <p14:creationId xmlns:p14="http://schemas.microsoft.com/office/powerpoint/2010/main" val="18962342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3886</TotalTime>
  <Words>1585</Words>
  <Application>Microsoft Macintosh PowerPoint</Application>
  <PresentationFormat>On-screen Show (4:3)</PresentationFormat>
  <Paragraphs>155</Paragraphs>
  <Slides>18</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vt:lpstr>
      <vt:lpstr>Calibri</vt:lpstr>
      <vt:lpstr>Gill Sans</vt:lpstr>
      <vt:lpstr>Gill Sans Light</vt:lpstr>
      <vt:lpstr>Helvetica Neue</vt:lpstr>
      <vt:lpstr>Roboto Thin</vt:lpstr>
      <vt:lpstr>Times New Roman</vt:lpstr>
      <vt:lpstr>Whitney</vt:lpstr>
      <vt:lpstr>Whitney-Book</vt:lpstr>
      <vt:lpstr>Office Theme</vt:lpstr>
      <vt:lpstr>An Introduction to Climate Bonds Programmatic Certification</vt:lpstr>
      <vt:lpstr>What is Programmatic Certification?</vt:lpstr>
      <vt:lpstr>Programmatic Certification – who is it for?</vt:lpstr>
      <vt:lpstr>How Programmatic Certification Works</vt:lpstr>
      <vt:lpstr>Green Bond  Certification Routes</vt:lpstr>
      <vt:lpstr>Programmatic Certification Streamlines Basic Certification</vt:lpstr>
      <vt:lpstr>PowerPoint Presentation</vt:lpstr>
      <vt:lpstr>Programmatic Issuance – Case Studies</vt:lpstr>
      <vt:lpstr>Programmatic Issuance – Case Studies</vt:lpstr>
      <vt:lpstr>Programmatic Issuance – Case Studies</vt:lpstr>
      <vt:lpstr>Programmatic Issuance – Case Studies</vt:lpstr>
      <vt:lpstr>Programmatic Issuance – Case Studies</vt:lpstr>
      <vt:lpstr>Programmatic Issuance – Case Studies</vt:lpstr>
      <vt:lpstr>Programmatic Issuance – Case Studies</vt:lpstr>
      <vt:lpstr>Programmatic Issuance – Case Studies</vt:lpstr>
      <vt:lpstr>Summary </vt:lpstr>
      <vt:lpstr>To find out more: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Introduction to Climate Bonds Programmatic Certification</dc:title>
  <dc:creator>Fatin, Leena F (PG/T - Centre Env &amp; Sustain)</dc:creator>
  <cp:lastModifiedBy>Leena Fatin</cp:lastModifiedBy>
  <cp:revision>73</cp:revision>
  <cp:lastPrinted>2018-12-10T17:39:43Z</cp:lastPrinted>
  <dcterms:created xsi:type="dcterms:W3CDTF">2018-12-06T18:55:49Z</dcterms:created>
  <dcterms:modified xsi:type="dcterms:W3CDTF">2019-10-21T12:50:06Z</dcterms:modified>
</cp:coreProperties>
</file>